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Lst>
  <p:sldSz cx="12192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  <Relationship Id="rId23" Type="http://schemas.openxmlformats.org/officeDocument/2006/relationships/notesMaster" Target="notesMasters/notesMaster1.xml"/>
</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a:lstStyle/>
          <a:p>
            <a:pPr/>
            <a:endParaRPr lang="en-US"/>
          </a:p>
        </p:txBody>
      </p:sp>
      <p:sp>
        <p:nvSpPr>
          <p:cNvPr id="3" name="Date Placeholder 2"/>
          <p:cNvSpPr>
            <a:spLocks noGrp="1"/>
          </p:cNvSpPr>
          <p:nvPr>
            <p:ph type="dt" sz="half" idx="1"/>
          </p:nvPr>
        </p:nvSpPr>
        <p:spPr>
          <a:xfrm>
            <a:off x="3884613" y="0"/>
            <a:ext cx="2971800" cy="457200"/>
          </a:xfrm>
          <a:prstGeom prst="rect">
            <a:avLst/>
          </a:prstGeom>
        </p:spPr>
        <p:txBody>
          <a:bodyPr/>
          <a:lstStyle/>
          <a:p>
            <a:pPr/>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p:spPr>
      </p:sp>
      <p:sp>
        <p:nvSpPr>
          <p:cNvPr id="5" name="Notes Placeholder 4"/>
          <p:cNvSpPr>
            <a:spLocks noGrp="1"/>
          </p:cNvSpPr>
          <p:nvPr>
            <p:ph type="body" sz="quarter" idx="3"/>
          </p:nvPr>
        </p:nvSpPr>
        <p:spPr>
          <a:xfrm>
            <a:off x="685800" y="4343400"/>
            <a:ext cx="5486400" cy="4114800"/>
          </a:xfrm>
          <a:prstGeom prst="rect">
            <a:avLst/>
          </a:prstGeom>
        </p:spPr>
        <p:txBody>
          <a:bodyPr/>
          <a:lstStyle/>
          <a:p>
            <a:pP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a:lstStyle/>
          <a:p>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a:lstStyle/>
          <a:p>
            <a:pPr/>
            <a:endParaRPr lang="en-US"/>
          </a:p>
        </p:txBody>
      </p:sp>
    </p:spTree>
  </p:cSld>
  <p:clrMap bg1="lt1" tx1="dk1" bg2="lt2" tx2="dk2" accent1="accent1" accent2="accent2" accent3="accent3" accent4="accent4" accent5="accent5" accent6="accent6" hlink="hlink" folHlink="folHlink"/>
  <p:hf/>
  <p:notesStyle>
    <a:lvl1pPr marL="0" algn="l">
      <a:defRPr sz="1200" lang="en-US"/>
    </a:lvl1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6] SURVEY · AGENTIC AI SYSTEMS</a:t>
            </a:r>
            <a:endParaRPr lang="en-US" dirty="0"/>
          </a:p>
          <a:p>
            <a:r>
              <a:rPr lang="en-US" dirty="0"/>
              <a:t>This survey examines agentic artifact creation, a shift from one-shot generation to stateful construction,</a:t>
            </a:r>
            <a:endParaRPr lang="en-US" dirty="0"/>
          </a:p>
          <a:p>
            <a:endParaRPr lang="en-US" dirty="0"/>
          </a:p>
          <a:p>
            <a:r>
              <a:rPr lang="en-US" dirty="0"/>
              <a:t>## [Group 9] Agentic Artifact Creation</a:t>
            </a:r>
            <a:endParaRPr lang="en-US" dirty="0"/>
          </a:p>
          <a:p>
            <a:r>
              <a:rPr lang="en-US" dirty="0"/>
              <a:t>where an AI system materially builds a deliverable and lets intermediate observations redirect later</a:t>
            </a:r>
            <a:endParaRPr lang="en-US" dirty="0"/>
          </a:p>
          <a:p>
            <a:endParaRPr lang="en-US" dirty="0"/>
          </a:p>
          <a:p>
            <a:r>
              <a:rPr lang="en-US" dirty="0"/>
              <a:t>## [Group 12] From one-shot generation to stateful construction</a:t>
            </a:r>
            <a:endParaRPr lang="en-US" dirty="0"/>
          </a:p>
          <a:p>
            <a:r>
              <a:rPr lang="en-US" dirty="0"/>
              <a:t>work. Reviewing two hundred fifty-nine works — two hundred thirty systems and twenty-nine benchmarks</a:t>
            </a:r>
            <a:endParaRPr lang="en-US" dirty="0"/>
          </a:p>
          <a:p>
            <a:endParaRPr lang="en-US" dirty="0"/>
          </a:p>
          <a:p>
            <a:r>
              <a:rPr lang="en-US" dirty="0"/>
              <a:t>## [Group 29] 259</a:t>
            </a:r>
            <a:endParaRPr lang="en-US" dirty="0"/>
          </a:p>
          <a:p>
            <a:r>
              <a:rPr lang="en-US" dirty="0"/>
              <a:t>— the authors define a functional architecture, compare six artifact families, analyze evaluation practice,</a:t>
            </a:r>
            <a:endParaRPr lang="en-US" dirty="0"/>
          </a:p>
          <a:p>
            <a:endParaRPr lang="en-US" dirty="0"/>
          </a:p>
          <a:p>
            <a:r>
              <a:rPr lang="en-US" dirty="0"/>
              <a:t>## [Group 32] Group 32</a:t>
            </a:r>
            <a:endParaRPr lang="en-US" dirty="0"/>
          </a:p>
          <a:p>
            <a:r>
              <a:rPr lang="en-US" dirty="0"/>
              <a:t>and formulate four principles for keeping control coherent and accountable as artifacts evolve.</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23] Tightly coupled decisions</a:t>
            </a:r>
            <a:endParaRPr lang="en-US" dirty="0"/>
          </a:p>
          <a:p>
            <a:r>
              <a:rPr lang="en-US" dirty="0"/>
              <a:t>Across the six families, recurring construction challenges extend beyond modality alone: tightly coupled decisions, failures that appear late or without a</a:t>
            </a:r>
            <a:endParaRPr lang="en-US" dirty="0"/>
          </a:p>
          <a:p>
            <a:endParaRPr lang="en-US" dirty="0"/>
          </a:p>
          <a:p>
            <a:r>
              <a:rPr lang="en-US" dirty="0"/>
              <a:t>## [Group 27] Decomposition is a trade, not a cure</a:t>
            </a:r>
            <a:endParaRPr lang="en-US" dirty="0"/>
          </a:p>
          <a:p>
            <a:r>
              <a:rPr lang="en-US" dirty="0"/>
              <a:t>clear cause, and edits too coarse for local repair. Decomposition can reduce local complexity while increasing coordination and reassembly costs.</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16] Correlated</a:t>
            </a:r>
            <a:endParaRPr lang="en-US" dirty="0"/>
          </a:p>
          <a:p>
            <a:r>
              <a:rPr lang="en-US" dirty="0"/>
              <a:t>Learned judges may add little independent evidence when they share the generator's preferences or blind spots. A single aggregate benchmark</a:t>
            </a:r>
            <a:endParaRPr lang="en-US" dirty="0"/>
          </a:p>
          <a:p>
            <a:endParaRPr lang="en-US" dirty="0"/>
          </a:p>
          <a:p>
            <a:r>
              <a:rPr lang="en-US" dirty="0"/>
              <a:t>## [Group 25] Aggregate</a:t>
            </a:r>
            <a:endParaRPr lang="en-US" dirty="0"/>
          </a:p>
          <a:p>
            <a:r>
              <a:rPr lang="en-US" dirty="0"/>
              <a:t>rank can conceal large task-specific differences, so evaluation should report task-stratified results and name the harness and environment used.</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10] 3 of 29</a:t>
            </a:r>
            <a:endParaRPr lang="en-US" dirty="0"/>
          </a:p>
          <a:p>
            <a:r>
              <a:rPr lang="en-US" dirty="0"/>
              <a:t>The benchmark analysis reveals uneven maturity. Only three protocols evaluate a system property beyond task capability, and each covers only one such property. Inconsistent reporting of calibration, disagreement,</a:t>
            </a:r>
            <a:endParaRPr lang="en-US" dirty="0"/>
          </a:p>
          <a:p>
            <a:endParaRPr lang="en-US" dirty="0"/>
          </a:p>
          <a:p>
            <a:r>
              <a:rPr lang="en-US" dirty="0"/>
              <a:t>## [Group 24] Inconsistently reported</a:t>
            </a:r>
            <a:endParaRPr lang="en-US" dirty="0"/>
          </a:p>
          <a:p>
            <a:r>
              <a:rPr lang="en-US" dirty="0"/>
              <a:t>tools, budgets, stopping, and cost further limits comparison. Evidence is strongest for delivered artifacts and bounded executions, while trajectories and validity beyond tested cases are covered less consistently.</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22] 259</a:t>
            </a:r>
            <a:endParaRPr lang="en-US" dirty="0"/>
          </a:p>
          <a:p>
            <a:r>
              <a:rPr lang="en-US" dirty="0"/>
              <a:t>The headline numbers: two hundred fifty-nine works reviewed, two hundred thirty of them agentic systems and twenty-nine benchmarks, spanning six artifact families, distilled into four cross-cutting principles.</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15] Control cost</a:t>
            </a:r>
            <a:endParaRPr lang="en-US" dirty="0"/>
          </a:p>
          <a:p>
            <a:r>
              <a:rPr lang="en-US" dirty="0"/>
              <a:t>Agentic construction earns its added complexity when observations improve later decisions enough to justify the control</a:t>
            </a:r>
            <a:endParaRPr lang="en-US" dirty="0"/>
          </a:p>
          <a:p>
            <a:endParaRPr lang="en-US" dirty="0"/>
          </a:p>
          <a:p>
            <a:r>
              <a:rPr lang="en-US" dirty="0"/>
              <a:t>## [Group 20] Worth it when observations improve later decisions</a:t>
            </a:r>
            <a:endParaRPr lang="en-US" dirty="0"/>
          </a:p>
          <a:p>
            <a:r>
              <a:rPr lang="en-US" dirty="0"/>
              <a:t>cost. Bounded revision and preserving accepted state, rather than merely generating drafts, are its key benefits.</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11] 1</a:t>
            </a:r>
            <a:endParaRPr lang="en-US" dirty="0"/>
          </a:p>
          <a:p>
            <a:r>
              <a:rPr lang="en-US" dirty="0"/>
              <a:t>Four principles hold across contexts: externalize commitments into</a:t>
            </a:r>
            <a:endParaRPr lang="en-US" dirty="0"/>
          </a:p>
          <a:p>
            <a:endParaRPr lang="en-US" dirty="0"/>
          </a:p>
          <a:p>
            <a:r>
              <a:rPr lang="en-US" dirty="0"/>
              <a:t>## [Group 16] 2</a:t>
            </a:r>
            <a:endParaRPr lang="en-US" dirty="0"/>
          </a:p>
          <a:p>
            <a:r>
              <a:rPr lang="en-US" dirty="0"/>
              <a:t>addressable state, define control boundaries by dependencies and</a:t>
            </a:r>
            <a:endParaRPr lang="en-US" dirty="0"/>
          </a:p>
          <a:p>
            <a:endParaRPr lang="en-US" dirty="0"/>
          </a:p>
          <a:p>
            <a:r>
              <a:rPr lang="en-US" dirty="0"/>
              <a:t>## [Group 21] 3</a:t>
            </a:r>
            <a:endParaRPr lang="en-US" dirty="0"/>
          </a:p>
          <a:p>
            <a:r>
              <a:rPr lang="en-US" dirty="0"/>
              <a:t>consequences, make feedback actionable toward bounded repair,</a:t>
            </a:r>
            <a:endParaRPr lang="en-US" dirty="0"/>
          </a:p>
          <a:p>
            <a:endParaRPr lang="en-US" dirty="0"/>
          </a:p>
          <a:p>
            <a:r>
              <a:rPr lang="en-US" dirty="0"/>
              <a:t>## [Group 26] 4</a:t>
            </a:r>
            <a:endParaRPr lang="en-US" dirty="0"/>
          </a:p>
          <a:p>
            <a:r>
              <a:rPr lang="en-US" dirty="0"/>
              <a:t>and revalidate affected state after any change.</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17] Read the survey · track the field</a:t>
            </a:r>
            <a:endParaRPr lang="en-US" dirty="0"/>
          </a:p>
          <a:p>
            <a:r>
              <a:rPr lang="en-US" dirty="0"/>
              <a:t>Together these principles keep control coherent and accountable as artifacts, intent, and systems evolve. Direct generation still wins when there is little accepted state to preserve, but as deliverables grow, stateful construction becomes the more dependable path.</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9] Generative models cheaply draft</a:t>
            </a:r>
            <a:endParaRPr lang="en-US" dirty="0"/>
          </a:p>
          <a:p>
            <a:r>
              <a:rPr lang="en-US" dirty="0"/>
              <a:t>Generative models can turn prompts into images, text, and code, lowering the cost of drafts. But their practical value depends on whether those pieces</a:t>
            </a:r>
            <a:endParaRPr lang="en-US" dirty="0"/>
          </a:p>
          <a:p>
            <a:endParaRPr lang="en-US" dirty="0"/>
          </a:p>
          <a:p>
            <a:r>
              <a:rPr lang="en-US" dirty="0"/>
              <a:t>## [Group 15] Cheap draft</a:t>
            </a:r>
            <a:endParaRPr lang="en-US" dirty="0"/>
          </a:p>
          <a:p>
            <a:r>
              <a:rPr lang="en-US" dirty="0"/>
              <a:t>become complete, dependable deliverables. Such deliverables are harder because their requirements interact, and failures in the final output may be difficult to trace or</a:t>
            </a:r>
            <a:endParaRPr lang="en-US" dirty="0"/>
          </a:p>
          <a:p>
            <a:endParaRPr lang="en-US" dirty="0"/>
          </a:p>
          <a:p>
            <a:r>
              <a:rPr lang="en-US" dirty="0"/>
              <a:t>## [Group 21] Dependable deliverable</a:t>
            </a:r>
            <a:endParaRPr lang="en-US" dirty="0"/>
          </a:p>
          <a:p>
            <a:r>
              <a:rPr lang="en-US" dirty="0"/>
              <a:t>repair. A plausible image or a scalar quality score cannot establish that a poster, a program, or a scene is truly ready to deliver.</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14] Failure</a:t>
            </a:r>
            <a:endParaRPr lang="en-US" dirty="0"/>
          </a:p>
          <a:p>
            <a:r>
              <a:rPr lang="en-US" dirty="0"/>
              <a:t>Direct generation follows a fixed schedule in which intermediate observations do not redirect later actions, so</a:t>
            </a:r>
            <a:endParaRPr lang="en-US" dirty="0"/>
          </a:p>
          <a:p>
            <a:endParaRPr lang="en-US" dirty="0"/>
          </a:p>
          <a:p>
            <a:r>
              <a:rPr lang="en-US" dirty="0"/>
              <a:t>## [Group 22] Weak</a:t>
            </a:r>
            <a:endParaRPr lang="en-US" dirty="0"/>
          </a:p>
          <a:p>
            <a:r>
              <a:rPr lang="en-US" dirty="0"/>
              <a:t>final inspection is left to expose problems. This causes three goal-realization challenges: failures propagate through</a:t>
            </a:r>
            <a:endParaRPr lang="en-US" dirty="0"/>
          </a:p>
          <a:p>
            <a:endParaRPr lang="en-US" dirty="0"/>
          </a:p>
          <a:p>
            <a:r>
              <a:rPr lang="en-US" dirty="0"/>
              <a:t>## [Group 29] Broad</a:t>
            </a:r>
            <a:endParaRPr lang="en-US" dirty="0"/>
          </a:p>
          <a:p>
            <a:r>
              <a:rPr lang="en-US" dirty="0"/>
              <a:t>the artifact, they are weakly localized, and repair means broad regeneration instead of targeted fixes.</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24] Construction</a:t>
            </a:r>
            <a:endParaRPr lang="en-US" dirty="0"/>
          </a:p>
          <a:p>
            <a:r>
              <a:rPr lang="en-US" dirty="0"/>
              <a:t>Agentic creation instead couples a construction policy, an operational representation, and runtime verification, so state and observations can redirect work</a:t>
            </a:r>
            <a:endParaRPr lang="en-US" dirty="0"/>
          </a:p>
          <a:p>
            <a:endParaRPr lang="en-US" dirty="0"/>
          </a:p>
          <a:p>
            <a:r>
              <a:rPr lang="en-US" dirty="0"/>
              <a:t>## [Group 31] Composability</a:t>
            </a:r>
            <a:endParaRPr lang="en-US" dirty="0"/>
          </a:p>
          <a:p>
            <a:r>
              <a:rPr lang="en-US" dirty="0"/>
              <a:t>before or after failure. That coupling is what gives the process composability, traceability, and revisability across a long construction.</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11] 1</a:t>
            </a:r>
            <a:endParaRPr lang="en-US" dirty="0"/>
          </a:p>
          <a:p>
            <a:r>
              <a:rPr lang="en-US" dirty="0"/>
              <a:t>The survey makes four contributions. First, it defines agentic artifact creation as stateful construction and gives</a:t>
            </a:r>
            <a:endParaRPr lang="en-US" dirty="0"/>
          </a:p>
          <a:p>
            <a:endParaRPr lang="en-US" dirty="0"/>
          </a:p>
          <a:p>
            <a:r>
              <a:rPr lang="en-US" dirty="0"/>
              <a:t>## [Group 16] 2</a:t>
            </a:r>
            <a:endParaRPr lang="en-US" dirty="0"/>
          </a:p>
          <a:p>
            <a:r>
              <a:rPr lang="en-US" dirty="0"/>
              <a:t>it a functional architecture of three roles. Second, it reviews two hundred fifty-nine works across six</a:t>
            </a:r>
            <a:endParaRPr lang="en-US" dirty="0"/>
          </a:p>
          <a:p>
            <a:endParaRPr lang="en-US" dirty="0"/>
          </a:p>
          <a:p>
            <a:r>
              <a:rPr lang="en-US" dirty="0"/>
              <a:t>## [Group 21] 3</a:t>
            </a:r>
            <a:endParaRPr lang="en-US" dirty="0"/>
          </a:p>
          <a:p>
            <a:r>
              <a:rPr lang="en-US" dirty="0"/>
              <a:t>artifact families. Third, it analyzes application settings and evaluation practice as separate dimensions, including a benchmark</a:t>
            </a:r>
            <a:endParaRPr lang="en-US" dirty="0"/>
          </a:p>
          <a:p>
            <a:endParaRPr lang="en-US" dirty="0"/>
          </a:p>
          <a:p>
            <a:r>
              <a:rPr lang="en-US" dirty="0"/>
              <a:t>## [Group 26] 4</a:t>
            </a:r>
            <a:endParaRPr lang="en-US" dirty="0"/>
          </a:p>
          <a:p>
            <a:r>
              <a:rPr lang="en-US" dirty="0"/>
              <a:t>landscape. Fourth, it formulates four principles for keeping commitments, control boundaries, feedback, and revalidation explicit.</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14] Operational Representation</a:t>
            </a:r>
            <a:endParaRPr lang="en-US" dirty="0"/>
          </a:p>
          <a:p>
            <a:r>
              <a:rPr lang="en-US" dirty="0"/>
              <a:t>At the functional level, agentic creation is organized by three roles. The Operational Representation exposes the</a:t>
            </a:r>
            <a:endParaRPr lang="en-US" dirty="0"/>
          </a:p>
          <a:p>
            <a:endParaRPr lang="en-US" dirty="0"/>
          </a:p>
          <a:p>
            <a:r>
              <a:rPr lang="en-US" dirty="0"/>
              <a:t>## [Group 21] Construction Policy</a:t>
            </a:r>
            <a:endParaRPr lang="en-US" dirty="0"/>
          </a:p>
          <a:p>
            <a:r>
              <a:rPr lang="en-US" dirty="0"/>
              <a:t>current artifact state and an edit interface; applying an action yields the next state. The</a:t>
            </a:r>
            <a:endParaRPr lang="en-US" dirty="0"/>
          </a:p>
          <a:p>
            <a:endParaRPr lang="en-US" dirty="0"/>
          </a:p>
          <a:p>
            <a:r>
              <a:rPr lang="en-US" dirty="0"/>
              <a:t>## [Group 27] Runtime Verification</a:t>
            </a:r>
            <a:endParaRPr lang="en-US" dirty="0"/>
          </a:p>
          <a:p>
            <a:r>
              <a:rPr lang="en-US" dirty="0"/>
              <a:t>Construction Policy selects the next action given the task specification, the current representation, and feedback.</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24] Policy π</a:t>
            </a:r>
            <a:endParaRPr lang="en-US" dirty="0"/>
          </a:p>
          <a:p>
            <a:r>
              <a:rPr lang="en-US" dirty="0"/>
              <a:t>Runtime Verification observes the updated state and evaluates it against acceptance criteria. If it accepts, a delivery operation releases the artifact; otherwise</a:t>
            </a:r>
            <a:endParaRPr lang="en-US" dirty="0"/>
          </a:p>
          <a:p>
            <a:endParaRPr lang="en-US" dirty="0"/>
          </a:p>
          <a:p>
            <a:r>
              <a:rPr lang="en-US" dirty="0"/>
              <a:t>## [Group 30] STATE-TRANSITION RELATION</a:t>
            </a:r>
            <a:endParaRPr lang="en-US" dirty="0"/>
          </a:p>
          <a:p>
            <a:r>
              <a:rPr lang="en-US" dirty="0"/>
              <a:t>feedback informs revision. Policy, update, and verification repeat until acceptance or termination, forming the loop that defines the whole family of systems.</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17] 259</a:t>
            </a:r>
            <a:endParaRPr lang="en-US" dirty="0"/>
          </a:p>
          <a:p>
            <a:r>
              <a:rPr lang="en-US" dirty="0"/>
              <a:t>The authors reviewed two hundred fifty-nine works available through late August twenty twenty-six: two hundred thirty systems meeting the stateful-construction definition</a:t>
            </a:r>
            <a:endParaRPr lang="en-US" dirty="0"/>
          </a:p>
          <a:p>
            <a:endParaRPr lang="en-US" dirty="0"/>
          </a:p>
          <a:p>
            <a:r>
              <a:rPr lang="en-US" dirty="0"/>
              <a:t>## [Group 21] Profiled by venue and family coverage</a:t>
            </a:r>
            <a:endParaRPr lang="en-US" dirty="0"/>
          </a:p>
          <a:p>
            <a:r>
              <a:rPr lang="en-US" dirty="0"/>
              <a:t>and twenty-nine benchmarks. They also profile publication venues and coverage across the corpus to show where the field is concentrated.</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26] Textual</a:t>
            </a:r>
            <a:endParaRPr lang="en-US" dirty="0"/>
          </a:p>
          <a:p>
            <a:r>
              <a:rPr lang="en-US" dirty="0"/>
              <a:t>They group the literature by the primary independently accepted artifact form: textual, two-D visual, audio, video, spatial, and behavioral. Behavioral artifacts form the largest family, and benchmarks are most mature for two-D visual and behavioral work, while audio, video, and spatial rely on protocols released with their core systems.</a:t>
            </a:r>
            <a:endParaRPr lang="en-US" dirty="0"/>
          </a:p>
        </p:txBody>
      </p:sp>
    </p:spTree>
  </p:cSld>
  <p:clrMapOvr>
    <a:masterClrMapping/>
  </p:clrMapOvr>
</p:note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7.xml><?xml version="1.0" encoding="utf-8"?>
<p:sldLayout xmlns:a="http://schemas.openxmlformats.org/drawingml/2006/main" xmlns:p="http://schemas.openxmlformats.org/presentationml/2006/main" type="blank" preserve="1">
  <p:cSld name="agentic_artifact_creation — 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slideLayout" Target="../slideLayouts/slideLayout7.xml"/><Relationship Id="rId12" Type="http://schemas.openxmlformats.org/officeDocument/2006/relationships/theme" Target="../theme/theme1.xml"/></Relationships>
</file>

<file path=ppt/slideMasters/slideMaster1.xml><?xml version="1.0" encoding="utf-8"?>
<p:sldMaster xmlns:a="http://schemas.openxmlformats.org/drawingml/2006/main" xmlns:p="http://schemas.openxmlformats.org/presentationml/2006/main" xmlns:r="http://schemas.openxmlformats.org/officeDocument/2006/relationships">
  <p:cSld name="agentic_artifact_creation — Master">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55" r:id="rId7"/>
  </p:sldLayoutIdLst>
  <p:txStyles>
    <p:titleStyle>
      <a:lvl1pPr algn="ctr" defTabSz="457200" rtl="0" eaLnBrk="1" latinLnBrk="0" hangingPunct="1">
        <a:spcBef>
          <a:spcPct val="0"/>
        </a:spcBef>
        <a:buNone/>
        <a:defRPr sz="30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15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3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1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05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95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85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800" kern="1200">
          <a:solidFill>
            <a:schemeClr val="tx1"/>
          </a:solidFill>
          <a:latin typeface="+mn-lt"/>
          <a:ea typeface="+mn-ea"/>
          <a:cs typeface="+mn-cs"/>
        </a:defRPr>
      </a:lvl9pPr>
    </p:bodyStyle>
    <p:otherStyle>
      <a:defPPr>
        <a:defRPr lang="en-US"/>
      </a:defPPr>
      <a:lvl1pPr marL="0" algn="l" defTabSz="457200" rtl="0" eaLnBrk="1" latinLnBrk="0" hangingPunct="1">
        <a:defRPr sz="1500" kern="1200">
          <a:solidFill>
            <a:schemeClr val="tx1"/>
          </a:solidFill>
          <a:latin typeface="+mn-lt"/>
          <a:ea typeface="+mn-ea"/>
          <a:cs typeface="+mn-cs"/>
        </a:defRPr>
      </a:lvl1pPr>
      <a:lvl2pPr marL="457200" algn="l" defTabSz="457200" rtl="0" eaLnBrk="1" latinLnBrk="0" hangingPunct="1">
        <a:defRPr sz="1400" kern="1200">
          <a:solidFill>
            <a:schemeClr val="tx1"/>
          </a:solidFill>
          <a:latin typeface="+mn-lt"/>
          <a:ea typeface="+mn-ea"/>
          <a:cs typeface="+mn-cs"/>
        </a:defRPr>
      </a:lvl2pPr>
      <a:lvl3pPr marL="914400" algn="l" defTabSz="457200" rtl="0" eaLnBrk="1" latinLnBrk="0" hangingPunct="1">
        <a:defRPr sz="13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100" kern="1200">
          <a:solidFill>
            <a:schemeClr val="tx1"/>
          </a:solidFill>
          <a:latin typeface="+mn-lt"/>
          <a:ea typeface="+mn-ea"/>
          <a:cs typeface="+mn-cs"/>
        </a:defRPr>
      </a:lvl5pPr>
      <a:lvl6pPr marL="2286000" algn="l" defTabSz="457200" rtl="0" eaLnBrk="1" latinLnBrk="0" hangingPunct="1">
        <a:defRPr sz="1050" kern="1200">
          <a:solidFill>
            <a:schemeClr val="tx1"/>
          </a:solidFill>
          <a:latin typeface="+mn-lt"/>
          <a:ea typeface="+mn-ea"/>
          <a:cs typeface="+mn-cs"/>
        </a:defRPr>
      </a:lvl6pPr>
      <a:lvl7pPr marL="2743200" algn="l" defTabSz="457200" rtl="0" eaLnBrk="1" latinLnBrk="0" hangingPunct="1">
        <a:defRPr sz="950" kern="1200">
          <a:solidFill>
            <a:schemeClr val="tx1"/>
          </a:solidFill>
          <a:latin typeface="+mn-lt"/>
          <a:ea typeface="+mn-ea"/>
          <a:cs typeface="+mn-cs"/>
        </a:defRPr>
      </a:lvl7pPr>
      <a:lvl8pPr marL="3200400" algn="l" defTabSz="457200" rtl="0" eaLnBrk="1" latinLnBrk="0" hangingPunct="1">
        <a:defRPr sz="850" kern="1200">
          <a:solidFill>
            <a:schemeClr val="tx1"/>
          </a:solidFill>
          <a:latin typeface="+mn-lt"/>
          <a:ea typeface="+mn-ea"/>
          <a:cs typeface="+mn-cs"/>
        </a:defRPr>
      </a:lvl8pPr>
      <a:lvl9pPr marL="3657600" algn="l" defTabSz="457200" rtl="0" eaLnBrk="1" latinLnBrk="0" hangingPunct="1">
        <a:defRPr sz="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1.xml"/>
</Relationships>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10.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1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12.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13.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14.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15.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16.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2.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3.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4.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6.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7.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8.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9.xml"/>
</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Ellipse 2"/>
          <p:cNvSpPr/>
          <p:nvPr/>
        </p:nvSpPr>
        <p:spPr>
          <a:xfrm>
            <a:off x="9810750" y="-1809750"/>
            <a:ext cx="2857500" cy="2857500"/>
          </a:xfrm>
          <a:prstGeom prst="ellipse">
            <a:avLst/>
          </a:prstGeom>
          <a:solidFill>
            <a:schemeClr val="lt2"/>
          </a:solidFill>
          <a:ln>
            <a:noFill/>
          </a:ln>
        </p:spPr>
      </p:sp>
      <p:sp>
        <p:nvSpPr>
          <p:cNvPr id="3" name="Ellipse 3"/>
          <p:cNvSpPr/>
          <p:nvPr/>
        </p:nvSpPr>
        <p:spPr>
          <a:xfrm>
            <a:off x="-285750" y="5524500"/>
            <a:ext cx="2286000" cy="2286000"/>
          </a:xfrm>
          <a:prstGeom prst="ellipse">
            <a:avLst/>
          </a:prstGeom>
          <a:solidFill>
            <a:schemeClr val="lt2"/>
          </a:solidFill>
          <a:ln>
            <a:noFill/>
          </a:ln>
        </p:spPr>
      </p:sp>
      <p:grpSp>
        <p:nvGrpSpPr>
          <p:cNvPr id="6" name="Group 6" descr="## [Group 6] SURVEY · AGENTIC AI SYSTEMS&#10;This survey examines agentic artifact creation, a shift from one-shot generation to stateful construction,">
            <a:extLst>
              <a:ext uri="https://github.com/microsoft/ResearchStudio/paper2video/script-provenance/2026">
                <p2v:scriptBaseline xmlns:p2v="https://github.com/microsoft/ResearchStudio/paper2video/script-provenance/2026" algorithm="sha256" normalization="oneline-v1" sha256="d3116855659f8e103d0f3757ca98fb4fce2609c12172e4194a678992d02acd61" orderSource="geometry" orderIndex="0"/>
              </a:ext>
              <a:ext uri="https://github.com/microsoft/ResearchStudio/paper2video/semantic-provenance/2026">
                <p2vs:blockSemantics xmlns:p2vs="https://github.com/microsoft/ResearchStudio/paper2video/semantic-provenance/2026" schemaVersion="1">
                  <p2vs:concise>SURVEY · AGENTIC AI SYSTEMS</p2vs:concise>
                  <p2vs:detailed>This survey examines agentic artifact creation, a shift from one-shot generation to stateful construction,</p2vs:detailed>
                </p2vs:blockSemantics>
              </a:ext>
            </a:extLst>
          </p:cNvPr>
          <p:cNvGrpSpPr/>
          <p:nvPr/>
        </p:nvGrpSpPr>
        <p:grpSpPr>
          <a:xfrm>
            <a:off x="1333500" y="1359218"/>
            <a:ext cx="3865115" cy="264033"/>
            <a:chOff x="1333500" y="1359218"/>
            <a:chExt cx="3865115" cy="264033"/>
          </a:xfrm>
        </p:grpSpPr>
        <p:sp>
          <p:nvSpPr>
            <p:cNvPr id="4" name="Rectangle 4"/>
            <p:cNvSpPr/>
            <p:nvPr/>
          </p:nvSpPr>
          <p:spPr>
            <a:xfrm>
              <a:off x="1333500" y="1428750"/>
              <a:ext cx="438150" cy="57150"/>
            </a:xfrm>
            <a:prstGeom prst="roundRect">
              <a:avLst>
                <a:gd name="adj" fmla="val 50000"/>
              </a:avLst>
            </a:prstGeom>
            <a:solidFill>
              <a:schemeClr val="accent2"/>
            </a:solidFill>
            <a:ln>
              <a:noFill/>
            </a:ln>
          </p:spPr>
        </p:sp>
        <p:sp>
          <p:nvSpPr>
            <p:cNvPr id="5" name="TextBox 5"/>
            <p:cNvSpPr txBox="1"/>
            <p:nvPr/>
          </p:nvSpPr>
          <p:spPr>
            <a:xfrm>
              <a:off x="1898142" y="1359218"/>
              <a:ext cx="3300473" cy="264033"/>
            </a:xfrm>
            <a:prstGeom prst="rect">
              <a:avLst/>
            </a:prstGeom>
            <a:noFill/>
            <a:ln>
              <a:noFill/>
            </a:ln>
          </p:spPr>
          <p:txBody>
            <a:bodyPr wrap="none" lIns="0" tIns="0" rIns="0" bIns="0" anchor="t" anchorCtr="0">
              <a:spAutoFit/>
            </a:bodyPr>
            <a:lstStyle/>
            <a:p>
              <a:pPr algn="l"/>
              <a:r>
                <a:rPr lang="en-US" sz="1350" b="1" spc="150" dirty="0">
                  <a:solidFill>
                    <a:schemeClr val="accent3"/>
                  </a:solidFill>
                  <a:latin typeface="+mj-lt"/>
                  <a:ea typeface="+mj-ea"/>
                  <a:cs typeface="+mj-cs"/>
                </a:rPr>
                <a:t>SURVEY · AGENTIC AI SYSTEMS</a:t>
              </a:r>
            </a:p>
          </p:txBody>
        </p:sp>
      </p:grpSp>
      <p:grpSp>
        <p:nvGrpSpPr>
          <p:cNvPr id="9" name="Group 9" descr="## [Group 9] Agentic Artifact Creation&#10;where an AI system materially builds a deliverable and lets intermediate observations redirect later">
            <a:extLst>
              <a:ext uri="https://github.com/microsoft/ResearchStudio/paper2video/script-provenance/2026">
                <p2v:scriptBaseline xmlns:p2v="https://github.com/microsoft/ResearchStudio/paper2video/script-provenance/2026" algorithm="sha256" normalization="oneline-v1" sha256="c0d3fb60da25c0024d34440315334aca767d9c65c0213db02f3ba7a3fb50d804" orderSource="geometry" orderIndex="1"/>
              </a:ext>
              <a:ext uri="https://github.com/microsoft/ResearchStudio/paper2video/semantic-provenance/2026">
                <p2vs:blockSemantics xmlns:p2vs="https://github.com/microsoft/ResearchStudio/paper2video/semantic-provenance/2026" schemaVersion="1">
                  <p2vs:concise>Agentic Artifact Creation</p2vs:concise>
                  <p2vs:detailed>where an AI system materially builds a deliverable and lets intermediate observations redirect later</p2vs:detailed>
                </p2vs:blockSemantics>
              </a:ext>
            </a:extLst>
          </p:cNvPr>
          <p:cNvGrpSpPr/>
          <p:nvPr/>
        </p:nvGrpSpPr>
        <p:grpSpPr>
          <a:xfrm>
            <a:off x="1314450" y="1941195"/>
            <a:ext cx="7534480" cy="1214628"/>
            <a:chOff x="1314450" y="1941195"/>
            <a:chExt cx="7534480" cy="1214628"/>
          </a:xfrm>
        </p:grpSpPr>
        <p:sp>
          <p:nvSpPr>
            <p:cNvPr id="7" name="TextBox 7"/>
            <p:cNvSpPr txBox="1"/>
            <p:nvPr/>
          </p:nvSpPr>
          <p:spPr>
            <a:xfrm>
              <a:off x="1314450" y="1941195"/>
              <a:ext cx="6979837" cy="762000"/>
            </a:xfrm>
            <a:prstGeom prst="rect">
              <a:avLst/>
            </a:prstGeom>
            <a:noFill/>
            <a:ln>
              <a:noFill/>
            </a:ln>
          </p:spPr>
          <p:txBody>
            <a:bodyPr wrap="none" lIns="0" tIns="0" rIns="0" bIns="0" anchor="t" anchorCtr="0">
              <a:spAutoFit/>
            </a:bodyPr>
            <a:lstStyle/>
            <a:p>
              <a:pPr algn="l"/>
              <a:r>
                <a:rPr lang="en-US" sz="3900" b="1" dirty="0">
                  <a:solidFill>
                    <a:schemeClr val="accent1"/>
                  </a:solidFill>
                  <a:latin typeface="+mj-lt"/>
                  <a:ea typeface="+mj-ea"/>
                  <a:cs typeface="+mj-cs"/>
                </a:rPr>
                <a:t>Agentic Artifact Creation</a:t>
              </a:r>
            </a:p>
          </p:txBody>
        </p:sp>
        <p:sp>
          <p:nvSpPr>
            <p:cNvPr id="8" name="TextBox 8"/>
            <p:cNvSpPr txBox="1"/>
            <p:nvPr/>
          </p:nvSpPr>
          <p:spPr>
            <a:xfrm>
              <a:off x="1322832" y="2745105"/>
              <a:ext cx="7526098" cy="410718"/>
            </a:xfrm>
            <a:prstGeom prst="rect">
              <a:avLst/>
            </a:prstGeom>
            <a:noFill/>
            <a:ln>
              <a:noFill/>
            </a:ln>
          </p:spPr>
          <p:txBody>
            <a:bodyPr wrap="none" lIns="0" tIns="0" rIns="0" bIns="0" anchor="t" anchorCtr="0">
              <a:spAutoFit/>
            </a:bodyPr>
            <a:lstStyle/>
            <a:p>
              <a:pPr algn="l"/>
              <a:r>
                <a:rPr lang="en-US" sz="2100" b="1" dirty="0">
                  <a:solidFill>
                    <a:schemeClr val="dk1"/>
                  </a:solidFill>
                  <a:latin typeface="+mj-lt"/>
                  <a:ea typeface="+mj-ea"/>
                  <a:cs typeface="+mj-cs"/>
                </a:rPr>
                <a:t>Systems, Evaluation, Principles, and Opportunities</a:t>
              </a:r>
            </a:p>
          </p:txBody>
        </p:sp>
      </p:grpSp>
      <p:grpSp>
        <p:nvGrpSpPr>
          <p:cNvPr id="12" name="Group 12" descr="## [Group 12] From one-shot generation to stateful construction&#10;work. Reviewing two hundred fifty-nine works — two hundred thirty systems and twenty-nine benchmarks">
            <a:extLst>
              <a:ext uri="https://github.com/microsoft/ResearchStudio/paper2video/script-provenance/2026">
                <p2v:scriptBaseline xmlns:p2v="https://github.com/microsoft/ResearchStudio/paper2video/script-provenance/2026" algorithm="sha256" normalization="oneline-v1" sha256="1782fe4930185ac95220f0e69abd785108c3cbf327a1fe43c966c8e07acd9f02" orderSource="geometry" orderIndex="2"/>
              </a:ext>
              <a:ext uri="https://github.com/microsoft/ResearchStudio/paper2video/semantic-provenance/2026">
                <p2vs:blockSemantics xmlns:p2vs="https://github.com/microsoft/ResearchStudio/paper2video/semantic-provenance/2026" schemaVersion="1">
                  <p2vs:concise>From one-shot generation to stateful construction</p2vs:concise>
                  <p2vs:detailed>work. Reviewing two hundred fifty-nine works — two hundred thirty systems and twenty-nine benchmarks</p2vs:detailed>
                </p2vs:blockSemantics>
              </a:ext>
            </a:extLst>
          </p:cNvPr>
          <p:cNvGrpSpPr/>
          <p:nvPr/>
        </p:nvGrpSpPr>
        <p:grpSpPr>
          <a:xfrm>
            <a:off x="1325118" y="3365182"/>
            <a:ext cx="7033968" cy="842296"/>
            <a:chOff x="1325118" y="3365182"/>
            <a:chExt cx="7033968" cy="842296"/>
          </a:xfrm>
        </p:grpSpPr>
        <p:sp>
          <p:nvSpPr>
            <p:cNvPr id="10" name="TextBox 10"/>
            <p:cNvSpPr txBox="1"/>
            <p:nvPr/>
          </p:nvSpPr>
          <p:spPr>
            <a:xfrm>
              <a:off x="1325118" y="3365182"/>
              <a:ext cx="5610511" cy="322707"/>
            </a:xfrm>
            <a:prstGeom prst="rect">
              <a:avLst/>
            </a:prstGeom>
            <a:noFill/>
            <a:ln>
              <a:noFill/>
            </a:ln>
          </p:spPr>
          <p:txBody>
            <a:bodyPr wrap="none" lIns="0" tIns="0" rIns="0" bIns="0" anchor="t" anchorCtr="0">
              <a:spAutoFit/>
            </a:bodyPr>
            <a:lstStyle/>
            <a:p>
              <a:pPr algn="l"/>
              <a:r>
                <a:rPr lang="en-US" sz="1650" dirty="0">
                  <a:solidFill>
                    <a:schemeClr val="accent3"/>
                  </a:solidFill>
                  <a:latin typeface="+mn-lt"/>
                  <a:ea typeface="+mn-ea"/>
                  <a:cs typeface="+mn-cs"/>
                </a:rPr>
                <a:t>From one-shot generation to stateful construction</a:t>
              </a:r>
            </a:p>
          </p:txBody>
        </p:sp>
        <p:sp>
          <p:nvSpPr>
            <p:cNvPr id="11" name="TextBox 11"/>
            <p:cNvSpPr txBox="1"/>
            <p:nvPr/>
          </p:nvSpPr>
          <p:spPr>
            <a:xfrm>
              <a:off x="1327023" y="3958114"/>
              <a:ext cx="7032063" cy="249364"/>
            </a:xfrm>
            <a:prstGeom prst="rect">
              <a:avLst/>
            </a:prstGeom>
            <a:noFill/>
            <a:ln>
              <a:noFill/>
            </a:ln>
          </p:spPr>
          <p:txBody>
            <a:bodyPr wrap="none" lIns="0" tIns="0" rIns="0" bIns="0" anchor="t" anchorCtr="0">
              <a:spAutoFit/>
            </a:bodyPr>
            <a:lstStyle/>
            <a:p>
              <a:pPr algn="l"/>
              <a:r>
                <a:rPr lang="en-US" sz="1280" dirty="0">
                  <a:solidFill>
                    <a:schemeClr val="dk1"/>
                  </a:solidFill>
                  <a:latin typeface="+mn-lt"/>
                  <a:ea typeface="+mn-ea"/>
                  <a:cs typeface="+mn-cs"/>
                </a:rPr>
                <a:t>Tianfu Wang, Zhezheng Hao, Xilin Xia, et al. · HKUST (Guangzhou) and collaborators</a:t>
              </a:r>
            </a:p>
          </p:txBody>
        </p:sp>
      </p:grpSp>
      <p:grpSp>
        <p:nvGrpSpPr>
          <p:cNvPr id="29" name="Group 29" descr="## [Group 29] 259&#10;— the authors define a functional architecture, compare six artifact families, analyze evaluation practice,">
            <a:extLst>
              <a:ext uri="https://github.com/microsoft/ResearchStudio/paper2video/script-provenance/2026">
                <p2v:scriptBaseline xmlns:p2v="https://github.com/microsoft/ResearchStudio/paper2video/script-provenance/2026" algorithm="sha256" normalization="oneline-v1" sha256="24ed228ed9c93fce7234e6b78ec94c146774b2a67e7df6e03394b8d09d64be8e" orderSource="geometry" orderIndex="3"/>
              </a:ext>
              <a:ext uri="https://github.com/microsoft/ResearchStudio/paper2video/semantic-provenance/2026">
                <p2vs:blockSemantics xmlns:p2vs="https://github.com/microsoft/ResearchStudio/paper2video/semantic-provenance/2026" schemaVersion="1">
                  <p2vs:concise>259</p2vs:concise>
                  <p2vs:detailed>— the authors define a functional architecture, compare six artifact families, analyze evaluation practice,</p2vs:detailed>
                </p2vs:blockSemantics>
              </a:ext>
            </a:extLst>
          </p:cNvPr>
          <p:cNvGrpSpPr/>
          <p:nvPr/>
        </p:nvGrpSpPr>
        <p:grpSpPr>
          <a:xfrm>
            <a:off x="1333500" y="4629150"/>
            <a:ext cx="7810500" cy="876300"/>
            <a:chOff x="1333500" y="4629150"/>
            <a:chExt cx="7810500" cy="876300"/>
          </a:xfrm>
        </p:grpSpPr>
        <p:sp>
          <p:nvSpPr>
            <p:cNvPr id="13" name="Rectangle 13"/>
            <p:cNvSpPr/>
            <p:nvPr/>
          </p:nvSpPr>
          <p:spPr>
            <a:xfrm>
              <a:off x="1333500" y="4629150"/>
              <a:ext cx="7810500" cy="876300"/>
            </a:xfrm>
            <a:prstGeom prst="roundRect">
              <a:avLst>
                <a:gd name="adj" fmla="val 26087"/>
              </a:avLst>
            </a:prstGeom>
            <a:solidFill>
              <a:schemeClr val="lt2"/>
            </a:solidFill>
            <a:ln>
              <a:noFill/>
            </a:ln>
          </p:spPr>
        </p:sp>
        <p:grpSp>
          <p:nvGrpSpPr>
            <p:cNvPr id="24" name="Group 24"/>
            <p:cNvGrpSpPr/>
            <p:nvPr/>
          </p:nvGrpSpPr>
          <p:grpSpPr>
            <a:xfrm>
              <a:off x="1737554" y="4772978"/>
              <a:ext cx="6480663" cy="633983"/>
              <a:chOff x="1737554" y="4772978"/>
              <a:chExt cx="6480663" cy="633983"/>
            </a:xfrm>
          </p:grpSpPr>
          <p:sp>
            <p:nvSpPr>
              <p:cNvPr id="14" name="TextBox 14"/>
              <p:cNvSpPr txBox="1"/>
              <p:nvPr/>
            </p:nvSpPr>
            <p:spPr>
              <a:xfrm>
                <a:off x="1737554" y="4772978"/>
                <a:ext cx="620642" cy="498729"/>
              </a:xfrm>
              <a:prstGeom prst="rect">
                <a:avLst/>
              </a:prstGeom>
              <a:noFill/>
              <a:ln>
                <a:noFill/>
              </a:ln>
            </p:spPr>
            <p:txBody>
              <a:bodyPr wrap="none" lIns="0" tIns="0" rIns="0" bIns="0" anchor="t" anchorCtr="0">
                <a:spAutoFit/>
              </a:bodyPr>
              <a:lstStyle/>
              <a:p>
                <a:pPr algn="ctr"/>
                <a:r>
                  <a:rPr lang="en-US" sz="2550" b="1" dirty="0">
                    <a:solidFill>
                      <a:schemeClr val="accent1"/>
                    </a:solidFill>
                    <a:latin typeface="+mj-lt"/>
                    <a:ea typeface="+mj-ea"/>
                    <a:cs typeface="+mj-cs"/>
                  </a:rPr>
                  <a:t>259</a:t>
                </a:r>
              </a:p>
            </p:txBody>
          </p:sp>
          <p:sp>
            <p:nvSpPr>
              <p:cNvPr id="15" name="TextBox 15"/>
              <p:cNvSpPr txBox="1"/>
              <p:nvPr/>
            </p:nvSpPr>
            <p:spPr>
              <a:xfrm>
                <a:off x="1834048" y="5201602"/>
                <a:ext cx="427653" cy="205359"/>
              </a:xfrm>
              <a:prstGeom prst="rect">
                <a:avLst/>
              </a:prstGeom>
              <a:noFill/>
              <a:ln>
                <a:noFill/>
              </a:ln>
            </p:spPr>
            <p:txBody>
              <a:bodyPr wrap="none" lIns="0" tIns="0" rIns="0" bIns="0" anchor="t" anchorCtr="0">
                <a:spAutoFit/>
              </a:bodyPr>
              <a:lstStyle/>
              <a:p>
                <a:pPr algn="ctr"/>
                <a:r>
                  <a:rPr lang="en-US" sz="1050" dirty="0">
                    <a:solidFill>
                      <a:schemeClr val="accent3"/>
                    </a:solidFill>
                    <a:latin typeface="+mn-lt"/>
                    <a:ea typeface="+mn-ea"/>
                    <a:cs typeface="+mn-cs"/>
                  </a:rPr>
                  <a:t>works</a:t>
                </a:r>
              </a:p>
            </p:txBody>
          </p:sp>
          <p:sp>
            <p:nvSpPr>
              <p:cNvPr id="16" name="TextBox 16"/>
              <p:cNvSpPr txBox="1"/>
              <p:nvPr/>
            </p:nvSpPr>
            <p:spPr>
              <a:xfrm>
                <a:off x="3194879" y="4772978"/>
                <a:ext cx="620642" cy="498729"/>
              </a:xfrm>
              <a:prstGeom prst="rect">
                <a:avLst/>
              </a:prstGeom>
              <a:noFill/>
              <a:ln>
                <a:noFill/>
              </a:ln>
            </p:spPr>
            <p:txBody>
              <a:bodyPr wrap="none" lIns="0" tIns="0" rIns="0" bIns="0" anchor="t" anchorCtr="0">
                <a:spAutoFit/>
              </a:bodyPr>
              <a:lstStyle/>
              <a:p>
                <a:pPr algn="ctr"/>
                <a:r>
                  <a:rPr lang="en-US" sz="2550" b="1" dirty="0">
                    <a:solidFill>
                      <a:schemeClr val="accent1"/>
                    </a:solidFill>
                    <a:latin typeface="+mj-lt"/>
                    <a:ea typeface="+mj-ea"/>
                    <a:cs typeface="+mj-cs"/>
                  </a:rPr>
                  <a:t>230</a:t>
                </a:r>
              </a:p>
            </p:txBody>
          </p:sp>
          <p:sp>
            <p:nvSpPr>
              <p:cNvPr id="17" name="TextBox 17"/>
              <p:cNvSpPr txBox="1"/>
              <p:nvPr/>
            </p:nvSpPr>
            <p:spPr>
              <a:xfrm>
                <a:off x="3213630" y="5201602"/>
                <a:ext cx="583140" cy="205359"/>
              </a:xfrm>
              <a:prstGeom prst="rect">
                <a:avLst/>
              </a:prstGeom>
              <a:noFill/>
              <a:ln>
                <a:noFill/>
              </a:ln>
            </p:spPr>
            <p:txBody>
              <a:bodyPr wrap="none" lIns="0" tIns="0" rIns="0" bIns="0" anchor="t" anchorCtr="0">
                <a:spAutoFit/>
              </a:bodyPr>
              <a:lstStyle/>
              <a:p>
                <a:pPr algn="ctr"/>
                <a:r>
                  <a:rPr lang="en-US" sz="1050" dirty="0">
                    <a:solidFill>
                      <a:schemeClr val="accent3"/>
                    </a:solidFill>
                    <a:latin typeface="+mn-lt"/>
                    <a:ea typeface="+mn-ea"/>
                    <a:cs typeface="+mn-cs"/>
                  </a:rPr>
                  <a:t>systems</a:t>
                </a:r>
              </a:p>
            </p:txBody>
          </p:sp>
          <p:sp>
            <p:nvSpPr>
              <p:cNvPr id="18" name="TextBox 18"/>
              <p:cNvSpPr txBox="1"/>
              <p:nvPr/>
            </p:nvSpPr>
            <p:spPr>
              <a:xfrm>
                <a:off x="4751326" y="4772978"/>
                <a:ext cx="422398" cy="498729"/>
              </a:xfrm>
              <a:prstGeom prst="rect">
                <a:avLst/>
              </a:prstGeom>
              <a:noFill/>
              <a:ln>
                <a:noFill/>
              </a:ln>
            </p:spPr>
            <p:txBody>
              <a:bodyPr wrap="none" lIns="0" tIns="0" rIns="0" bIns="0" anchor="t" anchorCtr="0">
                <a:spAutoFit/>
              </a:bodyPr>
              <a:lstStyle/>
              <a:p>
                <a:pPr algn="ctr"/>
                <a:r>
                  <a:rPr lang="en-US" sz="2550" b="1" dirty="0">
                    <a:solidFill>
                      <a:schemeClr val="accent1"/>
                    </a:solidFill>
                    <a:latin typeface="+mj-lt"/>
                    <a:ea typeface="+mj-ea"/>
                    <a:cs typeface="+mj-cs"/>
                  </a:rPr>
                  <a:t>29</a:t>
                </a:r>
              </a:p>
            </p:txBody>
          </p:sp>
          <p:sp>
            <p:nvSpPr>
              <p:cNvPr id="19" name="TextBox 19"/>
              <p:cNvSpPr txBox="1"/>
              <p:nvPr/>
            </p:nvSpPr>
            <p:spPr>
              <a:xfrm>
                <a:off x="4554341" y="5201602"/>
                <a:ext cx="816369" cy="205359"/>
              </a:xfrm>
              <a:prstGeom prst="rect">
                <a:avLst/>
              </a:prstGeom>
              <a:noFill/>
              <a:ln>
                <a:noFill/>
              </a:ln>
            </p:spPr>
            <p:txBody>
              <a:bodyPr wrap="none" lIns="0" tIns="0" rIns="0" bIns="0" anchor="t" anchorCtr="0">
                <a:spAutoFit/>
              </a:bodyPr>
              <a:lstStyle/>
              <a:p>
                <a:pPr algn="ctr"/>
                <a:r>
                  <a:rPr lang="en-US" sz="1050" dirty="0">
                    <a:solidFill>
                      <a:schemeClr val="accent3"/>
                    </a:solidFill>
                    <a:latin typeface="+mn-lt"/>
                    <a:ea typeface="+mn-ea"/>
                    <a:cs typeface="+mn-cs"/>
                  </a:rPr>
                  <a:t>benchmarks</a:t>
                </a:r>
              </a:p>
            </p:txBody>
          </p:sp>
          <p:sp>
            <p:nvSpPr>
              <p:cNvPr id="20" name="TextBox 20"/>
              <p:cNvSpPr txBox="1"/>
              <p:nvPr/>
            </p:nvSpPr>
            <p:spPr>
              <a:xfrm>
                <a:off x="6307774" y="4772978"/>
                <a:ext cx="224153" cy="498729"/>
              </a:xfrm>
              <a:prstGeom prst="rect">
                <a:avLst/>
              </a:prstGeom>
              <a:noFill/>
              <a:ln>
                <a:noFill/>
              </a:ln>
            </p:spPr>
            <p:txBody>
              <a:bodyPr wrap="none" lIns="0" tIns="0" rIns="0" bIns="0" anchor="t" anchorCtr="0">
                <a:spAutoFit/>
              </a:bodyPr>
              <a:lstStyle/>
              <a:p>
                <a:pPr algn="ctr"/>
                <a:r>
                  <a:rPr lang="en-US" sz="2550" b="1" dirty="0">
                    <a:solidFill>
                      <a:schemeClr val="accent1"/>
                    </a:solidFill>
                    <a:latin typeface="+mj-lt"/>
                    <a:ea typeface="+mj-ea"/>
                    <a:cs typeface="+mj-cs"/>
                  </a:rPr>
                  <a:t>6</a:t>
                </a:r>
              </a:p>
            </p:txBody>
          </p:sp>
          <p:sp>
            <p:nvSpPr>
              <p:cNvPr id="21" name="TextBox 21"/>
              <p:cNvSpPr txBox="1"/>
              <p:nvPr/>
            </p:nvSpPr>
            <p:spPr>
              <a:xfrm>
                <a:off x="6142415" y="5201602"/>
                <a:ext cx="554869" cy="205359"/>
              </a:xfrm>
              <a:prstGeom prst="rect">
                <a:avLst/>
              </a:prstGeom>
              <a:noFill/>
              <a:ln>
                <a:noFill/>
              </a:ln>
            </p:spPr>
            <p:txBody>
              <a:bodyPr wrap="none" lIns="0" tIns="0" rIns="0" bIns="0" anchor="t" anchorCtr="0">
                <a:spAutoFit/>
              </a:bodyPr>
              <a:lstStyle/>
              <a:p>
                <a:pPr algn="ctr"/>
                <a:r>
                  <a:rPr lang="en-US" sz="1050" dirty="0">
                    <a:solidFill>
                      <a:schemeClr val="accent3"/>
                    </a:solidFill>
                    <a:latin typeface="+mn-lt"/>
                    <a:ea typeface="+mn-ea"/>
                    <a:cs typeface="+mn-cs"/>
                  </a:rPr>
                  <a:t>families</a:t>
                </a:r>
              </a:p>
            </p:txBody>
          </p:sp>
          <p:sp>
            <p:nvSpPr>
              <p:cNvPr id="22" name="TextBox 22"/>
              <p:cNvSpPr txBox="1"/>
              <p:nvPr/>
            </p:nvSpPr>
            <p:spPr>
              <a:xfrm>
                <a:off x="7765099" y="4772978"/>
                <a:ext cx="224153" cy="498729"/>
              </a:xfrm>
              <a:prstGeom prst="rect">
                <a:avLst/>
              </a:prstGeom>
              <a:noFill/>
              <a:ln>
                <a:noFill/>
              </a:ln>
            </p:spPr>
            <p:txBody>
              <a:bodyPr wrap="none" lIns="0" tIns="0" rIns="0" bIns="0" anchor="t" anchorCtr="0">
                <a:spAutoFit/>
              </a:bodyPr>
              <a:lstStyle/>
              <a:p>
                <a:pPr algn="ctr"/>
                <a:r>
                  <a:rPr lang="en-US" sz="2550" b="1" dirty="0">
                    <a:solidFill>
                      <a:schemeClr val="accent2"/>
                    </a:solidFill>
                    <a:latin typeface="+mj-lt"/>
                    <a:ea typeface="+mj-ea"/>
                    <a:cs typeface="+mj-cs"/>
                  </a:rPr>
                  <a:t>4</a:t>
                </a:r>
              </a:p>
            </p:txBody>
          </p:sp>
          <p:sp>
            <p:nvSpPr>
              <p:cNvPr id="23" name="TextBox 23"/>
              <p:cNvSpPr txBox="1"/>
              <p:nvPr/>
            </p:nvSpPr>
            <p:spPr>
              <a:xfrm>
                <a:off x="7536132" y="5201602"/>
                <a:ext cx="682085" cy="205359"/>
              </a:xfrm>
              <a:prstGeom prst="rect">
                <a:avLst/>
              </a:prstGeom>
              <a:noFill/>
              <a:ln>
                <a:noFill/>
              </a:ln>
            </p:spPr>
            <p:txBody>
              <a:bodyPr wrap="none" lIns="0" tIns="0" rIns="0" bIns="0" anchor="t" anchorCtr="0">
                <a:spAutoFit/>
              </a:bodyPr>
              <a:lstStyle/>
              <a:p>
                <a:pPr algn="ctr"/>
                <a:r>
                  <a:rPr lang="en-US" sz="1050" dirty="0">
                    <a:solidFill>
                      <a:schemeClr val="accent3"/>
                    </a:solidFill>
                    <a:latin typeface="+mn-lt"/>
                    <a:ea typeface="+mn-ea"/>
                    <a:cs typeface="+mn-cs"/>
                  </a:rPr>
                  <a:t>principles</a:t>
                </a:r>
              </a:p>
            </p:txBody>
          </p:sp>
        </p:grpSp>
        <p:sp>
          <p:nvSpPr>
            <p:cNvPr id="25" name="Line 25"/>
            <p:cNvSpPr/>
            <p:nvPr/>
          </p:nvSpPr>
          <p:spPr>
            <a:xfrm>
              <a:off x="2781300" y="4838700"/>
              <a:ext cx="9525" cy="457200"/>
            </a:xfrm>
            <a:custGeom>
              <a:avLst/>
              <a:gdLst/>
              <a:ahLst/>
              <a:cxnLst/>
              <a:rect l="l" t="t" r="r" b="b"/>
              <a:pathLst>
                <a:path w="9525" h="457200">
                  <a:moveTo>
                    <a:pt x="0" y="0"/>
                  </a:moveTo>
                  <a:lnTo>
                    <a:pt x="0" y="457200"/>
                  </a:lnTo>
                </a:path>
              </a:pathLst>
            </a:custGeom>
            <a:noFill/>
            <a:ln w="14288">
              <a:solidFill>
                <a:srgbClr val="A7F3D0"/>
              </a:solidFill>
            </a:ln>
          </p:spPr>
        </p:sp>
        <p:sp>
          <p:nvSpPr>
            <p:cNvPr id="26" name="Line 26"/>
            <p:cNvSpPr/>
            <p:nvPr/>
          </p:nvSpPr>
          <p:spPr>
            <a:xfrm>
              <a:off x="4238625" y="4838700"/>
              <a:ext cx="9525" cy="457200"/>
            </a:xfrm>
            <a:custGeom>
              <a:avLst/>
              <a:gdLst/>
              <a:ahLst/>
              <a:cxnLst/>
              <a:rect l="l" t="t" r="r" b="b"/>
              <a:pathLst>
                <a:path w="9525" h="457200">
                  <a:moveTo>
                    <a:pt x="0" y="0"/>
                  </a:moveTo>
                  <a:lnTo>
                    <a:pt x="0" y="457200"/>
                  </a:lnTo>
                </a:path>
              </a:pathLst>
            </a:custGeom>
            <a:noFill/>
            <a:ln w="14288">
              <a:solidFill>
                <a:srgbClr val="A7F3D0"/>
              </a:solidFill>
            </a:ln>
          </p:spPr>
        </p:sp>
        <p:sp>
          <p:nvSpPr>
            <p:cNvPr id="27" name="Line 27"/>
            <p:cNvSpPr/>
            <p:nvPr/>
          </p:nvSpPr>
          <p:spPr>
            <a:xfrm>
              <a:off x="5695950" y="4838700"/>
              <a:ext cx="9525" cy="457200"/>
            </a:xfrm>
            <a:custGeom>
              <a:avLst/>
              <a:gdLst/>
              <a:ahLst/>
              <a:cxnLst/>
              <a:rect l="l" t="t" r="r" b="b"/>
              <a:pathLst>
                <a:path w="9525" h="457200">
                  <a:moveTo>
                    <a:pt x="0" y="0"/>
                  </a:moveTo>
                  <a:lnTo>
                    <a:pt x="0" y="457200"/>
                  </a:lnTo>
                </a:path>
              </a:pathLst>
            </a:custGeom>
            <a:noFill/>
            <a:ln w="14288">
              <a:solidFill>
                <a:srgbClr val="A7F3D0"/>
              </a:solidFill>
            </a:ln>
          </p:spPr>
        </p:sp>
        <p:sp>
          <p:nvSpPr>
            <p:cNvPr id="28" name="Line 28"/>
            <p:cNvSpPr/>
            <p:nvPr/>
          </p:nvSpPr>
          <p:spPr>
            <a:xfrm>
              <a:off x="7153275" y="4838700"/>
              <a:ext cx="9525" cy="457200"/>
            </a:xfrm>
            <a:custGeom>
              <a:avLst/>
              <a:gdLst/>
              <a:ahLst/>
              <a:cxnLst/>
              <a:rect l="l" t="t" r="r" b="b"/>
              <a:pathLst>
                <a:path w="9525" h="457200">
                  <a:moveTo>
                    <a:pt x="0" y="0"/>
                  </a:moveTo>
                  <a:lnTo>
                    <a:pt x="0" y="457200"/>
                  </a:lnTo>
                </a:path>
              </a:pathLst>
            </a:custGeom>
            <a:noFill/>
            <a:ln w="14288">
              <a:solidFill>
                <a:srgbClr val="A7F3D0"/>
              </a:solidFill>
            </a:ln>
          </p:spPr>
        </p:sp>
      </p:grpSp>
      <p:grpSp>
        <p:nvGrpSpPr>
          <p:cNvPr id="32" name="Group 32" descr="## [Group 32] Group 32&#10;and formulate four principles for keeping control coherent and accountable as artifacts evolve.">
            <a:extLst>
              <a:ext uri="https://github.com/microsoft/ResearchStudio/paper2video/script-provenance/2026">
                <p2v:scriptBaseline xmlns:p2v="https://github.com/microsoft/ResearchStudio/paper2video/script-provenance/2026" algorithm="sha256" normalization="oneline-v1" sha256="0bb356d06765b9e403054d893a8dc38deaf98bf6db5322f2cab367be1d3a18f2" orderSource="geometry" orderIndex="4"/>
              </a:ext>
              <a:ext uri="https://github.com/microsoft/ResearchStudio/paper2video/semantic-provenance/2026">
                <p2vs:blockSemantics xmlns:p2vs="https://github.com/microsoft/ResearchStudio/paper2video/semantic-provenance/2026" schemaVersion="1">
                  <p2vs:concise>Group 32</p2vs:concise>
                  <p2vs:detailed>and formulate four principles for keeping control coherent and accountable as artifacts evolve.</p2vs:detailed>
                </p2vs:blockSemantics>
              </a:ext>
            </a:extLst>
          </p:cNvPr>
          <p:cNvGrpSpPr/>
          <p:nvPr/>
        </p:nvGrpSpPr>
        <p:grpSpPr>
          <a:xfrm>
            <a:off x="10077450" y="4667250"/>
            <a:ext cx="1148842" cy="1086641"/>
            <a:chOff x="10077450" y="4667250"/>
            <a:chExt cx="1148842" cy="1086641"/>
          </a:xfrm>
        </p:grpSpPr>
        <p:sp>
          <p:nvSpPr>
            <p:cNvPr id="30" name="Freeform 30"/>
            <p:cNvSpPr/>
            <p:nvPr/>
          </p:nvSpPr>
          <p:spPr>
            <a:xfrm>
              <a:off x="10104187" y="4667250"/>
              <a:ext cx="1122105" cy="1086641"/>
            </a:xfrm>
            <a:custGeom>
              <a:avLst/>
              <a:gdLst/>
              <a:ahLst/>
              <a:cxnLst/>
              <a:rect l="l" t="t" r="r" b="b"/>
              <a:pathLst>
                <a:path w="1122105" h="1086641">
                  <a:moveTo>
                    <a:pt x="563813" y="0"/>
                  </a:moveTo>
                  <a:cubicBezTo>
                    <a:pt x="783612" y="3658"/>
                    <a:pt x="977748" y="144153"/>
                    <a:pt x="1049927" y="351794"/>
                  </a:cubicBezTo>
                  <a:cubicBezTo>
                    <a:pt x="1122105" y="559436"/>
                    <a:pt x="1056971" y="790055"/>
                    <a:pt x="886832" y="929259"/>
                  </a:cubicBezTo>
                  <a:cubicBezTo>
                    <a:pt x="716694" y="1068463"/>
                    <a:pt x="477744" y="1086641"/>
                    <a:pt x="288507" y="974774"/>
                  </a:cubicBezTo>
                  <a:cubicBezTo>
                    <a:pt x="99269" y="862908"/>
                    <a:pt x="0" y="644796"/>
                    <a:pt x="39938" y="428625"/>
                  </a:cubicBezTo>
                </a:path>
              </a:pathLst>
            </a:custGeom>
            <a:noFill/>
            <a:ln w="66675" cap="rnd">
              <a:solidFill>
                <a:schemeClr val="accent2"/>
              </a:solidFill>
            </a:ln>
          </p:spPr>
        </p:sp>
        <p:sp>
          <p:nvSpPr>
            <p:cNvPr id="31" name="Freeform 31"/>
            <p:cNvSpPr/>
            <p:nvPr/>
          </p:nvSpPr>
          <p:spPr>
            <a:xfrm>
              <a:off x="10077450" y="4857750"/>
              <a:ext cx="304800" cy="238125"/>
            </a:xfrm>
            <a:custGeom>
              <a:avLst/>
              <a:gdLst/>
              <a:ahLst/>
              <a:cxnLst/>
              <a:rect l="l" t="t" r="r" b="b"/>
              <a:pathLst>
                <a:path w="304800" h="238125">
                  <a:moveTo>
                    <a:pt x="0" y="0"/>
                  </a:moveTo>
                  <a:lnTo>
                    <a:pt x="66675" y="238125"/>
                  </a:lnTo>
                  <a:lnTo>
                    <a:pt x="304800" y="171450"/>
                  </a:lnTo>
                </a:path>
              </a:pathLst>
            </a:custGeom>
            <a:solidFill>
              <a:schemeClr val="accent2"/>
            </a:solidFill>
            <a:ln>
              <a:noFill/>
            </a:ln>
          </p:spPr>
        </p:sp>
      </p:grpSp>
      <p:sp>
        <p:nvSpPr>
          <p:cNvPr id="33" name="TextBox 33"/>
          <p:cNvSpPr txBox="1"/>
          <p:nvPr/>
        </p:nvSpPr>
        <p:spPr>
          <a:xfrm>
            <a:off x="9557672" y="5601652"/>
            <a:ext cx="1992056" cy="205359"/>
          </a:xfrm>
          <a:prstGeom prst="rect">
            <a:avLst/>
          </a:prstGeom>
          <a:noFill/>
          <a:ln>
            <a:noFill/>
          </a:ln>
        </p:spPr>
        <p:txBody>
          <a:bodyPr wrap="none" lIns="0" tIns="0" rIns="0" bIns="0" anchor="t" anchorCtr="0">
            <a:spAutoFit/>
          </a:bodyPr>
          <a:lstStyle/>
          <a:p>
            <a:pPr algn="ctr"/>
            <a:r>
              <a:rPr lang="en-US" sz="1050" b="1" dirty="0">
                <a:solidFill>
                  <a:schemeClr val="accent3"/>
                </a:solidFill>
                <a:latin typeface="+mn-lt"/>
                <a:ea typeface="+mn-ea"/>
                <a:cs typeface="+mn-cs"/>
              </a:rPr>
              <a:t>construct · verify · revise</a:t>
            </a:r>
          </a:p>
        </p:txBody>
      </p:sp>
      <p:sp>
        <p:nvSpPr>
          <p:cNvPr id="34" name="TextBox 34"/>
          <p:cNvSpPr txBox="1"/>
          <p:nvPr/>
        </p:nvSpPr>
        <p:spPr>
          <a:xfrm>
            <a:off x="1328166" y="5906452"/>
            <a:ext cx="1841163" cy="205359"/>
          </a:xfrm>
          <a:prstGeom prst="rect">
            <a:avLst/>
          </a:prstGeom>
          <a:noFill/>
          <a:ln>
            <a:noFill/>
          </a:ln>
        </p:spPr>
        <p:txBody>
          <a:bodyPr wrap="none" lIns="0" tIns="0" rIns="0" bIns="0" anchor="t" anchorCtr="0">
            <a:spAutoFit/>
          </a:bodyPr>
          <a:lstStyle/>
          <a:p>
            <a:pPr algn="l"/>
            <a:r>
              <a:rPr lang="en-US" sz="1050" dirty="0">
                <a:solidFill>
                  <a:schemeClr val="accent3"/>
                </a:solidFill>
                <a:latin typeface="+mn-lt"/>
                <a:ea typeface="+mn-ea"/>
                <a:cs typeface="+mn-cs"/>
              </a:rPr>
              <a:t>arxiv.org/abs/2608.28122</a:t>
            </a:r>
          </a:p>
        </p:txBody>
      </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400"/>
                                        <p:tgtEl>
                                          <p:spTgt spid="6"/>
                                        </p:tgtEl>
                                      </p:cBhvr>
                                    </p:animEffect>
                                  </p:childTnLst>
                                </p:cTn>
                              </p:par>
                            </p:childTnLst>
                          </p:cTn>
                        </p:par>
                      </p:childTnLst>
                    </p:cTn>
                  </p:par>
                  <p:par>
                    <p:cTn id="8" fill="hold">
                      <p:stCondLst>
                        <p:cond delay="indefinite"/>
                      </p:stCondLst>
                      <p:childTnLst>
                        <p:par>
                          <p:cTn id="9" fill="hold">
                            <p:stCondLst>
                              <p:cond delay="0"/>
                            </p:stCondLst>
                            <p:childTnLst>
                              <p:par>
                                <p:cTn xmlns:p="http://schemas.openxmlformats.org/presentationml/2006/mai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400"/>
                                        <p:tgtEl>
                                          <p:spTgt spid="9"/>
                                        </p:tgtEl>
                                      </p:cBhvr>
                                    </p:animEffect>
                                  </p:childTnLst>
                                </p:cTn>
                              </p:par>
                            </p:childTnLst>
                          </p:cTn>
                        </p:par>
                      </p:childTnLst>
                    </p:cTn>
                  </p:par>
                  <p:par>
                    <p:cTn id="13" fill="hold">
                      <p:stCondLst>
                        <p:cond delay="indefinite"/>
                      </p:stCondLst>
                      <p:childTnLst>
                        <p:par>
                          <p:cTn id="14" fill="hold">
                            <p:stCondLst>
                              <p:cond delay="0"/>
                            </p:stCondLst>
                            <p:childTnLst>
                              <p:par>
                                <p:cTn xmlns:p="http://schemas.openxmlformats.org/presentationml/2006/mai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400"/>
                                        <p:tgtEl>
                                          <p:spTgt spid="12"/>
                                        </p:tgtEl>
                                      </p:cBhvr>
                                    </p:animEffect>
                                  </p:childTnLst>
                                </p:cTn>
                              </p:par>
                            </p:childTnLst>
                          </p:cTn>
                        </p:par>
                      </p:childTnLst>
                    </p:cTn>
                  </p:par>
                  <p:par>
                    <p:cTn id="18" fill="hold">
                      <p:stCondLst>
                        <p:cond delay="indefinite"/>
                      </p:stCondLst>
                      <p:childTnLst>
                        <p:par>
                          <p:cTn id="19" fill="hold">
                            <p:stCondLst>
                              <p:cond delay="0"/>
                            </p:stCondLst>
                            <p:childTnLst>
                              <p:par>
                                <p:cTn xmlns:p="http://schemas.openxmlformats.org/presentationml/2006/main" id="20" presetID="23" presetClass="entr" presetSubtype="16"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400" fill="hold"/>
                                        <p:tgtEl>
                                          <p:spTgt spid="29"/>
                                        </p:tgtEl>
                                        <p:attrNameLst>
                                          <p:attrName>ppt_w</p:attrName>
                                        </p:attrNameLst>
                                      </p:cBhvr>
                                      <p:tavLst>
                                        <p:tav tm="0">
                                          <p:val>
                                            <p:fltVal val="0"/>
                                          </p:val>
                                        </p:tav>
                                        <p:tav tm="100000">
                                          <p:val>
                                            <p:strVal val="#ppt_w"/>
                                          </p:val>
                                        </p:tav>
                                      </p:tavLst>
                                    </p:anim>
                                    <p:anim calcmode="lin" valueType="num">
                                      <p:cBhvr>
                                        <p:cTn id="23" dur="4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xmlns:p="http://schemas.openxmlformats.org/presentationml/2006/main" id="26" presetID="10" presetClass="entr" presetSubtype="0" fill="hold" grpId="0" nodeType="click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4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609600" y="666750"/>
            <a:ext cx="438150" cy="57150"/>
          </a:xfrm>
          <a:prstGeom prst="roundRect">
            <a:avLst>
              <a:gd name="adj" fmla="val 50000"/>
            </a:avLst>
          </a:prstGeom>
          <a:solidFill>
            <a:schemeClr val="accent2"/>
          </a:solidFill>
          <a:ln>
            <a:noFill/>
          </a:ln>
        </p:spPr>
      </p:sp>
      <p:sp>
        <p:nvSpPr>
          <p:cNvPr id="3" name="TextBox 3"/>
          <p:cNvSpPr txBox="1"/>
          <p:nvPr/>
        </p:nvSpPr>
        <p:spPr>
          <a:xfrm>
            <a:off x="1155954" y="613410"/>
            <a:ext cx="1145134" cy="234696"/>
          </a:xfrm>
          <a:prstGeom prst="rect">
            <a:avLst/>
          </a:prstGeom>
          <a:noFill/>
          <a:ln>
            <a:noFill/>
          </a:ln>
        </p:spPr>
        <p:txBody>
          <a:bodyPr wrap="none" lIns="0" tIns="0" rIns="0" bIns="0" anchor="t" anchorCtr="0">
            <a:spAutoFit/>
          </a:bodyPr>
          <a:lstStyle/>
          <a:p>
            <a:pPr algn="l"/>
            <a:r>
              <a:rPr lang="en-US" sz="1200" b="1" spc="150" dirty="0">
                <a:solidFill>
                  <a:schemeClr val="accent3"/>
                </a:solidFill>
                <a:latin typeface="+mn-lt"/>
                <a:ea typeface="+mn-ea"/>
                <a:cs typeface="+mn-cs"/>
              </a:rPr>
              <a:t>KEY RESULT</a:t>
            </a:r>
          </a:p>
        </p:txBody>
      </p:sp>
      <p:sp>
        <p:nvSpPr>
          <p:cNvPr id="4" name="TextBox 4"/>
          <p:cNvSpPr txBox="1"/>
          <p:nvPr/>
        </p:nvSpPr>
        <p:spPr>
          <a:xfrm>
            <a:off x="594360" y="933450"/>
            <a:ext cx="8612953" cy="586740"/>
          </a:xfrm>
          <a:prstGeom prst="rect">
            <a:avLst/>
          </a:prstGeom>
          <a:noFill/>
          <a:ln>
            <a:noFill/>
          </a:ln>
        </p:spPr>
        <p:txBody>
          <a:bodyPr wrap="none" lIns="0" tIns="0" rIns="0" bIns="0" anchor="t" anchorCtr="0">
            <a:spAutoFit/>
          </a:bodyPr>
          <a:lstStyle/>
          <a:p>
            <a:pPr algn="l"/>
            <a:r>
              <a:rPr lang="en-US" sz="3000" b="1" dirty="0">
                <a:solidFill>
                  <a:schemeClr val="accent1"/>
                </a:solidFill>
                <a:latin typeface="+mj-lt"/>
                <a:ea typeface="+mj-ea"/>
                <a:cs typeface="+mj-cs"/>
              </a:rPr>
              <a:t>Difficulty Is About Coupling, Not Modality</a:t>
            </a:r>
          </a:p>
        </p:txBody>
      </p:sp>
      <p:sp>
        <p:nvSpPr>
          <p:cNvPr id="5" name="Rectangle 5"/>
          <p:cNvSpPr/>
          <p:nvPr/>
        </p:nvSpPr>
        <p:spPr>
          <a:xfrm>
            <a:off x="11125200" y="609600"/>
            <a:ext cx="457200" cy="285750"/>
          </a:xfrm>
          <a:prstGeom prst="roundRect">
            <a:avLst>
              <a:gd name="adj" fmla="val 50000"/>
            </a:avLst>
          </a:prstGeom>
          <a:solidFill>
            <a:schemeClr val="lt2"/>
          </a:solidFill>
          <a:ln>
            <a:noFill/>
          </a:ln>
        </p:spPr>
      </p:sp>
      <p:sp>
        <p:nvSpPr>
          <p:cNvPr id="6" name="TextBox 6"/>
          <p:cNvSpPr txBox="1"/>
          <p:nvPr/>
        </p:nvSpPr>
        <p:spPr>
          <a:xfrm>
            <a:off x="11261013" y="678656"/>
            <a:ext cx="185574" cy="220028"/>
          </a:xfrm>
          <a:prstGeom prst="rect">
            <a:avLst/>
          </a:prstGeom>
          <a:noFill/>
          <a:ln>
            <a:noFill/>
          </a:ln>
        </p:spPr>
        <p:txBody>
          <a:bodyPr wrap="none" lIns="0" tIns="0" rIns="0" bIns="0" anchor="t" anchorCtr="0">
            <a:spAutoFit/>
          </a:bodyPr>
          <a:lstStyle/>
          <a:p>
            <a:pPr algn="ctr"/>
            <a:r>
              <a:rPr lang="en-US" sz="1120" b="1" dirty="0">
                <a:solidFill>
                  <a:schemeClr val="accent3"/>
                </a:solidFill>
                <a:latin typeface="+mn-lt"/>
                <a:ea typeface="+mn-ea"/>
                <a:cs typeface="+mn-cs"/>
              </a:rPr>
              <a:t>10</a:t>
            </a:r>
          </a:p>
        </p:txBody>
      </p:sp>
      <p:sp>
        <p:nvSpPr>
          <p:cNvPr id="7" name="TextBox 7"/>
          <p:cNvSpPr txBox="1"/>
          <p:nvPr/>
        </p:nvSpPr>
        <p:spPr>
          <a:xfrm>
            <a:off x="601980" y="1781175"/>
            <a:ext cx="3444240" cy="1150620"/>
          </a:xfrm>
          <a:prstGeom prst="rect">
            <a:avLst/>
          </a:prstGeom>
          <a:noFill/>
          <a:ln>
            <a:noFill/>
          </a:ln>
        </p:spPr>
        <p:txBody>
          <a:bodyPr wrap="none" lIns="0" tIns="0" rIns="0" bIns="0" anchor="t" anchorCtr="0">
            <a:spAutoFit/>
          </a:bodyPr>
          <a:lstStyle/>
          <a:p>
            <a:pPr algn="l">
              <a:lnSpc>
                <a:spcPts val="2250"/>
              </a:lnSpc>
            </a:pPr>
            <a:r>
              <a:rPr lang="en-US" sz="1500" dirty="0">
                <a:solidFill>
                  <a:schemeClr val="dk1"/>
                </a:solidFill>
                <a:latin typeface="+mn-lt"/>
                <a:ea typeface="+mn-ea"/>
                <a:cs typeface="+mn-cs"/>
              </a:rPr>
              <a:t>Construction difficulty reflects how</a:t>
            </a:r>
            <a:br/>
            <a:r>
              <a:rPr lang="en-US" sz="1500" dirty="0">
                <a:solidFill>
                  <a:schemeClr val="dk1"/>
                </a:solidFill>
                <a:latin typeface="+mn-lt"/>
                <a:ea typeface="+mn-ea"/>
                <a:cs typeface="+mn-cs"/>
              </a:rPr>
              <a:t>tightly decisions are coupled and</a:t>
            </a:r>
            <a:br/>
            <a:r>
              <a:rPr lang="en-US" sz="1500" dirty="0">
                <a:solidFill>
                  <a:schemeClr val="dk1"/>
                </a:solidFill>
                <a:latin typeface="+mn-lt"/>
                <a:ea typeface="+mn-ea"/>
                <a:cs typeface="+mn-cs"/>
              </a:rPr>
              <a:t>whether failures stay visible while</a:t>
            </a:r>
            <a:br/>
            <a:r>
              <a:rPr lang="en-US" sz="1500" dirty="0">
                <a:solidFill>
                  <a:schemeClr val="dk1"/>
                </a:solidFill>
                <a:latin typeface="+mn-lt"/>
                <a:ea typeface="+mn-ea"/>
                <a:cs typeface="+mn-cs"/>
              </a:rPr>
              <a:t>still repairable — not modality alone.</a:t>
            </a:r>
          </a:p>
        </p:txBody>
      </p:sp>
      <p:grpSp>
        <p:nvGrpSpPr>
          <p:cNvPr id="23" name="Group 23" descr="## [Group 23] Tightly coupled decisions&#10;Across the six families, recurring construction challenges extend beyond modality alone: tightly coupled decisions, failures that appear late or without a">
            <a:extLst>
              <a:ext uri="https://github.com/microsoft/ResearchStudio/paper2video/script-provenance/2026">
                <p2v:scriptBaseline xmlns:p2v="https://github.com/microsoft/ResearchStudio/paper2video/script-provenance/2026" algorithm="sha256" normalization="oneline-v1" sha256="dcf22a57aac507f2e3d5b2dcb7de796a768e5b89db051d50c745e58e377b7e4d" orderSource="geometry" orderIndex="0"/>
              </a:ext>
              <a:ext uri="https://github.com/microsoft/ResearchStudio/paper2video/semantic-provenance/2026">
                <p2vs:blockSemantics xmlns:p2vs="https://github.com/microsoft/ResearchStudio/paper2video/semantic-provenance/2026" schemaVersion="1">
                  <p2vs:concise>Tightly coupled decisions</p2vs:concise>
                  <p2vs:detailed>Across the six families, recurring construction challenges extend beyond modality alone: tightly coupled decisions, failures that appear late or without a</p2vs:detailed>
                </p2vs:blockSemantics>
              </a:ext>
            </a:extLst>
          </p:cNvPr>
          <p:cNvGrpSpPr/>
          <p:nvPr/>
        </p:nvGrpSpPr>
        <p:grpSpPr>
          <a:xfrm>
            <a:off x="5334000" y="1676400"/>
            <a:ext cx="6248400" cy="3048000"/>
            <a:chOff x="5334000" y="1676400"/>
            <a:chExt cx="6248400" cy="3048000"/>
          </a:xfrm>
        </p:grpSpPr>
        <p:sp>
          <p:nvSpPr>
            <p:cNvPr id="8" name="Rectangle 8"/>
            <p:cNvSpPr/>
            <p:nvPr/>
          </p:nvSpPr>
          <p:spPr>
            <a:xfrm>
              <a:off x="5334000" y="1676400"/>
              <a:ext cx="6248400" cy="914400"/>
            </a:xfrm>
            <a:prstGeom prst="roundRect">
              <a:avLst>
                <a:gd name="adj" fmla="val 22917"/>
              </a:avLst>
            </a:prstGeom>
            <a:solidFill>
              <a:schemeClr val="lt2"/>
            </a:solidFill>
            <a:ln>
              <a:noFill/>
            </a:ln>
          </p:spPr>
        </p:sp>
        <p:sp>
          <p:nvSpPr>
            <p:cNvPr id="9" name="Ellipse 9"/>
            <p:cNvSpPr/>
            <p:nvPr/>
          </p:nvSpPr>
          <p:spPr>
            <a:xfrm>
              <a:off x="5657850" y="1943100"/>
              <a:ext cx="381000" cy="381000"/>
            </a:xfrm>
            <a:prstGeom prst="ellipse">
              <a:avLst/>
            </a:prstGeom>
            <a:solidFill>
              <a:schemeClr val="accent2"/>
            </a:solidFill>
            <a:ln>
              <a:noFill/>
            </a:ln>
          </p:spPr>
        </p:sp>
        <p:sp>
          <p:nvSpPr>
            <p:cNvPr id="10" name="Freeform 10"/>
            <p:cNvSpPr/>
            <p:nvPr/>
          </p:nvSpPr>
          <p:spPr>
            <a:xfrm>
              <a:off x="5772150" y="2057400"/>
              <a:ext cx="152400" cy="152400"/>
            </a:xfrm>
            <a:custGeom>
              <a:avLst/>
              <a:gdLst/>
              <a:ahLst/>
              <a:cxnLst/>
              <a:rect l="l" t="t" r="r" b="b"/>
              <a:pathLst>
                <a:path w="152400" h="152400">
                  <a:moveTo>
                    <a:pt x="0" y="76200"/>
                  </a:moveTo>
                  <a:lnTo>
                    <a:pt x="152400" y="76200"/>
                  </a:lnTo>
                  <a:moveTo>
                    <a:pt x="76200" y="0"/>
                  </a:moveTo>
                  <a:lnTo>
                    <a:pt x="76200" y="152400"/>
                  </a:lnTo>
                </a:path>
              </a:pathLst>
            </a:custGeom>
            <a:solidFill>
              <a:srgbClr val="000000"/>
            </a:solidFill>
            <a:ln w="38100" cap="rnd">
              <a:solidFill>
                <a:srgbClr val="F0FDF4"/>
              </a:solidFill>
            </a:ln>
          </p:spPr>
        </p:sp>
        <p:sp>
          <p:nvSpPr>
            <p:cNvPr id="11" name="TextBox 11"/>
            <p:cNvSpPr txBox="1"/>
            <p:nvPr/>
          </p:nvSpPr>
          <p:spPr>
            <a:xfrm>
              <a:off x="6221349" y="1877854"/>
              <a:ext cx="2702613" cy="308039"/>
            </a:xfrm>
            <a:prstGeom prst="rect">
              <a:avLst/>
            </a:prstGeom>
            <a:noFill/>
            <a:ln>
              <a:noFill/>
            </a:ln>
          </p:spPr>
          <p:txBody>
            <a:bodyPr wrap="none" lIns="0" tIns="0" rIns="0" bIns="0" anchor="t" anchorCtr="0">
              <a:spAutoFit/>
            </a:bodyPr>
            <a:lstStyle/>
            <a:p>
              <a:pPr algn="l"/>
              <a:r>
                <a:rPr lang="en-US" sz="1580" b="1" dirty="0">
                  <a:solidFill>
                    <a:schemeClr val="accent1"/>
                  </a:solidFill>
                  <a:latin typeface="+mj-lt"/>
                  <a:ea typeface="+mj-ea"/>
                  <a:cs typeface="+mj-cs"/>
                </a:rPr>
                <a:t>Tightly coupled decisions</a:t>
              </a:r>
            </a:p>
          </p:txBody>
        </p:sp>
        <p:sp>
          <p:nvSpPr>
            <p:cNvPr id="12" name="TextBox 12"/>
            <p:cNvSpPr txBox="1"/>
            <p:nvPr/>
          </p:nvSpPr>
          <p:spPr>
            <a:xfrm>
              <a:off x="6222873" y="2176939"/>
              <a:ext cx="3011211" cy="249364"/>
            </a:xfrm>
            <a:prstGeom prst="rect">
              <a:avLst/>
            </a:prstGeom>
            <a:noFill/>
            <a:ln>
              <a:noFill/>
            </a:ln>
          </p:spPr>
          <p:txBody>
            <a:bodyPr wrap="none" lIns="0" tIns="0" rIns="0" bIns="0" anchor="t" anchorCtr="0">
              <a:spAutoFit/>
            </a:bodyPr>
            <a:lstStyle/>
            <a:p>
              <a:pPr algn="l"/>
              <a:r>
                <a:rPr lang="en-US" sz="1280" dirty="0">
                  <a:solidFill>
                    <a:schemeClr val="dk1"/>
                  </a:solidFill>
                  <a:latin typeface="+mn-lt"/>
                  <a:ea typeface="+mn-ea"/>
                  <a:cs typeface="+mn-cs"/>
                </a:rPr>
                <a:t>one choice constrains many others.</a:t>
              </a:r>
            </a:p>
          </p:txBody>
        </p:sp>
        <p:sp>
          <p:nvSpPr>
            <p:cNvPr id="13" name="Rectangle 13"/>
            <p:cNvSpPr/>
            <p:nvPr/>
          </p:nvSpPr>
          <p:spPr>
            <a:xfrm>
              <a:off x="5334000" y="2743200"/>
              <a:ext cx="6248400" cy="914400"/>
            </a:xfrm>
            <a:prstGeom prst="roundRect">
              <a:avLst>
                <a:gd name="adj" fmla="val 22917"/>
              </a:avLst>
            </a:prstGeom>
            <a:solidFill>
              <a:schemeClr val="lt2"/>
            </a:solidFill>
            <a:ln>
              <a:noFill/>
            </a:ln>
          </p:spPr>
        </p:sp>
        <p:sp>
          <p:nvSpPr>
            <p:cNvPr id="14" name="Ellipse 14"/>
            <p:cNvSpPr/>
            <p:nvPr/>
          </p:nvSpPr>
          <p:spPr>
            <a:xfrm>
              <a:off x="5657850" y="3009900"/>
              <a:ext cx="381000" cy="381000"/>
            </a:xfrm>
            <a:prstGeom prst="ellipse">
              <a:avLst/>
            </a:prstGeom>
            <a:solidFill>
              <a:schemeClr val="accent2"/>
            </a:solidFill>
            <a:ln>
              <a:noFill/>
            </a:ln>
          </p:spPr>
        </p:sp>
        <p:sp>
          <p:nvSpPr>
            <p:cNvPr id="15" name="TextBox 15"/>
            <p:cNvSpPr txBox="1"/>
            <p:nvPr/>
          </p:nvSpPr>
          <p:spPr>
            <a:xfrm>
              <a:off x="5769237" y="3072765"/>
              <a:ext cx="158225" cy="352044"/>
            </a:xfrm>
            <a:prstGeom prst="rect">
              <a:avLst/>
            </a:prstGeom>
            <a:noFill/>
            <a:ln>
              <a:noFill/>
            </a:ln>
          </p:spPr>
          <p:txBody>
            <a:bodyPr wrap="none" lIns="0" tIns="0" rIns="0" bIns="0" anchor="t" anchorCtr="0">
              <a:spAutoFit/>
            </a:bodyPr>
            <a:lstStyle/>
            <a:p>
              <a:pPr algn="ctr"/>
              <a:r>
                <a:rPr lang="en-US" sz="1800" b="1" dirty="0">
                  <a:solidFill>
                    <a:srgbClr val="F0FDF4"/>
                  </a:solidFill>
                  <a:latin typeface="+mn-lt"/>
                  <a:ea typeface="+mn-ea"/>
                  <a:cs typeface="+mn-cs"/>
                </a:rPr>
                <a:t>?</a:t>
              </a:r>
            </a:p>
          </p:txBody>
        </p:sp>
        <p:sp>
          <p:nvSpPr>
            <p:cNvPr id="16" name="TextBox 16"/>
            <p:cNvSpPr txBox="1"/>
            <p:nvPr/>
          </p:nvSpPr>
          <p:spPr>
            <a:xfrm>
              <a:off x="6221349" y="2944654"/>
              <a:ext cx="2569222" cy="308039"/>
            </a:xfrm>
            <a:prstGeom prst="rect">
              <a:avLst/>
            </a:prstGeom>
            <a:noFill/>
            <a:ln>
              <a:noFill/>
            </a:ln>
          </p:spPr>
          <p:txBody>
            <a:bodyPr wrap="none" lIns="0" tIns="0" rIns="0" bIns="0" anchor="t" anchorCtr="0">
              <a:spAutoFit/>
            </a:bodyPr>
            <a:lstStyle/>
            <a:p>
              <a:pPr algn="l"/>
              <a:r>
                <a:rPr lang="en-US" sz="1580" b="1" dirty="0">
                  <a:solidFill>
                    <a:schemeClr val="accent1"/>
                  </a:solidFill>
                  <a:latin typeface="+mj-lt"/>
                  <a:ea typeface="+mj-ea"/>
                  <a:cs typeface="+mj-cs"/>
                </a:rPr>
                <a:t>Late or opaque failures</a:t>
              </a:r>
            </a:p>
          </p:txBody>
        </p:sp>
        <p:sp>
          <p:nvSpPr>
            <p:cNvPr id="17" name="TextBox 17"/>
            <p:cNvSpPr txBox="1"/>
            <p:nvPr/>
          </p:nvSpPr>
          <p:spPr>
            <a:xfrm>
              <a:off x="6222873" y="3243739"/>
              <a:ext cx="3545383" cy="249364"/>
            </a:xfrm>
            <a:prstGeom prst="rect">
              <a:avLst/>
            </a:prstGeom>
            <a:noFill/>
            <a:ln>
              <a:noFill/>
            </a:ln>
          </p:spPr>
          <p:txBody>
            <a:bodyPr wrap="none" lIns="0" tIns="0" rIns="0" bIns="0" anchor="t" anchorCtr="0">
              <a:spAutoFit/>
            </a:bodyPr>
            <a:lstStyle/>
            <a:p>
              <a:pPr algn="l"/>
              <a:r>
                <a:rPr lang="en-US" sz="1280" dirty="0">
                  <a:solidFill>
                    <a:schemeClr val="dk1"/>
                  </a:solidFill>
                  <a:latin typeface="+mn-lt"/>
                  <a:ea typeface="+mn-ea"/>
                  <a:cs typeface="+mn-cs"/>
                </a:rPr>
                <a:t>appear at the end, without a clear cause.</a:t>
              </a:r>
            </a:p>
          </p:txBody>
        </p:sp>
        <p:sp>
          <p:nvSpPr>
            <p:cNvPr id="18" name="Rectangle 18"/>
            <p:cNvSpPr/>
            <p:nvPr/>
          </p:nvSpPr>
          <p:spPr>
            <a:xfrm>
              <a:off x="5334000" y="3810000"/>
              <a:ext cx="6248400" cy="914400"/>
            </a:xfrm>
            <a:prstGeom prst="roundRect">
              <a:avLst>
                <a:gd name="adj" fmla="val 22917"/>
              </a:avLst>
            </a:prstGeom>
            <a:solidFill>
              <a:schemeClr val="lt2"/>
            </a:solidFill>
            <a:ln>
              <a:noFill/>
            </a:ln>
          </p:spPr>
        </p:sp>
        <p:sp>
          <p:nvSpPr>
            <p:cNvPr id="19" name="Ellipse 19"/>
            <p:cNvSpPr/>
            <p:nvPr/>
          </p:nvSpPr>
          <p:spPr>
            <a:xfrm>
              <a:off x="5657850" y="4076700"/>
              <a:ext cx="381000" cy="381000"/>
            </a:xfrm>
            <a:prstGeom prst="ellipse">
              <a:avLst/>
            </a:prstGeom>
            <a:solidFill>
              <a:schemeClr val="accent2"/>
            </a:solidFill>
            <a:ln>
              <a:noFill/>
            </a:ln>
          </p:spPr>
        </p:sp>
        <p:sp>
          <p:nvSpPr>
            <p:cNvPr id="20" name="Rectangle 20"/>
            <p:cNvSpPr/>
            <p:nvPr/>
          </p:nvSpPr>
          <p:spPr>
            <a:xfrm>
              <a:off x="5762625" y="4181475"/>
              <a:ext cx="171450" cy="171450"/>
            </a:xfrm>
            <a:prstGeom prst="roundRect">
              <a:avLst>
                <a:gd name="adj" fmla="val 16667"/>
              </a:avLst>
            </a:prstGeom>
            <a:noFill/>
            <a:ln w="38100">
              <a:solidFill>
                <a:srgbClr val="F0FDF4"/>
              </a:solidFill>
            </a:ln>
          </p:spPr>
        </p:sp>
        <p:sp>
          <p:nvSpPr>
            <p:cNvPr id="21" name="TextBox 21"/>
            <p:cNvSpPr txBox="1"/>
            <p:nvPr/>
          </p:nvSpPr>
          <p:spPr>
            <a:xfrm>
              <a:off x="6221349" y="4011454"/>
              <a:ext cx="1821114" cy="308039"/>
            </a:xfrm>
            <a:prstGeom prst="rect">
              <a:avLst/>
            </a:prstGeom>
            <a:noFill/>
            <a:ln>
              <a:noFill/>
            </a:ln>
          </p:spPr>
          <p:txBody>
            <a:bodyPr wrap="none" lIns="0" tIns="0" rIns="0" bIns="0" anchor="t" anchorCtr="0">
              <a:spAutoFit/>
            </a:bodyPr>
            <a:lstStyle/>
            <a:p>
              <a:pPr algn="l"/>
              <a:r>
                <a:rPr lang="en-US" sz="1580" b="1" dirty="0">
                  <a:solidFill>
                    <a:schemeClr val="accent1"/>
                  </a:solidFill>
                  <a:latin typeface="+mj-lt"/>
                  <a:ea typeface="+mj-ea"/>
                  <a:cs typeface="+mj-cs"/>
                </a:rPr>
                <a:t>Edits too coarse</a:t>
              </a:r>
            </a:p>
          </p:txBody>
        </p:sp>
        <p:sp>
          <p:nvSpPr>
            <p:cNvPr id="22" name="TextBox 22"/>
            <p:cNvSpPr txBox="1"/>
            <p:nvPr/>
          </p:nvSpPr>
          <p:spPr>
            <a:xfrm>
              <a:off x="6222873" y="4310539"/>
              <a:ext cx="3088752" cy="249364"/>
            </a:xfrm>
            <a:prstGeom prst="rect">
              <a:avLst/>
            </a:prstGeom>
            <a:noFill/>
            <a:ln>
              <a:noFill/>
            </a:ln>
          </p:spPr>
          <p:txBody>
            <a:bodyPr wrap="none" lIns="0" tIns="0" rIns="0" bIns="0" anchor="t" anchorCtr="0">
              <a:spAutoFit/>
            </a:bodyPr>
            <a:lstStyle/>
            <a:p>
              <a:pPr algn="l"/>
              <a:r>
                <a:rPr lang="en-US" sz="1280" dirty="0">
                  <a:solidFill>
                    <a:schemeClr val="dk1"/>
                  </a:solidFill>
                  <a:latin typeface="+mn-lt"/>
                  <a:ea typeface="+mn-ea"/>
                  <a:cs typeface="+mn-cs"/>
                </a:rPr>
                <a:t>the action set cannot repair locally.</a:t>
              </a:r>
            </a:p>
          </p:txBody>
        </p:sp>
      </p:grpSp>
      <p:grpSp>
        <p:nvGrpSpPr>
          <p:cNvPr id="27" name="Group 27" descr="## [Group 27] Decomposition is a trade, not a cure&#10;clear cause, and edits too coarse for local repair. Decomposition can reduce local complexity while increasing coordination and reassembly costs.">
            <a:extLst>
              <a:ext uri="https://github.com/microsoft/ResearchStudio/paper2video/script-provenance/2026">
                <p2v:scriptBaseline xmlns:p2v="https://github.com/microsoft/ResearchStudio/paper2video/script-provenance/2026" algorithm="sha256" normalization="oneline-v1" sha256="bef736e886efc9deebefbda0d58685317c4f584f2ce0171b5a9ca61011436b0b" orderSource="geometry" orderIndex="1"/>
              </a:ext>
              <a:ext uri="https://github.com/microsoft/ResearchStudio/paper2video/semantic-provenance/2026">
                <p2vs:blockSemantics xmlns:p2vs="https://github.com/microsoft/ResearchStudio/paper2video/semantic-provenance/2026" schemaVersion="1">
                  <p2vs:concise>Decomposition is a trade, not a cure</p2vs:concise>
                  <p2vs:detailed>clear cause, and edits too coarse for local repair. Decomposition can reduce local complexity while increasing coordination and reassembly costs.</p2vs:detailed>
                </p2vs:blockSemantics>
              </a:ext>
            </a:extLst>
          </p:cNvPr>
          <p:cNvGrpSpPr/>
          <p:nvPr/>
        </p:nvGrpSpPr>
        <p:grpSpPr>
          <a:xfrm>
            <a:off x="609600" y="5143500"/>
            <a:ext cx="10972800" cy="876300"/>
            <a:chOff x="609600" y="5143500"/>
            <a:chExt cx="10972800" cy="876300"/>
          </a:xfrm>
        </p:grpSpPr>
        <p:sp>
          <p:nvSpPr>
            <p:cNvPr id="24" name="Rectangle 24"/>
            <p:cNvSpPr/>
            <p:nvPr/>
          </p:nvSpPr>
          <p:spPr>
            <a:xfrm>
              <a:off x="609600" y="5143500"/>
              <a:ext cx="10972800" cy="876300"/>
            </a:xfrm>
            <a:prstGeom prst="roundRect">
              <a:avLst>
                <a:gd name="adj" fmla="val 26087"/>
              </a:avLst>
            </a:prstGeom>
            <a:solidFill>
              <a:schemeClr val="accent1"/>
            </a:solidFill>
            <a:ln>
              <a:noFill/>
            </a:ln>
          </p:spPr>
        </p:sp>
        <p:sp>
          <p:nvSpPr>
            <p:cNvPr id="25" name="TextBox 25"/>
            <p:cNvSpPr txBox="1"/>
            <p:nvPr/>
          </p:nvSpPr>
          <p:spPr>
            <a:xfrm>
              <a:off x="944499" y="5354479"/>
              <a:ext cx="3987928" cy="308039"/>
            </a:xfrm>
            <a:prstGeom prst="rect">
              <a:avLst/>
            </a:prstGeom>
            <a:noFill/>
            <a:ln>
              <a:noFill/>
            </a:ln>
          </p:spPr>
          <p:txBody>
            <a:bodyPr wrap="none" lIns="0" tIns="0" rIns="0" bIns="0" anchor="t" anchorCtr="0">
              <a:spAutoFit/>
            </a:bodyPr>
            <a:lstStyle/>
            <a:p>
              <a:pPr algn="l"/>
              <a:r>
                <a:rPr lang="en-US" sz="1580" b="1" dirty="0">
                  <a:solidFill>
                    <a:srgbClr val="F0FDF4"/>
                  </a:solidFill>
                  <a:latin typeface="+mj-lt"/>
                  <a:ea typeface="+mj-ea"/>
                  <a:cs typeface="+mj-cs"/>
                </a:rPr>
                <a:t>Decomposition is a trade, not a cure</a:t>
              </a:r>
            </a:p>
          </p:txBody>
        </p:sp>
        <p:sp>
          <p:nvSpPr>
            <p:cNvPr id="26" name="TextBox 26"/>
            <p:cNvSpPr txBox="1"/>
            <p:nvPr/>
          </p:nvSpPr>
          <p:spPr>
            <a:xfrm>
              <a:off x="945642" y="5664518"/>
              <a:ext cx="6556248" cy="264033"/>
            </a:xfrm>
            <a:prstGeom prst="rect">
              <a:avLst/>
            </a:prstGeom>
            <a:noFill/>
            <a:ln>
              <a:noFill/>
            </a:ln>
          </p:spPr>
          <p:txBody>
            <a:bodyPr wrap="none" lIns="0" tIns="0" rIns="0" bIns="0" anchor="t" anchorCtr="0">
              <a:spAutoFit/>
            </a:bodyPr>
            <a:lstStyle/>
            <a:p>
              <a:pPr algn="l"/>
              <a:r>
                <a:rPr lang="en-US" sz="1350" dirty="0">
                  <a:solidFill>
                    <a:srgbClr val="DCFCE7"/>
                  </a:solidFill>
                  <a:latin typeface="+mn-lt"/>
                  <a:ea typeface="+mn-ea"/>
                  <a:cs typeface="+mn-cs"/>
                </a:rPr>
                <a:t>it lowers local complexity while raising coordination and reassembly cost.</a:t>
              </a:r>
            </a:p>
          </p:txBody>
        </p:sp>
      </p:gr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2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400"/>
                                        <p:tgtEl>
                                          <p:spTgt spid="23"/>
                                        </p:tgtEl>
                                      </p:cBhvr>
                                    </p:animEffect>
                                  </p:childTnLst>
                                </p:cTn>
                              </p:par>
                            </p:childTnLst>
                          </p:cTn>
                        </p:par>
                      </p:childTnLst>
                    </p:cTn>
                  </p:par>
                  <p:par>
                    <p:cTn id="8" fill="hold">
                      <p:stCondLst>
                        <p:cond delay="indefinite"/>
                      </p:stCondLst>
                      <p:childTnLst>
                        <p:par>
                          <p:cTn id="9" fill="hold">
                            <p:stCondLst>
                              <p:cond delay="0"/>
                            </p:stCondLst>
                            <p:childTnLst>
                              <p:par>
                                <p:cTn xmlns:p="http://schemas.openxmlformats.org/presentationml/2006/main" id="10" presetID="2" presetClass="entr" presetSubtype="4"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400" fill="hold"/>
                                        <p:tgtEl>
                                          <p:spTgt spid="27"/>
                                        </p:tgtEl>
                                        <p:attrNameLst>
                                          <p:attrName>ppt_x</p:attrName>
                                        </p:attrNameLst>
                                      </p:cBhvr>
                                      <p:tavLst>
                                        <p:tav tm="0">
                                          <p:val>
                                            <p:strVal val="#ppt_x"/>
                                          </p:val>
                                        </p:tav>
                                        <p:tav tm="100000">
                                          <p:val>
                                            <p:strVal val="#ppt_x"/>
                                          </p:val>
                                        </p:tav>
                                      </p:tavLst>
                                    </p:anim>
                                    <p:anim calcmode="lin" valueType="num">
                                      <p:cBhvr additive="base">
                                        <p:cTn id="13" dur="4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609600" y="666750"/>
            <a:ext cx="438150" cy="57150"/>
          </a:xfrm>
          <a:prstGeom prst="roundRect">
            <a:avLst>
              <a:gd name="adj" fmla="val 50000"/>
            </a:avLst>
          </a:prstGeom>
          <a:solidFill>
            <a:schemeClr val="accent2"/>
          </a:solidFill>
          <a:ln>
            <a:noFill/>
          </a:ln>
        </p:spPr>
      </p:sp>
      <p:sp>
        <p:nvSpPr>
          <p:cNvPr id="3" name="TextBox 3"/>
          <p:cNvSpPr txBox="1"/>
          <p:nvPr/>
        </p:nvSpPr>
        <p:spPr>
          <a:xfrm>
            <a:off x="1155954" y="613410"/>
            <a:ext cx="1145134" cy="234696"/>
          </a:xfrm>
          <a:prstGeom prst="rect">
            <a:avLst/>
          </a:prstGeom>
          <a:noFill/>
          <a:ln>
            <a:noFill/>
          </a:ln>
        </p:spPr>
        <p:txBody>
          <a:bodyPr wrap="none" lIns="0" tIns="0" rIns="0" bIns="0" anchor="t" anchorCtr="0">
            <a:spAutoFit/>
          </a:bodyPr>
          <a:lstStyle/>
          <a:p>
            <a:pPr algn="l"/>
            <a:r>
              <a:rPr lang="en-US" sz="1200" b="1" spc="150" dirty="0">
                <a:solidFill>
                  <a:schemeClr val="accent3"/>
                </a:solidFill>
                <a:latin typeface="+mn-lt"/>
                <a:ea typeface="+mn-ea"/>
                <a:cs typeface="+mn-cs"/>
              </a:rPr>
              <a:t>KEY RESULT</a:t>
            </a:r>
          </a:p>
        </p:txBody>
      </p:sp>
      <p:sp>
        <p:nvSpPr>
          <p:cNvPr id="4" name="TextBox 4"/>
          <p:cNvSpPr txBox="1"/>
          <p:nvPr/>
        </p:nvSpPr>
        <p:spPr>
          <a:xfrm>
            <a:off x="594360" y="933450"/>
            <a:ext cx="4396626" cy="586740"/>
          </a:xfrm>
          <a:prstGeom prst="rect">
            <a:avLst/>
          </a:prstGeom>
          <a:noFill/>
          <a:ln>
            <a:noFill/>
          </a:ln>
        </p:spPr>
        <p:txBody>
          <a:bodyPr wrap="none" lIns="0" tIns="0" rIns="0" bIns="0" anchor="t" anchorCtr="0">
            <a:spAutoFit/>
          </a:bodyPr>
          <a:lstStyle/>
          <a:p>
            <a:pPr algn="l"/>
            <a:r>
              <a:rPr lang="en-US" sz="3000" b="1" dirty="0">
                <a:solidFill>
                  <a:schemeClr val="accent1"/>
                </a:solidFill>
                <a:latin typeface="+mj-lt"/>
                <a:ea typeface="+mj-ea"/>
                <a:cs typeface="+mj-cs"/>
              </a:rPr>
              <a:t>Two Evaluation Traps</a:t>
            </a:r>
          </a:p>
        </p:txBody>
      </p:sp>
      <p:sp>
        <p:nvSpPr>
          <p:cNvPr id="5" name="Rectangle 5"/>
          <p:cNvSpPr/>
          <p:nvPr/>
        </p:nvSpPr>
        <p:spPr>
          <a:xfrm>
            <a:off x="11125200" y="609600"/>
            <a:ext cx="457200" cy="285750"/>
          </a:xfrm>
          <a:prstGeom prst="roundRect">
            <a:avLst>
              <a:gd name="adj" fmla="val 50000"/>
            </a:avLst>
          </a:prstGeom>
          <a:solidFill>
            <a:schemeClr val="lt2"/>
          </a:solidFill>
          <a:ln>
            <a:noFill/>
          </a:ln>
        </p:spPr>
      </p:sp>
      <p:sp>
        <p:nvSpPr>
          <p:cNvPr id="6" name="TextBox 6"/>
          <p:cNvSpPr txBox="1"/>
          <p:nvPr/>
        </p:nvSpPr>
        <p:spPr>
          <a:xfrm>
            <a:off x="11261013" y="678656"/>
            <a:ext cx="185574" cy="220028"/>
          </a:xfrm>
          <a:prstGeom prst="rect">
            <a:avLst/>
          </a:prstGeom>
          <a:noFill/>
          <a:ln>
            <a:noFill/>
          </a:ln>
        </p:spPr>
        <p:txBody>
          <a:bodyPr wrap="none" lIns="0" tIns="0" rIns="0" bIns="0" anchor="t" anchorCtr="0">
            <a:spAutoFit/>
          </a:bodyPr>
          <a:lstStyle/>
          <a:p>
            <a:pPr algn="ctr"/>
            <a:r>
              <a:rPr lang="en-US" sz="1120" b="1" dirty="0">
                <a:solidFill>
                  <a:schemeClr val="accent3"/>
                </a:solidFill>
                <a:latin typeface="+mn-lt"/>
                <a:ea typeface="+mn-ea"/>
                <a:cs typeface="+mn-cs"/>
              </a:rPr>
              <a:t>11</a:t>
            </a:r>
          </a:p>
        </p:txBody>
      </p:sp>
      <p:sp>
        <p:nvSpPr>
          <p:cNvPr id="7" name="TextBox 7"/>
          <p:cNvSpPr txBox="1"/>
          <p:nvPr/>
        </p:nvSpPr>
        <p:spPr>
          <a:xfrm>
            <a:off x="601980" y="1666875"/>
            <a:ext cx="7301571" cy="293370"/>
          </a:xfrm>
          <a:prstGeom prst="rect">
            <a:avLst/>
          </a:prstGeom>
          <a:noFill/>
          <a:ln>
            <a:noFill/>
          </a:ln>
        </p:spPr>
        <p:txBody>
          <a:bodyPr wrap="none" lIns="0" tIns="0" rIns="0" bIns="0" anchor="t" anchorCtr="0">
            <a:spAutoFit/>
          </a:bodyPr>
          <a:lstStyle/>
          <a:p>
            <a:pPr algn="l"/>
            <a:r>
              <a:rPr lang="en-US" sz="1500" dirty="0">
                <a:solidFill>
                  <a:schemeClr val="dk1"/>
                </a:solidFill>
                <a:latin typeface="+mn-lt"/>
                <a:ea typeface="+mn-ea"/>
                <a:cs typeface="+mn-cs"/>
              </a:rPr>
              <a:t>How measurement can mislead when the deliverable has interacting parts.</a:t>
            </a:r>
          </a:p>
        </p:txBody>
      </p:sp>
      <p:grpSp>
        <p:nvGrpSpPr>
          <p:cNvPr id="16" name="Group 16" descr="## [Group 16] Correlated&#10;Learned judges may add little independent evidence when they share the generator's preferences or blind spots. A single aggregate benchmark">
            <a:extLst>
              <a:ext uri="https://github.com/microsoft/ResearchStudio/paper2video/script-provenance/2026">
                <p2v:scriptBaseline xmlns:p2v="https://github.com/microsoft/ResearchStudio/paper2video/script-provenance/2026" algorithm="sha256" normalization="oneline-v1" sha256="0a2c969f6453414eedc2fafabcdc71c47217c130948abea784cc835fe36d193e" orderSource="geometry" orderIndex="0"/>
              </a:ext>
              <a:ext uri="https://github.com/microsoft/ResearchStudio/paper2video/semantic-provenance/2026">
                <p2vs:blockSemantics xmlns:p2vs="https://github.com/microsoft/ResearchStudio/paper2video/semantic-provenance/2026" schemaVersion="1">
                  <p2vs:concise>Correlated</p2vs:concise>
                  <p2vs:detailed>Learned judges may add little independent evidence when they share the generator's preferences or blind spots. A single aggregate benchmark</p2vs:detailed>
                </p2vs:blockSemantics>
              </a:ext>
            </a:extLst>
          </p:cNvPr>
          <p:cNvGrpSpPr/>
          <p:nvPr/>
        </p:nvGrpSpPr>
        <p:grpSpPr>
          <a:xfrm>
            <a:off x="609600" y="2190750"/>
            <a:ext cx="5334000" cy="3619500"/>
            <a:chOff x="609600" y="2190750"/>
            <a:chExt cx="5334000" cy="3619500"/>
          </a:xfrm>
        </p:grpSpPr>
        <p:sp>
          <p:nvSpPr>
            <p:cNvPr id="8" name="Rectangle 8"/>
            <p:cNvSpPr/>
            <p:nvPr/>
          </p:nvSpPr>
          <p:spPr>
            <a:xfrm>
              <a:off x="609600" y="2190750"/>
              <a:ext cx="5334000" cy="3619500"/>
            </a:xfrm>
            <a:prstGeom prst="roundRect">
              <a:avLst>
                <a:gd name="adj" fmla="val 7368"/>
              </a:avLst>
            </a:prstGeom>
            <a:solidFill>
              <a:schemeClr val="lt2"/>
            </a:solidFill>
            <a:ln>
              <a:noFill/>
            </a:ln>
          </p:spPr>
        </p:sp>
        <p:sp>
          <p:nvSpPr>
            <p:cNvPr id="9" name="Ellipse 9"/>
            <p:cNvSpPr/>
            <p:nvPr/>
          </p:nvSpPr>
          <p:spPr>
            <a:xfrm>
              <a:off x="952500" y="2552700"/>
              <a:ext cx="762000" cy="762000"/>
            </a:xfrm>
            <a:prstGeom prst="ellipse">
              <a:avLst/>
            </a:prstGeom>
            <a:solidFill>
              <a:schemeClr val="accent2"/>
            </a:solidFill>
            <a:ln>
              <a:noFill/>
            </a:ln>
          </p:spPr>
        </p:sp>
        <p:sp>
          <p:nvSpPr>
            <p:cNvPr id="10" name="Ellipse 10"/>
            <p:cNvSpPr/>
            <p:nvPr/>
          </p:nvSpPr>
          <p:spPr>
            <a:xfrm>
              <a:off x="1123950" y="2762250"/>
              <a:ext cx="190500" cy="190500"/>
            </a:xfrm>
            <a:prstGeom prst="ellipse">
              <a:avLst/>
            </a:prstGeom>
            <a:noFill/>
            <a:ln w="38100">
              <a:solidFill>
                <a:srgbClr val="F0FDF4"/>
              </a:solidFill>
            </a:ln>
          </p:spPr>
        </p:sp>
        <p:sp>
          <p:nvSpPr>
            <p:cNvPr id="11" name="Ellipse 11"/>
            <p:cNvSpPr/>
            <p:nvPr/>
          </p:nvSpPr>
          <p:spPr>
            <a:xfrm>
              <a:off x="1352550" y="2762250"/>
              <a:ext cx="190500" cy="190500"/>
            </a:xfrm>
            <a:prstGeom prst="ellipse">
              <a:avLst/>
            </a:prstGeom>
            <a:noFill/>
            <a:ln w="38100">
              <a:solidFill>
                <a:srgbClr val="F0FDF4"/>
              </a:solidFill>
            </a:ln>
          </p:spPr>
        </p:sp>
        <p:sp>
          <p:nvSpPr>
            <p:cNvPr id="12" name="Freeform 12"/>
            <p:cNvSpPr/>
            <p:nvPr/>
          </p:nvSpPr>
          <p:spPr>
            <a:xfrm>
              <a:off x="1162050" y="3105150"/>
              <a:ext cx="342900" cy="88900"/>
            </a:xfrm>
            <a:custGeom>
              <a:avLst/>
              <a:gdLst/>
              <a:ahLst/>
              <a:cxnLst/>
              <a:rect l="l" t="t" r="r" b="b"/>
              <a:pathLst>
                <a:path w="342900" h="88900">
                  <a:moveTo>
                    <a:pt x="0" y="0"/>
                  </a:moveTo>
                  <a:cubicBezTo>
                    <a:pt x="114300" y="88900"/>
                    <a:pt x="228600" y="88900"/>
                    <a:pt x="342900" y="0"/>
                  </a:cubicBezTo>
                </a:path>
              </a:pathLst>
            </a:custGeom>
            <a:noFill/>
            <a:ln w="38100" cap="rnd">
              <a:solidFill>
                <a:srgbClr val="F0FDF4"/>
              </a:solidFill>
            </a:ln>
          </p:spPr>
        </p:sp>
        <p:sp>
          <p:nvSpPr>
            <p:cNvPr id="13" name="TextBox 13"/>
            <p:cNvSpPr txBox="1"/>
            <p:nvPr/>
          </p:nvSpPr>
          <p:spPr>
            <a:xfrm>
              <a:off x="1895094" y="2646998"/>
              <a:ext cx="1475084" cy="381381"/>
            </a:xfrm>
            <a:prstGeom prst="rect">
              <a:avLst/>
            </a:prstGeom>
            <a:noFill/>
            <a:ln>
              <a:noFill/>
            </a:ln>
          </p:spPr>
          <p:txBody>
            <a:bodyPr wrap="none" lIns="0" tIns="0" rIns="0" bIns="0" anchor="t" anchorCtr="0">
              <a:spAutoFit/>
            </a:bodyPr>
            <a:lstStyle/>
            <a:p>
              <a:pPr algn="l"/>
              <a:r>
                <a:rPr lang="en-US" sz="1950" b="1" dirty="0">
                  <a:solidFill>
                    <a:schemeClr val="accent1"/>
                  </a:solidFill>
                  <a:latin typeface="+mj-lt"/>
                  <a:ea typeface="+mj-ea"/>
                  <a:cs typeface="+mj-cs"/>
                </a:rPr>
                <a:t>Correlated</a:t>
              </a:r>
            </a:p>
          </p:txBody>
        </p:sp>
        <p:sp>
          <p:nvSpPr>
            <p:cNvPr id="14" name="TextBox 14"/>
            <p:cNvSpPr txBox="1"/>
            <p:nvPr/>
          </p:nvSpPr>
          <p:spPr>
            <a:xfrm>
              <a:off x="1895094" y="2932748"/>
              <a:ext cx="860497" cy="381381"/>
            </a:xfrm>
            <a:prstGeom prst="rect">
              <a:avLst/>
            </a:prstGeom>
            <a:noFill/>
            <a:ln>
              <a:noFill/>
            </a:ln>
          </p:spPr>
          <p:txBody>
            <a:bodyPr wrap="none" lIns="0" tIns="0" rIns="0" bIns="0" anchor="t" anchorCtr="0">
              <a:spAutoFit/>
            </a:bodyPr>
            <a:lstStyle/>
            <a:p>
              <a:pPr algn="l"/>
              <a:r>
                <a:rPr lang="en-US" sz="1950" b="1" dirty="0">
                  <a:solidFill>
                    <a:schemeClr val="accent1"/>
                  </a:solidFill>
                  <a:latin typeface="+mj-lt"/>
                  <a:ea typeface="+mj-ea"/>
                  <a:cs typeface="+mj-cs"/>
                </a:rPr>
                <a:t>judges</a:t>
              </a:r>
            </a:p>
          </p:txBody>
        </p:sp>
        <p:sp>
          <p:nvSpPr>
            <p:cNvPr id="15" name="TextBox 15"/>
            <p:cNvSpPr txBox="1"/>
            <p:nvPr/>
          </p:nvSpPr>
          <p:spPr>
            <a:xfrm>
              <a:off x="944880" y="3743325"/>
              <a:ext cx="2710815" cy="1150620"/>
            </a:xfrm>
            <a:prstGeom prst="rect">
              <a:avLst/>
            </a:prstGeom>
            <a:noFill/>
            <a:ln>
              <a:noFill/>
            </a:ln>
          </p:spPr>
          <p:txBody>
            <a:bodyPr wrap="none" lIns="0" tIns="0" rIns="0" bIns="0" anchor="t" anchorCtr="0">
              <a:spAutoFit/>
            </a:bodyPr>
            <a:lstStyle/>
            <a:p>
              <a:pPr algn="l">
                <a:lnSpc>
                  <a:spcPts val="2250"/>
                </a:lnSpc>
              </a:pPr>
              <a:r>
                <a:rPr lang="en-US" sz="1500" dirty="0">
                  <a:solidFill>
                    <a:schemeClr val="dk1"/>
                  </a:solidFill>
                  <a:latin typeface="+mn-lt"/>
                  <a:ea typeface="+mn-ea"/>
                  <a:cs typeface="+mn-cs"/>
                </a:rPr>
                <a:t>Learned judges add little</a:t>
              </a:r>
              <a:br/>
              <a:r>
                <a:rPr lang="en-US" sz="1500" dirty="0">
                  <a:solidFill>
                    <a:schemeClr val="dk1"/>
                  </a:solidFill>
                  <a:latin typeface="+mn-lt"/>
                  <a:ea typeface="+mn-ea"/>
                  <a:cs typeface="+mn-cs"/>
                </a:rPr>
                <a:t>independent evidence when</a:t>
              </a:r>
              <a:br/>
              <a:r>
                <a:rPr lang="en-US" sz="1500" dirty="0">
                  <a:solidFill>
                    <a:schemeClr val="dk1"/>
                  </a:solidFill>
                  <a:latin typeface="+mn-lt"/>
                  <a:ea typeface="+mn-ea"/>
                  <a:cs typeface="+mn-cs"/>
                </a:rPr>
                <a:t>they share the generator's</a:t>
              </a:r>
              <a:br/>
              <a:r>
                <a:rPr lang="en-US" sz="1500" dirty="0">
                  <a:solidFill>
                    <a:schemeClr val="dk1"/>
                  </a:solidFill>
                  <a:latin typeface="+mn-lt"/>
                  <a:ea typeface="+mn-ea"/>
                  <a:cs typeface="+mn-cs"/>
                </a:rPr>
                <a:t>preferences and blind spots.</a:t>
              </a:r>
            </a:p>
          </p:txBody>
        </p:sp>
      </p:grpSp>
      <p:grpSp>
        <p:nvGrpSpPr>
          <p:cNvPr id="25" name="Group 25" descr="## [Group 25] Aggregate&#10;rank can conceal large task-specific differences, so evaluation should report task-stratified results and name the harness and environment used.">
            <a:extLst>
              <a:ext uri="https://github.com/microsoft/ResearchStudio/paper2video/script-provenance/2026">
                <p2v:scriptBaseline xmlns:p2v="https://github.com/microsoft/ResearchStudio/paper2video/script-provenance/2026" algorithm="sha256" normalization="oneline-v1" sha256="2f5969a0c31bcc101bd136f9ac1be8b8b27ac51a985b7a221c57842a366f057b" orderSource="geometry" orderIndex="1"/>
              </a:ext>
              <a:ext uri="https://github.com/microsoft/ResearchStudio/paper2video/semantic-provenance/2026">
                <p2vs:blockSemantics xmlns:p2vs="https://github.com/microsoft/ResearchStudio/paper2video/semantic-provenance/2026" schemaVersion="1">
                  <p2vs:concise>Aggregate</p2vs:concise>
                  <p2vs:detailed>rank can conceal large task-specific differences, so evaluation should report task-stratified results and name the harness and environment used.</p2vs:detailed>
                </p2vs:blockSemantics>
              </a:ext>
            </a:extLst>
          </p:cNvPr>
          <p:cNvGrpSpPr/>
          <p:nvPr/>
        </p:nvGrpSpPr>
        <p:grpSpPr>
          <a:xfrm>
            <a:off x="6248400" y="2190750"/>
            <a:ext cx="5334000" cy="3619500"/>
            <a:chOff x="6248400" y="2190750"/>
            <a:chExt cx="5334000" cy="3619500"/>
          </a:xfrm>
        </p:grpSpPr>
        <p:sp>
          <p:nvSpPr>
            <p:cNvPr id="17" name="Rectangle 17"/>
            <p:cNvSpPr/>
            <p:nvPr/>
          </p:nvSpPr>
          <p:spPr>
            <a:xfrm>
              <a:off x="6248400" y="2190750"/>
              <a:ext cx="5334000" cy="3619500"/>
            </a:xfrm>
            <a:prstGeom prst="roundRect">
              <a:avLst>
                <a:gd name="adj" fmla="val 7368"/>
              </a:avLst>
            </a:prstGeom>
            <a:solidFill>
              <a:schemeClr val="accent1"/>
            </a:solidFill>
            <a:ln>
              <a:noFill/>
            </a:ln>
          </p:spPr>
        </p:sp>
        <p:sp>
          <p:nvSpPr>
            <p:cNvPr id="18" name="Ellipse 18"/>
            <p:cNvSpPr/>
            <p:nvPr/>
          </p:nvSpPr>
          <p:spPr>
            <a:xfrm>
              <a:off x="6591300" y="2552700"/>
              <a:ext cx="762000" cy="762000"/>
            </a:xfrm>
            <a:prstGeom prst="ellipse">
              <a:avLst/>
            </a:prstGeom>
            <a:solidFill>
              <a:schemeClr val="accent2"/>
            </a:solidFill>
            <a:ln>
              <a:noFill/>
            </a:ln>
          </p:spPr>
        </p:sp>
        <p:sp>
          <p:nvSpPr>
            <p:cNvPr id="19" name="Rectangle 19"/>
            <p:cNvSpPr/>
            <p:nvPr/>
          </p:nvSpPr>
          <p:spPr>
            <a:xfrm>
              <a:off x="6819900" y="3009900"/>
              <a:ext cx="85725" cy="114300"/>
            </a:xfrm>
            <a:prstGeom prst="rect">
              <a:avLst/>
            </a:prstGeom>
            <a:solidFill>
              <a:schemeClr val="lt1"/>
            </a:solidFill>
            <a:ln>
              <a:noFill/>
            </a:ln>
          </p:spPr>
        </p:sp>
        <p:sp>
          <p:nvSpPr>
            <p:cNvPr id="20" name="Rectangle 20"/>
            <p:cNvSpPr/>
            <p:nvPr/>
          </p:nvSpPr>
          <p:spPr>
            <a:xfrm>
              <a:off x="6943725" y="2895600"/>
              <a:ext cx="85725" cy="228600"/>
            </a:xfrm>
            <a:prstGeom prst="rect">
              <a:avLst/>
            </a:prstGeom>
            <a:solidFill>
              <a:schemeClr val="lt1"/>
            </a:solidFill>
            <a:ln>
              <a:noFill/>
            </a:ln>
          </p:spPr>
        </p:sp>
        <p:sp>
          <p:nvSpPr>
            <p:cNvPr id="21" name="Rectangle 21"/>
            <p:cNvSpPr/>
            <p:nvPr/>
          </p:nvSpPr>
          <p:spPr>
            <a:xfrm>
              <a:off x="7067550" y="2819400"/>
              <a:ext cx="85725" cy="304800"/>
            </a:xfrm>
            <a:prstGeom prst="rect">
              <a:avLst/>
            </a:prstGeom>
            <a:solidFill>
              <a:schemeClr val="lt1"/>
            </a:solidFill>
            <a:ln>
              <a:noFill/>
            </a:ln>
          </p:spPr>
        </p:sp>
        <p:sp>
          <p:nvSpPr>
            <p:cNvPr id="22" name="TextBox 22"/>
            <p:cNvSpPr txBox="1"/>
            <p:nvPr/>
          </p:nvSpPr>
          <p:spPr>
            <a:xfrm>
              <a:off x="7533894" y="2646998"/>
              <a:ext cx="1392784" cy="381381"/>
            </a:xfrm>
            <a:prstGeom prst="rect">
              <a:avLst/>
            </a:prstGeom>
            <a:noFill/>
            <a:ln>
              <a:noFill/>
            </a:ln>
          </p:spPr>
          <p:txBody>
            <a:bodyPr wrap="none" lIns="0" tIns="0" rIns="0" bIns="0" anchor="t" anchorCtr="0">
              <a:spAutoFit/>
            </a:bodyPr>
            <a:lstStyle/>
            <a:p>
              <a:pPr algn="l"/>
              <a:r>
                <a:rPr lang="en-US" sz="1950" b="1" dirty="0">
                  <a:solidFill>
                    <a:srgbClr val="F0FDF4"/>
                  </a:solidFill>
                  <a:latin typeface="+mj-lt"/>
                  <a:ea typeface="+mj-ea"/>
                  <a:cs typeface="+mj-cs"/>
                </a:rPr>
                <a:t>Aggregate</a:t>
              </a:r>
            </a:p>
          </p:txBody>
        </p:sp>
        <p:sp>
          <p:nvSpPr>
            <p:cNvPr id="23" name="TextBox 23"/>
            <p:cNvSpPr txBox="1"/>
            <p:nvPr/>
          </p:nvSpPr>
          <p:spPr>
            <a:xfrm>
              <a:off x="7533894" y="2932748"/>
              <a:ext cx="1397984" cy="381381"/>
            </a:xfrm>
            <a:prstGeom prst="rect">
              <a:avLst/>
            </a:prstGeom>
            <a:noFill/>
            <a:ln>
              <a:noFill/>
            </a:ln>
          </p:spPr>
          <p:txBody>
            <a:bodyPr wrap="none" lIns="0" tIns="0" rIns="0" bIns="0" anchor="t" anchorCtr="0">
              <a:spAutoFit/>
            </a:bodyPr>
            <a:lstStyle/>
            <a:p>
              <a:pPr algn="l"/>
              <a:r>
                <a:rPr lang="en-US" sz="1950" b="1" dirty="0">
                  <a:solidFill>
                    <a:srgbClr val="F0FDF4"/>
                  </a:solidFill>
                  <a:latin typeface="+mj-lt"/>
                  <a:ea typeface="+mj-ea"/>
                  <a:cs typeface="+mj-cs"/>
                </a:rPr>
                <a:t>ranks hide</a:t>
              </a:r>
            </a:p>
          </p:txBody>
        </p:sp>
        <p:sp>
          <p:nvSpPr>
            <p:cNvPr id="24" name="TextBox 24"/>
            <p:cNvSpPr txBox="1"/>
            <p:nvPr/>
          </p:nvSpPr>
          <p:spPr>
            <a:xfrm>
              <a:off x="6583680" y="3743325"/>
              <a:ext cx="3101340" cy="1150620"/>
            </a:xfrm>
            <a:prstGeom prst="rect">
              <a:avLst/>
            </a:prstGeom>
            <a:noFill/>
            <a:ln>
              <a:noFill/>
            </a:ln>
          </p:spPr>
          <p:txBody>
            <a:bodyPr wrap="none" lIns="0" tIns="0" rIns="0" bIns="0" anchor="t" anchorCtr="0">
              <a:spAutoFit/>
            </a:bodyPr>
            <a:lstStyle/>
            <a:p>
              <a:pPr algn="l">
                <a:lnSpc>
                  <a:spcPts val="2250"/>
                </a:lnSpc>
              </a:pPr>
              <a:r>
                <a:rPr lang="en-US" sz="1500" dirty="0">
                  <a:solidFill>
                    <a:srgbClr val="DCFCE7"/>
                  </a:solidFill>
                  <a:latin typeface="+mn-lt"/>
                  <a:ea typeface="+mn-ea"/>
                  <a:cs typeface="+mn-cs"/>
                </a:rPr>
                <a:t>A single rank conceals large</a:t>
              </a:r>
              <a:br/>
              <a:r>
                <a:rPr lang="en-US" sz="1500" dirty="0">
                  <a:solidFill>
                    <a:srgbClr val="DCFCE7"/>
                  </a:solidFill>
                  <a:latin typeface="+mn-lt"/>
                  <a:ea typeface="+mn-ea"/>
                  <a:cs typeface="+mn-cs"/>
                </a:rPr>
                <a:t>task-specific differences.</a:t>
              </a:r>
              <a:br/>
              <a:r>
                <a:rPr lang="en-US" sz="1500" dirty="0">
                  <a:solidFill>
                    <a:srgbClr val="DCFCE7"/>
                  </a:solidFill>
                  <a:latin typeface="+mn-lt"/>
                  <a:ea typeface="+mn-ea"/>
                  <a:cs typeface="+mn-cs"/>
                </a:rPr>
                <a:t>Report task-stratified results</a:t>
              </a:r>
              <a:br/>
              <a:r>
                <a:rPr lang="en-US" sz="1500" dirty="0">
                  <a:solidFill>
                    <a:srgbClr val="DCFCE7"/>
                  </a:solidFill>
                  <a:latin typeface="+mn-lt"/>
                  <a:ea typeface="+mn-ea"/>
                  <a:cs typeface="+mn-cs"/>
                </a:rPr>
                <a:t>and name harness + environment.</a:t>
              </a:r>
            </a:p>
          </p:txBody>
        </p:sp>
      </p:gr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2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400" fill="hold"/>
                                        <p:tgtEl>
                                          <p:spTgt spid="16"/>
                                        </p:tgtEl>
                                        <p:attrNameLst>
                                          <p:attrName>ppt_w</p:attrName>
                                        </p:attrNameLst>
                                      </p:cBhvr>
                                      <p:tavLst>
                                        <p:tav tm="0">
                                          <p:val>
                                            <p:fltVal val="0"/>
                                          </p:val>
                                        </p:tav>
                                        <p:tav tm="100000">
                                          <p:val>
                                            <p:strVal val="#ppt_w"/>
                                          </p:val>
                                        </p:tav>
                                      </p:tavLst>
                                    </p:anim>
                                    <p:anim calcmode="lin" valueType="num">
                                      <p:cBhvr>
                                        <p:cTn id="8" dur="4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xmlns:p="http://schemas.openxmlformats.org/presentationml/2006/main" id="11" presetID="10" presetClass="entr" presetSubtype="0"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4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609600" y="666750"/>
            <a:ext cx="438150" cy="57150"/>
          </a:xfrm>
          <a:prstGeom prst="roundRect">
            <a:avLst>
              <a:gd name="adj" fmla="val 50000"/>
            </a:avLst>
          </a:prstGeom>
          <a:solidFill>
            <a:schemeClr val="accent2"/>
          </a:solidFill>
          <a:ln>
            <a:noFill/>
          </a:ln>
        </p:spPr>
      </p:sp>
      <p:sp>
        <p:nvSpPr>
          <p:cNvPr id="3" name="TextBox 3"/>
          <p:cNvSpPr txBox="1"/>
          <p:nvPr/>
        </p:nvSpPr>
        <p:spPr>
          <a:xfrm>
            <a:off x="1155954" y="613410"/>
            <a:ext cx="941161" cy="234696"/>
          </a:xfrm>
          <a:prstGeom prst="rect">
            <a:avLst/>
          </a:prstGeom>
          <a:noFill/>
          <a:ln>
            <a:noFill/>
          </a:ln>
        </p:spPr>
        <p:txBody>
          <a:bodyPr wrap="none" lIns="0" tIns="0" rIns="0" bIns="0" anchor="t" anchorCtr="0">
            <a:spAutoFit/>
          </a:bodyPr>
          <a:lstStyle/>
          <a:p>
            <a:pPr algn="l"/>
            <a:r>
              <a:rPr lang="en-US" sz="1200" b="1" spc="150" dirty="0">
                <a:solidFill>
                  <a:schemeClr val="accent3"/>
                </a:solidFill>
                <a:latin typeface="+mn-lt"/>
                <a:ea typeface="+mn-ea"/>
                <a:cs typeface="+mn-cs"/>
              </a:rPr>
              <a:t>ABLATION</a:t>
            </a:r>
          </a:p>
        </p:txBody>
      </p:sp>
      <p:sp>
        <p:nvSpPr>
          <p:cNvPr id="4" name="TextBox 4"/>
          <p:cNvSpPr txBox="1"/>
          <p:nvPr/>
        </p:nvSpPr>
        <p:spPr>
          <a:xfrm>
            <a:off x="594360" y="933450"/>
            <a:ext cx="6829463" cy="586740"/>
          </a:xfrm>
          <a:prstGeom prst="rect">
            <a:avLst/>
          </a:prstGeom>
          <a:noFill/>
          <a:ln>
            <a:noFill/>
          </a:ln>
        </p:spPr>
        <p:txBody>
          <a:bodyPr wrap="none" lIns="0" tIns="0" rIns="0" bIns="0" anchor="t" anchorCtr="0">
            <a:spAutoFit/>
          </a:bodyPr>
          <a:lstStyle/>
          <a:p>
            <a:pPr algn="l"/>
            <a:r>
              <a:rPr lang="en-US" sz="3000" b="1" dirty="0">
                <a:solidFill>
                  <a:schemeClr val="accent1"/>
                </a:solidFill>
                <a:latin typeface="+mj-lt"/>
                <a:ea typeface="+mj-ea"/>
                <a:cs typeface="+mj-cs"/>
              </a:rPr>
              <a:t>Benchmarks Are Unevenly Mature</a:t>
            </a:r>
          </a:p>
        </p:txBody>
      </p:sp>
      <p:sp>
        <p:nvSpPr>
          <p:cNvPr id="5" name="Rectangle 5"/>
          <p:cNvSpPr/>
          <p:nvPr/>
        </p:nvSpPr>
        <p:spPr>
          <a:xfrm>
            <a:off x="11125200" y="609600"/>
            <a:ext cx="457200" cy="285750"/>
          </a:xfrm>
          <a:prstGeom prst="roundRect">
            <a:avLst>
              <a:gd name="adj" fmla="val 50000"/>
            </a:avLst>
          </a:prstGeom>
          <a:solidFill>
            <a:schemeClr val="lt2"/>
          </a:solidFill>
          <a:ln>
            <a:noFill/>
          </a:ln>
        </p:spPr>
      </p:sp>
      <p:sp>
        <p:nvSpPr>
          <p:cNvPr id="6" name="TextBox 6"/>
          <p:cNvSpPr txBox="1"/>
          <p:nvPr/>
        </p:nvSpPr>
        <p:spPr>
          <a:xfrm>
            <a:off x="11261013" y="678656"/>
            <a:ext cx="185574" cy="220028"/>
          </a:xfrm>
          <a:prstGeom prst="rect">
            <a:avLst/>
          </a:prstGeom>
          <a:noFill/>
          <a:ln>
            <a:noFill/>
          </a:ln>
        </p:spPr>
        <p:txBody>
          <a:bodyPr wrap="none" lIns="0" tIns="0" rIns="0" bIns="0" anchor="t" anchorCtr="0">
            <a:spAutoFit/>
          </a:bodyPr>
          <a:lstStyle/>
          <a:p>
            <a:pPr algn="ctr"/>
            <a:r>
              <a:rPr lang="en-US" sz="1120" b="1" dirty="0">
                <a:solidFill>
                  <a:schemeClr val="accent3"/>
                </a:solidFill>
                <a:latin typeface="+mn-lt"/>
                <a:ea typeface="+mn-ea"/>
                <a:cs typeface="+mn-cs"/>
              </a:rPr>
              <a:t>12</a:t>
            </a:r>
          </a:p>
        </p:txBody>
      </p:sp>
      <p:grpSp>
        <p:nvGrpSpPr>
          <p:cNvPr id="10" name="Group 10" descr="## [Group 10] 3 of 29&#10;The benchmark analysis reveals uneven maturity. Only three protocols evaluate a system property beyond task capability, and each covers only one such property. Inconsistent reporting of calibration, disagreement,">
            <a:extLst>
              <a:ext uri="https://github.com/microsoft/ResearchStudio/paper2video/script-provenance/2026">
                <p2v:scriptBaseline xmlns:p2v="https://github.com/microsoft/ResearchStudio/paper2video/script-provenance/2026" algorithm="sha256" normalization="oneline-v1" sha256="da31706d361d53d4969d8b16f25c63638ea1753c287220887e56ef9f7d0bb035" orderSource="geometry" orderIndex="0"/>
              </a:ext>
              <a:ext uri="https://github.com/microsoft/ResearchStudio/paper2video/semantic-provenance/2026">
                <p2vs:blockSemantics xmlns:p2vs="https://github.com/microsoft/ResearchStudio/paper2video/semantic-provenance/2026" schemaVersion="1">
                  <p2vs:concise>3 of 29</p2vs:concise>
                  <p2vs:detailed>The benchmark analysis reveals uneven maturity. Only three protocols evaluate a system property beyond task capability, and each covers only one such property. Inconsistent reporting of calibration, disagreement,</p2vs:detailed>
                </p2vs:blockSemantics>
              </a:ext>
            </a:extLst>
          </p:cNvPr>
          <p:cNvGrpSpPr/>
          <p:nvPr/>
        </p:nvGrpSpPr>
        <p:grpSpPr>
          <a:xfrm>
            <a:off x="609600" y="1790700"/>
            <a:ext cx="3619500" cy="3429000"/>
            <a:chOff x="609600" y="1790700"/>
            <a:chExt cx="3619500" cy="3429000"/>
          </a:xfrm>
        </p:grpSpPr>
        <p:sp>
          <p:nvSpPr>
            <p:cNvPr id="7" name="Rectangle 7"/>
            <p:cNvSpPr/>
            <p:nvPr/>
          </p:nvSpPr>
          <p:spPr>
            <a:xfrm>
              <a:off x="609600" y="1790700"/>
              <a:ext cx="3619500" cy="3429000"/>
            </a:xfrm>
            <a:prstGeom prst="roundRect">
              <a:avLst>
                <a:gd name="adj" fmla="val 7778"/>
              </a:avLst>
            </a:prstGeom>
            <a:solidFill>
              <a:schemeClr val="accent1"/>
            </a:solidFill>
            <a:ln>
              <a:noFill/>
            </a:ln>
          </p:spPr>
        </p:sp>
        <p:sp>
          <p:nvSpPr>
            <p:cNvPr id="8" name="TextBox 8"/>
            <p:cNvSpPr txBox="1"/>
            <p:nvPr/>
          </p:nvSpPr>
          <p:spPr>
            <a:xfrm>
              <a:off x="1405896" y="2689860"/>
              <a:ext cx="2026909" cy="819150"/>
            </a:xfrm>
            <a:prstGeom prst="rect">
              <a:avLst/>
            </a:prstGeom>
            <a:noFill/>
            <a:ln>
              <a:noFill/>
            </a:ln>
          </p:spPr>
          <p:txBody>
            <a:bodyPr wrap="none" lIns="0" tIns="0" rIns="0" bIns="0" anchor="t" anchorCtr="0">
              <a:spAutoFit/>
            </a:bodyPr>
            <a:lstStyle/>
            <a:p>
              <a:pPr algn="ctr"/>
              <a:r>
                <a:rPr lang="en-US" sz="4200" b="1" dirty="0">
                  <a:solidFill>
                    <a:srgbClr val="F0FDF4"/>
                  </a:solidFill>
                  <a:latin typeface="+mj-lt"/>
                  <a:ea typeface="+mj-ea"/>
                  <a:cs typeface="+mj-cs"/>
                </a:rPr>
                <a:t>3 of 29</a:t>
              </a:r>
            </a:p>
          </p:txBody>
        </p:sp>
        <p:sp>
          <p:nvSpPr>
            <p:cNvPr id="9" name="TextBox 9"/>
            <p:cNvSpPr txBox="1"/>
            <p:nvPr/>
          </p:nvSpPr>
          <p:spPr>
            <a:xfrm>
              <a:off x="1187768" y="3495675"/>
              <a:ext cx="2463165" cy="826770"/>
            </a:xfrm>
            <a:prstGeom prst="rect">
              <a:avLst/>
            </a:prstGeom>
            <a:noFill/>
            <a:ln>
              <a:noFill/>
            </a:ln>
          </p:spPr>
          <p:txBody>
            <a:bodyPr wrap="none" lIns="0" tIns="0" rIns="0" bIns="0" anchor="t" anchorCtr="0">
              <a:spAutoFit/>
            </a:bodyPr>
            <a:lstStyle/>
            <a:p>
              <a:pPr algn="ctr">
                <a:lnSpc>
                  <a:spcPts val="2100"/>
                </a:lnSpc>
              </a:pPr>
              <a:r>
                <a:rPr lang="en-US" sz="1500" dirty="0">
                  <a:solidFill>
                    <a:srgbClr val="DCFCE7"/>
                  </a:solidFill>
                  <a:latin typeface="+mn-lt"/>
                  <a:ea typeface="+mn-ea"/>
                  <a:cs typeface="+mn-cs"/>
                </a:rPr>
                <a:t>protocols evaluate any</a:t>
              </a:r>
              <a:br/>
              <a:r>
                <a:rPr lang="en-US" sz="1500" dirty="0">
                  <a:solidFill>
                    <a:srgbClr val="DCFCE7"/>
                  </a:solidFill>
                  <a:latin typeface="+mn-lt"/>
                  <a:ea typeface="+mn-ea"/>
                  <a:cs typeface="+mn-cs"/>
                </a:rPr>
                <a:t>property beyond task</a:t>
              </a:r>
              <a:br/>
              <a:r>
                <a:rPr lang="en-US" sz="1500" dirty="0">
                  <a:solidFill>
                    <a:srgbClr val="DCFCE7"/>
                  </a:solidFill>
                  <a:latin typeface="+mn-lt"/>
                  <a:ea typeface="+mn-ea"/>
                  <a:cs typeface="+mn-cs"/>
                </a:rPr>
                <a:t>capability — each just one.</a:t>
              </a:r>
            </a:p>
          </p:txBody>
        </p:sp>
      </p:grpSp>
      <p:grpSp>
        <p:nvGrpSpPr>
          <p:cNvPr id="24" name="Group 24" descr="## [Group 24] Inconsistently reported&#10;tools, budgets, stopping, and cost further limits comparison. Evidence is strongest for delivered artifacts and bounded executions, while trajectories and validity beyond tested cases are covered less consistently.">
            <a:extLst>
              <a:ext uri="https://github.com/microsoft/ResearchStudio/paper2video/script-provenance/2026">
                <p2v:scriptBaseline xmlns:p2v="https://github.com/microsoft/ResearchStudio/paper2video/script-provenance/2026" algorithm="sha256" normalization="oneline-v1" sha256="9e79bf707abe0f69b68b6ffe3fa7be684648372a9c3f9d3b9a92aa8b32d6e7e8" orderSource="geometry" orderIndex="1"/>
              </a:ext>
              <a:ext uri="https://github.com/microsoft/ResearchStudio/paper2video/semantic-provenance/2026">
                <p2vs:blockSemantics xmlns:p2vs="https://github.com/microsoft/ResearchStudio/paper2video/semantic-provenance/2026" schemaVersion="1">
                  <p2vs:concise>Inconsistently reported</p2vs:concise>
                  <p2vs:detailed>tools, budgets, stopping, and cost further limits comparison. Evidence is strongest for delivered artifacts and bounded executions, while trajectories and validity beyond tested cases are covered less consistently.</p2vs:detailed>
                </p2vs:blockSemantics>
              </a:ext>
            </a:extLst>
          </p:cNvPr>
          <p:cNvGrpSpPr/>
          <p:nvPr/>
        </p:nvGrpSpPr>
        <p:grpSpPr>
          <a:xfrm>
            <a:off x="4563618" y="1917382"/>
            <a:ext cx="7018782" cy="3344419"/>
            <a:chOff x="4563618" y="1917382"/>
            <a:chExt cx="7018782" cy="3344419"/>
          </a:xfrm>
        </p:grpSpPr>
        <p:sp>
          <p:nvSpPr>
            <p:cNvPr id="11" name="TextBox 11"/>
            <p:cNvSpPr txBox="1"/>
            <p:nvPr/>
          </p:nvSpPr>
          <p:spPr>
            <a:xfrm>
              <a:off x="4563618" y="1917382"/>
              <a:ext cx="2740874" cy="322707"/>
            </a:xfrm>
            <a:prstGeom prst="rect">
              <a:avLst/>
            </a:prstGeom>
            <a:noFill/>
            <a:ln>
              <a:noFill/>
            </a:ln>
          </p:spPr>
          <p:txBody>
            <a:bodyPr wrap="none" lIns="0" tIns="0" rIns="0" bIns="0" anchor="t" anchorCtr="0">
              <a:spAutoFit/>
            </a:bodyPr>
            <a:lstStyle/>
            <a:p>
              <a:pPr algn="l"/>
              <a:r>
                <a:rPr lang="en-US" sz="1650" b="1" dirty="0">
                  <a:solidFill>
                    <a:schemeClr val="accent1"/>
                  </a:solidFill>
                  <a:latin typeface="+mj-lt"/>
                  <a:ea typeface="+mj-ea"/>
                  <a:cs typeface="+mj-cs"/>
                </a:rPr>
                <a:t>Inconsistently reported</a:t>
              </a:r>
            </a:p>
          </p:txBody>
        </p:sp>
        <p:grpSp>
          <p:nvGrpSpPr>
            <p:cNvPr id="20" name="Group 20"/>
            <p:cNvGrpSpPr/>
            <p:nvPr/>
          </p:nvGrpSpPr>
          <p:grpSpPr>
            <a:xfrm>
              <a:off x="4648200" y="2419350"/>
              <a:ext cx="3165832" cy="1550670"/>
              <a:chOff x="4648200" y="2419350"/>
              <a:chExt cx="3165832" cy="1550670"/>
            </a:xfrm>
          </p:grpSpPr>
          <p:sp>
            <p:nvSpPr>
              <p:cNvPr id="12" name="Ellipse 12"/>
              <p:cNvSpPr/>
              <p:nvPr/>
            </p:nvSpPr>
            <p:spPr>
              <a:xfrm>
                <a:off x="4648200" y="2438400"/>
                <a:ext cx="152400" cy="152400"/>
              </a:xfrm>
              <a:prstGeom prst="ellipse">
                <a:avLst/>
              </a:prstGeom>
              <a:solidFill>
                <a:schemeClr val="accent2"/>
              </a:solidFill>
              <a:ln>
                <a:noFill/>
              </a:ln>
            </p:spPr>
          </p:sp>
          <p:sp>
            <p:nvSpPr>
              <p:cNvPr id="13" name="TextBox 13"/>
              <p:cNvSpPr txBox="1"/>
              <p:nvPr/>
            </p:nvSpPr>
            <p:spPr>
              <a:xfrm>
                <a:off x="4945380" y="2419350"/>
                <a:ext cx="2868652" cy="293370"/>
              </a:xfrm>
              <a:prstGeom prst="rect">
                <a:avLst/>
              </a:prstGeom>
              <a:noFill/>
              <a:ln>
                <a:noFill/>
              </a:ln>
            </p:spPr>
            <p:txBody>
              <a:bodyPr wrap="none" lIns="0" tIns="0" rIns="0" bIns="0" anchor="t" anchorCtr="0">
                <a:spAutoFit/>
              </a:bodyPr>
              <a:lstStyle/>
              <a:p>
                <a:pPr algn="l"/>
                <a:r>
                  <a:rPr lang="en-US" sz="1500" dirty="0">
                    <a:solidFill>
                      <a:schemeClr val="dk1"/>
                    </a:solidFill>
                    <a:latin typeface="+mn-lt"/>
                    <a:ea typeface="+mn-ea"/>
                    <a:cs typeface="+mn-cs"/>
                  </a:rPr>
                  <a:t>Calibration and disagreement</a:t>
                </a:r>
              </a:p>
            </p:txBody>
          </p:sp>
          <p:sp>
            <p:nvSpPr>
              <p:cNvPr id="14" name="Ellipse 14"/>
              <p:cNvSpPr/>
              <p:nvPr/>
            </p:nvSpPr>
            <p:spPr>
              <a:xfrm>
                <a:off x="4648200" y="2857500"/>
                <a:ext cx="152400" cy="152400"/>
              </a:xfrm>
              <a:prstGeom prst="ellipse">
                <a:avLst/>
              </a:prstGeom>
              <a:solidFill>
                <a:schemeClr val="accent2"/>
              </a:solidFill>
              <a:ln>
                <a:noFill/>
              </a:ln>
            </p:spPr>
          </p:sp>
          <p:sp>
            <p:nvSpPr>
              <p:cNvPr id="15" name="TextBox 15"/>
              <p:cNvSpPr txBox="1"/>
              <p:nvPr/>
            </p:nvSpPr>
            <p:spPr>
              <a:xfrm>
                <a:off x="4945380" y="2838450"/>
                <a:ext cx="2041264" cy="293370"/>
              </a:xfrm>
              <a:prstGeom prst="rect">
                <a:avLst/>
              </a:prstGeom>
              <a:noFill/>
              <a:ln>
                <a:noFill/>
              </a:ln>
            </p:spPr>
            <p:txBody>
              <a:bodyPr wrap="none" lIns="0" tIns="0" rIns="0" bIns="0" anchor="t" anchorCtr="0">
                <a:spAutoFit/>
              </a:bodyPr>
              <a:lstStyle/>
              <a:p>
                <a:pPr algn="l"/>
                <a:r>
                  <a:rPr lang="en-US" sz="1500" dirty="0">
                    <a:solidFill>
                      <a:schemeClr val="dk1"/>
                    </a:solidFill>
                    <a:latin typeface="+mn-lt"/>
                    <a:ea typeface="+mn-ea"/>
                    <a:cs typeface="+mn-cs"/>
                  </a:rPr>
                  <a:t>Tool use and budgets</a:t>
                </a:r>
              </a:p>
            </p:txBody>
          </p:sp>
          <p:sp>
            <p:nvSpPr>
              <p:cNvPr id="16" name="Ellipse 16"/>
              <p:cNvSpPr/>
              <p:nvPr/>
            </p:nvSpPr>
            <p:spPr>
              <a:xfrm>
                <a:off x="4648200" y="3276600"/>
                <a:ext cx="152400" cy="152400"/>
              </a:xfrm>
              <a:prstGeom prst="ellipse">
                <a:avLst/>
              </a:prstGeom>
              <a:solidFill>
                <a:schemeClr val="accent2"/>
              </a:solidFill>
              <a:ln>
                <a:noFill/>
              </a:ln>
            </p:spPr>
          </p:sp>
          <p:sp>
            <p:nvSpPr>
              <p:cNvPr id="17" name="TextBox 17"/>
              <p:cNvSpPr txBox="1"/>
              <p:nvPr/>
            </p:nvSpPr>
            <p:spPr>
              <a:xfrm>
                <a:off x="4945380" y="3257550"/>
                <a:ext cx="1929479" cy="293370"/>
              </a:xfrm>
              <a:prstGeom prst="rect">
                <a:avLst/>
              </a:prstGeom>
              <a:noFill/>
              <a:ln>
                <a:noFill/>
              </a:ln>
            </p:spPr>
            <p:txBody>
              <a:bodyPr wrap="none" lIns="0" tIns="0" rIns="0" bIns="0" anchor="t" anchorCtr="0">
                <a:spAutoFit/>
              </a:bodyPr>
              <a:lstStyle/>
              <a:p>
                <a:pPr algn="l"/>
                <a:r>
                  <a:rPr lang="en-US" sz="1500" dirty="0">
                    <a:solidFill>
                      <a:schemeClr val="dk1"/>
                    </a:solidFill>
                    <a:latin typeface="+mn-lt"/>
                    <a:ea typeface="+mn-ea"/>
                    <a:cs typeface="+mn-cs"/>
                  </a:rPr>
                  <a:t>Stopping conditions</a:t>
                </a:r>
              </a:p>
            </p:txBody>
          </p:sp>
          <p:sp>
            <p:nvSpPr>
              <p:cNvPr id="18" name="Ellipse 18"/>
              <p:cNvSpPr/>
              <p:nvPr/>
            </p:nvSpPr>
            <p:spPr>
              <a:xfrm>
                <a:off x="4648200" y="3695700"/>
                <a:ext cx="152400" cy="152400"/>
              </a:xfrm>
              <a:prstGeom prst="ellipse">
                <a:avLst/>
              </a:prstGeom>
              <a:solidFill>
                <a:schemeClr val="accent2"/>
              </a:solidFill>
              <a:ln>
                <a:noFill/>
              </a:ln>
            </p:spPr>
          </p:sp>
          <p:sp>
            <p:nvSpPr>
              <p:cNvPr id="19" name="TextBox 19"/>
              <p:cNvSpPr txBox="1"/>
              <p:nvPr/>
            </p:nvSpPr>
            <p:spPr>
              <a:xfrm>
                <a:off x="4945380" y="3676650"/>
                <a:ext cx="1738585" cy="293370"/>
              </a:xfrm>
              <a:prstGeom prst="rect">
                <a:avLst/>
              </a:prstGeom>
              <a:noFill/>
              <a:ln>
                <a:noFill/>
              </a:ln>
            </p:spPr>
            <p:txBody>
              <a:bodyPr wrap="none" lIns="0" tIns="0" rIns="0" bIns="0" anchor="t" anchorCtr="0">
                <a:spAutoFit/>
              </a:bodyPr>
              <a:lstStyle/>
              <a:p>
                <a:pPr algn="l"/>
                <a:r>
                  <a:rPr lang="en-US" sz="1500" dirty="0">
                    <a:solidFill>
                      <a:schemeClr val="dk1"/>
                    </a:solidFill>
                    <a:latin typeface="+mn-lt"/>
                    <a:ea typeface="+mn-ea"/>
                    <a:cs typeface="+mn-cs"/>
                  </a:rPr>
                  <a:t>Cost and compute</a:t>
                </a:r>
              </a:p>
            </p:txBody>
          </p:sp>
        </p:grpSp>
        <p:sp>
          <p:nvSpPr>
            <p:cNvPr id="21" name="Rectangle 21"/>
            <p:cNvSpPr/>
            <p:nvPr/>
          </p:nvSpPr>
          <p:spPr>
            <a:xfrm>
              <a:off x="4572000" y="4191000"/>
              <a:ext cx="7010400" cy="1028700"/>
            </a:xfrm>
            <a:prstGeom prst="roundRect">
              <a:avLst>
                <a:gd name="adj" fmla="val 22222"/>
              </a:avLst>
            </a:prstGeom>
            <a:solidFill>
              <a:schemeClr val="lt2"/>
            </a:solidFill>
            <a:ln>
              <a:noFill/>
            </a:ln>
          </p:spPr>
        </p:sp>
        <p:sp>
          <p:nvSpPr>
            <p:cNvPr id="22" name="TextBox 22"/>
            <p:cNvSpPr txBox="1"/>
            <p:nvPr/>
          </p:nvSpPr>
          <p:spPr>
            <a:xfrm>
              <a:off x="4869180" y="4448175"/>
              <a:ext cx="2014925" cy="293370"/>
            </a:xfrm>
            <a:prstGeom prst="rect">
              <a:avLst/>
            </a:prstGeom>
            <a:noFill/>
            <a:ln>
              <a:noFill/>
            </a:ln>
          </p:spPr>
          <p:txBody>
            <a:bodyPr wrap="none" lIns="0" tIns="0" rIns="0" bIns="0" anchor="t" anchorCtr="0">
              <a:spAutoFit/>
            </a:bodyPr>
            <a:lstStyle/>
            <a:p>
              <a:pPr algn="l"/>
              <a:r>
                <a:rPr lang="en-US" sz="1500" b="1" dirty="0">
                  <a:solidFill>
                    <a:schemeClr val="accent1"/>
                  </a:solidFill>
                  <a:latin typeface="+mj-lt"/>
                  <a:ea typeface="+mj-ea"/>
                  <a:cs typeface="+mj-cs"/>
                </a:rPr>
                <a:t>Strongest evidence</a:t>
              </a:r>
            </a:p>
          </p:txBody>
        </p:sp>
        <p:sp>
          <p:nvSpPr>
            <p:cNvPr id="23" name="TextBox 23"/>
            <p:cNvSpPr txBox="1"/>
            <p:nvPr/>
          </p:nvSpPr>
          <p:spPr>
            <a:xfrm>
              <a:off x="4869942" y="4769168"/>
              <a:ext cx="4231386" cy="492633"/>
            </a:xfrm>
            <a:prstGeom prst="rect">
              <a:avLst/>
            </a:prstGeom>
            <a:noFill/>
            <a:ln>
              <a:noFill/>
            </a:ln>
          </p:spPr>
          <p:txBody>
            <a:bodyPr wrap="none" lIns="0" tIns="0" rIns="0" bIns="0" anchor="t" anchorCtr="0">
              <a:spAutoFit/>
            </a:bodyPr>
            <a:lstStyle/>
            <a:p>
              <a:pPr algn="l">
                <a:lnSpc>
                  <a:spcPts val="1800"/>
                </a:lnSpc>
              </a:pPr>
              <a:r>
                <a:rPr lang="en-US" sz="1350" dirty="0">
                  <a:solidFill>
                    <a:schemeClr val="dk1"/>
                  </a:solidFill>
                  <a:latin typeface="+mn-lt"/>
                  <a:ea typeface="+mn-ea"/>
                  <a:cs typeface="+mn-cs"/>
                </a:rPr>
                <a:t>delivered artifacts and bounded executions;</a:t>
              </a:r>
              <a:br/>
              <a:r>
                <a:rPr lang="en-US" sz="1350" dirty="0">
                  <a:solidFill>
                    <a:schemeClr val="dk1"/>
                  </a:solidFill>
                  <a:latin typeface="+mn-lt"/>
                  <a:ea typeface="+mn-ea"/>
                  <a:cs typeface="+mn-cs"/>
                </a:rPr>
                <a:t>trajectories and out-of-sample validity are weak.</a:t>
              </a:r>
            </a:p>
          </p:txBody>
        </p:sp>
      </p:grpSp>
      <p:sp>
        <p:nvSpPr>
          <p:cNvPr id="25" name="TextBox 25"/>
          <p:cNvSpPr txBox="1"/>
          <p:nvPr/>
        </p:nvSpPr>
        <p:spPr>
          <a:xfrm>
            <a:off x="603123" y="5577364"/>
            <a:ext cx="6730413" cy="249364"/>
          </a:xfrm>
          <a:prstGeom prst="rect">
            <a:avLst/>
          </a:prstGeom>
          <a:noFill/>
          <a:ln>
            <a:noFill/>
          </a:ln>
        </p:spPr>
        <p:txBody>
          <a:bodyPr wrap="none" lIns="0" tIns="0" rIns="0" bIns="0" anchor="t" anchorCtr="0">
            <a:spAutoFit/>
          </a:bodyPr>
          <a:lstStyle/>
          <a:p>
            <a:pPr algn="l"/>
            <a:r>
              <a:rPr lang="en-US" sz="1280" i="1" dirty="0">
                <a:solidFill>
                  <a:schemeClr val="accent3"/>
                </a:solidFill>
                <a:latin typeface="+mn-lt"/>
                <a:ea typeface="+mn-ea"/>
                <a:cs typeface="+mn-cs"/>
              </a:rPr>
              <a:t>Uneven maturity limits cross-system comparison across the benchmark matrix.</a:t>
            </a:r>
          </a:p>
        </p:txBody>
      </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400"/>
                                        <p:tgtEl>
                                          <p:spTgt spid="10"/>
                                        </p:tgtEl>
                                      </p:cBhvr>
                                    </p:animEffect>
                                  </p:childTnLst>
                                </p:cTn>
                              </p:par>
                            </p:childTnLst>
                          </p:cTn>
                        </p:par>
                      </p:childTnLst>
                    </p:cTn>
                  </p:par>
                  <p:par>
                    <p:cTn id="8" fill="hold">
                      <p:stCondLst>
                        <p:cond delay="indefinite"/>
                      </p:stCondLst>
                      <p:childTnLst>
                        <p:par>
                          <p:cTn id="9" fill="hold">
                            <p:stCondLst>
                              <p:cond delay="0"/>
                            </p:stCondLst>
                            <p:childTnLst>
                              <p:par>
                                <p:cTn xmlns:p="http://schemas.openxmlformats.org/presentationml/2006/main" id="10" presetID="2" presetClass="entr" presetSubtype="4"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400" fill="hold"/>
                                        <p:tgtEl>
                                          <p:spTgt spid="24"/>
                                        </p:tgtEl>
                                        <p:attrNameLst>
                                          <p:attrName>ppt_x</p:attrName>
                                        </p:attrNameLst>
                                      </p:cBhvr>
                                      <p:tavLst>
                                        <p:tav tm="0">
                                          <p:val>
                                            <p:strVal val="#ppt_x"/>
                                          </p:val>
                                        </p:tav>
                                        <p:tav tm="100000">
                                          <p:val>
                                            <p:strVal val="#ppt_x"/>
                                          </p:val>
                                        </p:tav>
                                      </p:tavLst>
                                    </p:anim>
                                    <p:anim calcmode="lin" valueType="num">
                                      <p:cBhvr additive="base">
                                        <p:cTn id="13" dur="4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609600" y="666750"/>
            <a:ext cx="438150" cy="57150"/>
          </a:xfrm>
          <a:prstGeom prst="roundRect">
            <a:avLst>
              <a:gd name="adj" fmla="val 50000"/>
            </a:avLst>
          </a:prstGeom>
          <a:solidFill>
            <a:schemeClr val="accent2"/>
          </a:solidFill>
          <a:ln>
            <a:noFill/>
          </a:ln>
        </p:spPr>
      </p:sp>
      <p:sp>
        <p:nvSpPr>
          <p:cNvPr id="3" name="TextBox 3"/>
          <p:cNvSpPr txBox="1"/>
          <p:nvPr/>
        </p:nvSpPr>
        <p:spPr>
          <a:xfrm>
            <a:off x="1155954" y="613410"/>
            <a:ext cx="1855622" cy="234696"/>
          </a:xfrm>
          <a:prstGeom prst="rect">
            <a:avLst/>
          </a:prstGeom>
          <a:noFill/>
          <a:ln>
            <a:noFill/>
          </a:ln>
        </p:spPr>
        <p:txBody>
          <a:bodyPr wrap="none" lIns="0" tIns="0" rIns="0" bIns="0" anchor="t" anchorCtr="0">
            <a:spAutoFit/>
          </a:bodyPr>
          <a:lstStyle/>
          <a:p>
            <a:pPr algn="l"/>
            <a:r>
              <a:rPr lang="en-US" sz="1200" b="1" spc="150" dirty="0">
                <a:solidFill>
                  <a:schemeClr val="accent3"/>
                </a:solidFill>
                <a:latin typeface="+mn-lt"/>
                <a:ea typeface="+mn-ea"/>
                <a:cs typeface="+mn-cs"/>
              </a:rPr>
              <a:t>HEADLINE NUMBERS</a:t>
            </a:r>
          </a:p>
        </p:txBody>
      </p:sp>
      <p:sp>
        <p:nvSpPr>
          <p:cNvPr id="4" name="TextBox 4"/>
          <p:cNvSpPr txBox="1"/>
          <p:nvPr/>
        </p:nvSpPr>
        <p:spPr>
          <a:xfrm>
            <a:off x="594360" y="933450"/>
            <a:ext cx="4993458" cy="586740"/>
          </a:xfrm>
          <a:prstGeom prst="rect">
            <a:avLst/>
          </a:prstGeom>
          <a:noFill/>
          <a:ln>
            <a:noFill/>
          </a:ln>
        </p:spPr>
        <p:txBody>
          <a:bodyPr wrap="none" lIns="0" tIns="0" rIns="0" bIns="0" anchor="t" anchorCtr="0">
            <a:spAutoFit/>
          </a:bodyPr>
          <a:lstStyle/>
          <a:p>
            <a:pPr algn="l"/>
            <a:r>
              <a:rPr lang="en-US" sz="3000" b="1" dirty="0">
                <a:solidFill>
                  <a:schemeClr val="accent1"/>
                </a:solidFill>
                <a:latin typeface="+mj-lt"/>
                <a:ea typeface="+mj-ea"/>
                <a:cs typeface="+mj-cs"/>
              </a:rPr>
              <a:t>The Numbers at a Glance</a:t>
            </a:r>
          </a:p>
        </p:txBody>
      </p:sp>
      <p:sp>
        <p:nvSpPr>
          <p:cNvPr id="5" name="Rectangle 5"/>
          <p:cNvSpPr/>
          <p:nvPr/>
        </p:nvSpPr>
        <p:spPr>
          <a:xfrm>
            <a:off x="11125200" y="609600"/>
            <a:ext cx="457200" cy="285750"/>
          </a:xfrm>
          <a:prstGeom prst="roundRect">
            <a:avLst>
              <a:gd name="adj" fmla="val 50000"/>
            </a:avLst>
          </a:prstGeom>
          <a:solidFill>
            <a:schemeClr val="lt2"/>
          </a:solidFill>
          <a:ln>
            <a:noFill/>
          </a:ln>
        </p:spPr>
      </p:sp>
      <p:sp>
        <p:nvSpPr>
          <p:cNvPr id="6" name="TextBox 6"/>
          <p:cNvSpPr txBox="1"/>
          <p:nvPr/>
        </p:nvSpPr>
        <p:spPr>
          <a:xfrm>
            <a:off x="11261013" y="678656"/>
            <a:ext cx="185574" cy="220028"/>
          </a:xfrm>
          <a:prstGeom prst="rect">
            <a:avLst/>
          </a:prstGeom>
          <a:noFill/>
          <a:ln>
            <a:noFill/>
          </a:ln>
        </p:spPr>
        <p:txBody>
          <a:bodyPr wrap="none" lIns="0" tIns="0" rIns="0" bIns="0" anchor="t" anchorCtr="0">
            <a:spAutoFit/>
          </a:bodyPr>
          <a:lstStyle/>
          <a:p>
            <a:pPr algn="ctr"/>
            <a:r>
              <a:rPr lang="en-US" sz="1120" b="1" dirty="0">
                <a:solidFill>
                  <a:schemeClr val="accent3"/>
                </a:solidFill>
                <a:latin typeface="+mn-lt"/>
                <a:ea typeface="+mn-ea"/>
                <a:cs typeface="+mn-cs"/>
              </a:rPr>
              <a:t>13</a:t>
            </a:r>
          </a:p>
        </p:txBody>
      </p:sp>
      <p:grpSp>
        <p:nvGrpSpPr>
          <p:cNvPr id="22" name="Group 22" descr="## [Group 22] 259&#10;The headline numbers: two hundred fifty-nine works reviewed, two hundred thirty of them agentic systems and twenty-nine benchmarks, spanning six artifact families, distilled into four cross-cutting principles.">
            <a:extLst>
              <a:ext uri="https://github.com/microsoft/ResearchStudio/paper2video/script-provenance/2026">
                <p2v:scriptBaseline xmlns:p2v="https://github.com/microsoft/ResearchStudio/paper2video/script-provenance/2026" algorithm="sha256" normalization="oneline-v1" sha256="8ae43ec040a5c707767303c562f14439b626c90d646a338c660c0d846b822509" orderSource="geometry" orderIndex="0"/>
              </a:ext>
              <a:ext uri="https://github.com/microsoft/ResearchStudio/paper2video/semantic-provenance/2026">
                <p2vs:blockSemantics xmlns:p2vs="https://github.com/microsoft/ResearchStudio/paper2video/semantic-provenance/2026" schemaVersion="1">
                  <p2vs:concise>259</p2vs:concise>
                  <p2vs:detailed>The headline numbers: two hundred fifty-nine works reviewed, two hundred thirty of them agentic systems and twenty-nine benchmarks, spanning six artifact families, distilled into four cross-cutting principles.</p2vs:detailed>
                </p2vs:blockSemantics>
              </a:ext>
            </a:extLst>
          </p:cNvPr>
          <p:cNvGrpSpPr/>
          <p:nvPr/>
        </p:nvGrpSpPr>
        <p:grpSpPr>
          <a:xfrm>
            <a:off x="609600" y="2381250"/>
            <a:ext cx="11010900" cy="2095500"/>
            <a:chOff x="609600" y="2381250"/>
            <a:chExt cx="11010900" cy="2095500"/>
          </a:xfrm>
        </p:grpSpPr>
        <p:sp>
          <p:nvSpPr>
            <p:cNvPr id="7" name="Rectangle 7"/>
            <p:cNvSpPr/>
            <p:nvPr/>
          </p:nvSpPr>
          <p:spPr>
            <a:xfrm>
              <a:off x="609600" y="2381250"/>
              <a:ext cx="2019300" cy="2095500"/>
            </a:xfrm>
            <a:prstGeom prst="roundRect">
              <a:avLst>
                <a:gd name="adj" fmla="val 12264"/>
              </a:avLst>
            </a:prstGeom>
            <a:solidFill>
              <a:schemeClr val="lt2"/>
            </a:solidFill>
            <a:ln>
              <a:noFill/>
            </a:ln>
          </p:spPr>
        </p:sp>
        <p:sp>
          <p:nvSpPr>
            <p:cNvPr id="8" name="TextBox 8"/>
            <p:cNvSpPr txBox="1"/>
            <p:nvPr/>
          </p:nvSpPr>
          <p:spPr>
            <a:xfrm>
              <a:off x="1110419" y="3051810"/>
              <a:ext cx="1017662" cy="819150"/>
            </a:xfrm>
            <a:prstGeom prst="rect">
              <a:avLst/>
            </a:prstGeom>
            <a:noFill/>
            <a:ln>
              <a:noFill/>
            </a:ln>
          </p:spPr>
          <p:txBody>
            <a:bodyPr wrap="none" lIns="0" tIns="0" rIns="0" bIns="0" anchor="t" anchorCtr="0">
              <a:spAutoFit/>
            </a:bodyPr>
            <a:lstStyle/>
            <a:p>
              <a:pPr algn="ctr"/>
              <a:r>
                <a:rPr lang="en-US" sz="4200" b="1" dirty="0">
                  <a:solidFill>
                    <a:schemeClr val="accent1"/>
                  </a:solidFill>
                  <a:latin typeface="+mj-lt"/>
                  <a:ea typeface="+mj-ea"/>
                  <a:cs typeface="+mj-cs"/>
                </a:rPr>
                <a:t>259</a:t>
              </a:r>
            </a:p>
          </p:txBody>
        </p:sp>
        <p:sp>
          <p:nvSpPr>
            <p:cNvPr id="9" name="TextBox 9"/>
            <p:cNvSpPr txBox="1"/>
            <p:nvPr/>
          </p:nvSpPr>
          <p:spPr>
            <a:xfrm>
              <a:off x="1344330" y="3778568"/>
              <a:ext cx="549840" cy="264033"/>
            </a:xfrm>
            <a:prstGeom prst="rect">
              <a:avLst/>
            </a:prstGeom>
            <a:noFill/>
            <a:ln>
              <a:noFill/>
            </a:ln>
          </p:spPr>
          <p:txBody>
            <a:bodyPr wrap="none" lIns="0" tIns="0" rIns="0" bIns="0" anchor="t" anchorCtr="0">
              <a:spAutoFit/>
            </a:bodyPr>
            <a:lstStyle/>
            <a:p>
              <a:pPr algn="ctr"/>
              <a:r>
                <a:rPr lang="en-US" sz="1350" dirty="0">
                  <a:solidFill>
                    <a:schemeClr val="accent3"/>
                  </a:solidFill>
                  <a:latin typeface="+mn-lt"/>
                  <a:ea typeface="+mn-ea"/>
                  <a:cs typeface="+mn-cs"/>
                </a:rPr>
                <a:t>works</a:t>
              </a:r>
            </a:p>
          </p:txBody>
        </p:sp>
        <p:sp>
          <p:nvSpPr>
            <p:cNvPr id="10" name="Rectangle 10"/>
            <p:cNvSpPr/>
            <p:nvPr/>
          </p:nvSpPr>
          <p:spPr>
            <a:xfrm>
              <a:off x="2857500" y="2381250"/>
              <a:ext cx="2019300" cy="2095500"/>
            </a:xfrm>
            <a:prstGeom prst="roundRect">
              <a:avLst>
                <a:gd name="adj" fmla="val 12264"/>
              </a:avLst>
            </a:prstGeom>
            <a:solidFill>
              <a:schemeClr val="lt2"/>
            </a:solidFill>
            <a:ln>
              <a:noFill/>
            </a:ln>
          </p:spPr>
        </p:sp>
        <p:sp>
          <p:nvSpPr>
            <p:cNvPr id="11" name="TextBox 11"/>
            <p:cNvSpPr txBox="1"/>
            <p:nvPr/>
          </p:nvSpPr>
          <p:spPr>
            <a:xfrm>
              <a:off x="3358319" y="3051810"/>
              <a:ext cx="1017662" cy="819150"/>
            </a:xfrm>
            <a:prstGeom prst="rect">
              <a:avLst/>
            </a:prstGeom>
            <a:noFill/>
            <a:ln>
              <a:noFill/>
            </a:ln>
          </p:spPr>
          <p:txBody>
            <a:bodyPr wrap="none" lIns="0" tIns="0" rIns="0" bIns="0" anchor="t" anchorCtr="0">
              <a:spAutoFit/>
            </a:bodyPr>
            <a:lstStyle/>
            <a:p>
              <a:pPr algn="ctr"/>
              <a:r>
                <a:rPr lang="en-US" sz="4200" b="1" dirty="0">
                  <a:solidFill>
                    <a:schemeClr val="accent1"/>
                  </a:solidFill>
                  <a:latin typeface="+mj-lt"/>
                  <a:ea typeface="+mj-ea"/>
                  <a:cs typeface="+mj-cs"/>
                </a:rPr>
                <a:t>230</a:t>
              </a:r>
            </a:p>
          </p:txBody>
        </p:sp>
        <p:sp>
          <p:nvSpPr>
            <p:cNvPr id="12" name="TextBox 12"/>
            <p:cNvSpPr txBox="1"/>
            <p:nvPr/>
          </p:nvSpPr>
          <p:spPr>
            <a:xfrm>
              <a:off x="3492275" y="3778568"/>
              <a:ext cx="749751" cy="264033"/>
            </a:xfrm>
            <a:prstGeom prst="rect">
              <a:avLst/>
            </a:prstGeom>
            <a:noFill/>
            <a:ln>
              <a:noFill/>
            </a:ln>
          </p:spPr>
          <p:txBody>
            <a:bodyPr wrap="none" lIns="0" tIns="0" rIns="0" bIns="0" anchor="t" anchorCtr="0">
              <a:spAutoFit/>
            </a:bodyPr>
            <a:lstStyle/>
            <a:p>
              <a:pPr algn="ctr"/>
              <a:r>
                <a:rPr lang="en-US" sz="1350" dirty="0">
                  <a:solidFill>
                    <a:schemeClr val="accent3"/>
                  </a:solidFill>
                  <a:latin typeface="+mn-lt"/>
                  <a:ea typeface="+mn-ea"/>
                  <a:cs typeface="+mn-cs"/>
                </a:rPr>
                <a:t>systems</a:t>
              </a:r>
            </a:p>
          </p:txBody>
        </p:sp>
        <p:sp>
          <p:nvSpPr>
            <p:cNvPr id="13" name="Rectangle 13"/>
            <p:cNvSpPr/>
            <p:nvPr/>
          </p:nvSpPr>
          <p:spPr>
            <a:xfrm>
              <a:off x="5105400" y="2381250"/>
              <a:ext cx="2019300" cy="2095500"/>
            </a:xfrm>
            <a:prstGeom prst="roundRect">
              <a:avLst>
                <a:gd name="adj" fmla="val 12264"/>
              </a:avLst>
            </a:prstGeom>
            <a:solidFill>
              <a:schemeClr val="lt2"/>
            </a:solidFill>
            <a:ln>
              <a:noFill/>
            </a:ln>
          </p:spPr>
        </p:sp>
        <p:sp>
          <p:nvSpPr>
            <p:cNvPr id="14" name="TextBox 14"/>
            <p:cNvSpPr txBox="1"/>
            <p:nvPr/>
          </p:nvSpPr>
          <p:spPr>
            <a:xfrm>
              <a:off x="5769479" y="3051810"/>
              <a:ext cx="691142" cy="819150"/>
            </a:xfrm>
            <a:prstGeom prst="rect">
              <a:avLst/>
            </a:prstGeom>
            <a:noFill/>
            <a:ln>
              <a:noFill/>
            </a:ln>
          </p:spPr>
          <p:txBody>
            <a:bodyPr wrap="none" lIns="0" tIns="0" rIns="0" bIns="0" anchor="t" anchorCtr="0">
              <a:spAutoFit/>
            </a:bodyPr>
            <a:lstStyle/>
            <a:p>
              <a:pPr algn="ctr"/>
              <a:r>
                <a:rPr lang="en-US" sz="4200" b="1" dirty="0">
                  <a:solidFill>
                    <a:schemeClr val="accent1"/>
                  </a:solidFill>
                  <a:latin typeface="+mj-lt"/>
                  <a:ea typeface="+mj-ea"/>
                  <a:cs typeface="+mj-cs"/>
                </a:rPr>
                <a:t>29</a:t>
              </a:r>
            </a:p>
          </p:txBody>
        </p:sp>
        <p:sp>
          <p:nvSpPr>
            <p:cNvPr id="15" name="TextBox 15"/>
            <p:cNvSpPr txBox="1"/>
            <p:nvPr/>
          </p:nvSpPr>
          <p:spPr>
            <a:xfrm>
              <a:off x="5590242" y="3778568"/>
              <a:ext cx="1049617" cy="264033"/>
            </a:xfrm>
            <a:prstGeom prst="rect">
              <a:avLst/>
            </a:prstGeom>
            <a:noFill/>
            <a:ln>
              <a:noFill/>
            </a:ln>
          </p:spPr>
          <p:txBody>
            <a:bodyPr wrap="none" lIns="0" tIns="0" rIns="0" bIns="0" anchor="t" anchorCtr="0">
              <a:spAutoFit/>
            </a:bodyPr>
            <a:lstStyle/>
            <a:p>
              <a:pPr algn="ctr"/>
              <a:r>
                <a:rPr lang="en-US" sz="1350" dirty="0">
                  <a:solidFill>
                    <a:schemeClr val="accent3"/>
                  </a:solidFill>
                  <a:latin typeface="+mn-lt"/>
                  <a:ea typeface="+mn-ea"/>
                  <a:cs typeface="+mn-cs"/>
                </a:rPr>
                <a:t>benchmarks</a:t>
              </a:r>
            </a:p>
          </p:txBody>
        </p:sp>
        <p:sp>
          <p:nvSpPr>
            <p:cNvPr id="16" name="Rectangle 16"/>
            <p:cNvSpPr/>
            <p:nvPr/>
          </p:nvSpPr>
          <p:spPr>
            <a:xfrm>
              <a:off x="7353300" y="2381250"/>
              <a:ext cx="2019300" cy="2095500"/>
            </a:xfrm>
            <a:prstGeom prst="roundRect">
              <a:avLst>
                <a:gd name="adj" fmla="val 12264"/>
              </a:avLst>
            </a:prstGeom>
            <a:solidFill>
              <a:schemeClr val="lt2"/>
            </a:solidFill>
            <a:ln>
              <a:noFill/>
            </a:ln>
          </p:spPr>
        </p:sp>
        <p:sp>
          <p:nvSpPr>
            <p:cNvPr id="17" name="TextBox 17"/>
            <p:cNvSpPr txBox="1"/>
            <p:nvPr/>
          </p:nvSpPr>
          <p:spPr>
            <a:xfrm>
              <a:off x="8180640" y="3051810"/>
              <a:ext cx="364621" cy="819150"/>
            </a:xfrm>
            <a:prstGeom prst="rect">
              <a:avLst/>
            </a:prstGeom>
            <a:noFill/>
            <a:ln>
              <a:noFill/>
            </a:ln>
          </p:spPr>
          <p:txBody>
            <a:bodyPr wrap="none" lIns="0" tIns="0" rIns="0" bIns="0" anchor="t" anchorCtr="0">
              <a:spAutoFit/>
            </a:bodyPr>
            <a:lstStyle/>
            <a:p>
              <a:pPr algn="ctr"/>
              <a:r>
                <a:rPr lang="en-US" sz="4200" b="1" dirty="0">
                  <a:solidFill>
                    <a:schemeClr val="accent1"/>
                  </a:solidFill>
                  <a:latin typeface="+mj-lt"/>
                  <a:ea typeface="+mj-ea"/>
                  <a:cs typeface="+mj-cs"/>
                </a:rPr>
                <a:t>6</a:t>
              </a:r>
            </a:p>
          </p:txBody>
        </p:sp>
        <p:sp>
          <p:nvSpPr>
            <p:cNvPr id="18" name="TextBox 18"/>
            <p:cNvSpPr txBox="1"/>
            <p:nvPr/>
          </p:nvSpPr>
          <p:spPr>
            <a:xfrm>
              <a:off x="8006248" y="3778568"/>
              <a:ext cx="713403" cy="264033"/>
            </a:xfrm>
            <a:prstGeom prst="rect">
              <a:avLst/>
            </a:prstGeom>
            <a:noFill/>
            <a:ln>
              <a:noFill/>
            </a:ln>
          </p:spPr>
          <p:txBody>
            <a:bodyPr wrap="none" lIns="0" tIns="0" rIns="0" bIns="0" anchor="t" anchorCtr="0">
              <a:spAutoFit/>
            </a:bodyPr>
            <a:lstStyle/>
            <a:p>
              <a:pPr algn="ctr"/>
              <a:r>
                <a:rPr lang="en-US" sz="1350" dirty="0">
                  <a:solidFill>
                    <a:schemeClr val="accent3"/>
                  </a:solidFill>
                  <a:latin typeface="+mn-lt"/>
                  <a:ea typeface="+mn-ea"/>
                  <a:cs typeface="+mn-cs"/>
                </a:rPr>
                <a:t>families</a:t>
              </a:r>
            </a:p>
          </p:txBody>
        </p:sp>
        <p:sp>
          <p:nvSpPr>
            <p:cNvPr id="19" name="Rectangle 19"/>
            <p:cNvSpPr/>
            <p:nvPr/>
          </p:nvSpPr>
          <p:spPr>
            <a:xfrm>
              <a:off x="9601200" y="2381250"/>
              <a:ext cx="2019300" cy="2095500"/>
            </a:xfrm>
            <a:prstGeom prst="roundRect">
              <a:avLst>
                <a:gd name="adj" fmla="val 12264"/>
              </a:avLst>
            </a:prstGeom>
            <a:solidFill>
              <a:schemeClr val="accent1"/>
            </a:solidFill>
            <a:ln>
              <a:noFill/>
            </a:ln>
          </p:spPr>
        </p:sp>
        <p:sp>
          <p:nvSpPr>
            <p:cNvPr id="20" name="TextBox 20"/>
            <p:cNvSpPr txBox="1"/>
            <p:nvPr/>
          </p:nvSpPr>
          <p:spPr>
            <a:xfrm>
              <a:off x="10428540" y="3051810"/>
              <a:ext cx="364621" cy="819150"/>
            </a:xfrm>
            <a:prstGeom prst="rect">
              <a:avLst/>
            </a:prstGeom>
            <a:noFill/>
            <a:ln>
              <a:noFill/>
            </a:ln>
          </p:spPr>
          <p:txBody>
            <a:bodyPr wrap="none" lIns="0" tIns="0" rIns="0" bIns="0" anchor="t" anchorCtr="0">
              <a:spAutoFit/>
            </a:bodyPr>
            <a:lstStyle/>
            <a:p>
              <a:pPr algn="ctr"/>
              <a:r>
                <a:rPr lang="en-US" sz="4200" b="1" dirty="0">
                  <a:solidFill>
                    <a:srgbClr val="F0FDF4"/>
                  </a:solidFill>
                  <a:latin typeface="+mj-lt"/>
                  <a:ea typeface="+mj-ea"/>
                  <a:cs typeface="+mj-cs"/>
                </a:rPr>
                <a:t>4</a:t>
              </a:r>
            </a:p>
          </p:txBody>
        </p:sp>
        <p:sp>
          <p:nvSpPr>
            <p:cNvPr id="21" name="TextBox 21"/>
            <p:cNvSpPr txBox="1"/>
            <p:nvPr/>
          </p:nvSpPr>
          <p:spPr>
            <a:xfrm>
              <a:off x="10172367" y="3778568"/>
              <a:ext cx="876967" cy="264033"/>
            </a:xfrm>
            <a:prstGeom prst="rect">
              <a:avLst/>
            </a:prstGeom>
            <a:noFill/>
            <a:ln>
              <a:noFill/>
            </a:ln>
          </p:spPr>
          <p:txBody>
            <a:bodyPr wrap="none" lIns="0" tIns="0" rIns="0" bIns="0" anchor="t" anchorCtr="0">
              <a:spAutoFit/>
            </a:bodyPr>
            <a:lstStyle/>
            <a:p>
              <a:pPr algn="ctr"/>
              <a:r>
                <a:rPr lang="en-US" sz="1350" dirty="0">
                  <a:solidFill>
                    <a:srgbClr val="DCFCE7"/>
                  </a:solidFill>
                  <a:latin typeface="+mn-lt"/>
                  <a:ea typeface="+mn-ea"/>
                  <a:cs typeface="+mn-cs"/>
                </a:rPr>
                <a:t>principles</a:t>
              </a:r>
            </a:p>
          </p:txBody>
        </p:sp>
      </p:grpSp>
      <p:sp>
        <p:nvSpPr>
          <p:cNvPr id="23" name="TextBox 23"/>
          <p:cNvSpPr txBox="1"/>
          <p:nvPr/>
        </p:nvSpPr>
        <p:spPr>
          <a:xfrm>
            <a:off x="799501" y="5172075"/>
            <a:ext cx="10592999" cy="293370"/>
          </a:xfrm>
          <a:prstGeom prst="rect">
            <a:avLst/>
          </a:prstGeom>
          <a:noFill/>
          <a:ln>
            <a:noFill/>
          </a:ln>
        </p:spPr>
        <p:txBody>
          <a:bodyPr wrap="none" lIns="0" tIns="0" rIns="0" bIns="0" anchor="t" anchorCtr="0">
            <a:spAutoFit/>
          </a:bodyPr>
          <a:lstStyle/>
          <a:p>
            <a:pPr algn="ctr"/>
            <a:r>
              <a:rPr lang="en-US" sz="1500" dirty="0">
                <a:solidFill>
                  <a:schemeClr val="dk1"/>
                </a:solidFill>
                <a:latin typeface="+mn-lt"/>
                <a:ea typeface="+mn-ea"/>
                <a:cs typeface="+mn-cs"/>
              </a:rPr>
              <a:t>Behavioral artifacts form the largest family; only 3 protocols assess capability beyond task performance.</a:t>
            </a:r>
          </a:p>
        </p:txBody>
      </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2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400" fill="hold"/>
                                        <p:tgtEl>
                                          <p:spTgt spid="22"/>
                                        </p:tgtEl>
                                        <p:attrNameLst>
                                          <p:attrName>ppt_w</p:attrName>
                                        </p:attrNameLst>
                                      </p:cBhvr>
                                      <p:tavLst>
                                        <p:tav tm="0">
                                          <p:val>
                                            <p:fltVal val="0"/>
                                          </p:val>
                                        </p:tav>
                                        <p:tav tm="100000">
                                          <p:val>
                                            <p:strVal val="#ppt_w"/>
                                          </p:val>
                                        </p:tav>
                                      </p:tavLst>
                                    </p:anim>
                                    <p:anim calcmode="lin" valueType="num">
                                      <p:cBhvr>
                                        <p:cTn id="8" dur="400" fill="hold"/>
                                        <p:tgtEl>
                                          <p:spTgt spid="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609600" y="666750"/>
            <a:ext cx="438150" cy="57150"/>
          </a:xfrm>
          <a:prstGeom prst="roundRect">
            <a:avLst>
              <a:gd name="adj" fmla="val 50000"/>
            </a:avLst>
          </a:prstGeom>
          <a:solidFill>
            <a:schemeClr val="accent2"/>
          </a:solidFill>
          <a:ln>
            <a:noFill/>
          </a:ln>
        </p:spPr>
      </p:sp>
      <p:sp>
        <p:nvSpPr>
          <p:cNvPr id="3" name="TextBox 3"/>
          <p:cNvSpPr txBox="1"/>
          <p:nvPr/>
        </p:nvSpPr>
        <p:spPr>
          <a:xfrm>
            <a:off x="1155954" y="613410"/>
            <a:ext cx="985967" cy="234696"/>
          </a:xfrm>
          <a:prstGeom prst="rect">
            <a:avLst/>
          </a:prstGeom>
          <a:noFill/>
          <a:ln>
            <a:noFill/>
          </a:ln>
        </p:spPr>
        <p:txBody>
          <a:bodyPr wrap="none" lIns="0" tIns="0" rIns="0" bIns="0" anchor="t" anchorCtr="0">
            <a:spAutoFit/>
          </a:bodyPr>
          <a:lstStyle/>
          <a:p>
            <a:pPr algn="l"/>
            <a:r>
              <a:rPr lang="en-US" sz="1200" b="1" spc="150" dirty="0">
                <a:solidFill>
                  <a:schemeClr val="accent3"/>
                </a:solidFill>
                <a:latin typeface="+mn-lt"/>
                <a:ea typeface="+mn-ea"/>
                <a:cs typeface="+mn-cs"/>
              </a:rPr>
              <a:t>TAKEAWAY</a:t>
            </a:r>
          </a:p>
        </p:txBody>
      </p:sp>
      <p:sp>
        <p:nvSpPr>
          <p:cNvPr id="4" name="TextBox 4"/>
          <p:cNvSpPr txBox="1"/>
          <p:nvPr/>
        </p:nvSpPr>
        <p:spPr>
          <a:xfrm>
            <a:off x="594360" y="933450"/>
            <a:ext cx="7564222" cy="586740"/>
          </a:xfrm>
          <a:prstGeom prst="rect">
            <a:avLst/>
          </a:prstGeom>
          <a:noFill/>
          <a:ln>
            <a:noFill/>
          </a:ln>
        </p:spPr>
        <p:txBody>
          <a:bodyPr wrap="none" lIns="0" tIns="0" rIns="0" bIns="0" anchor="t" anchorCtr="0">
            <a:spAutoFit/>
          </a:bodyPr>
          <a:lstStyle/>
          <a:p>
            <a:pPr algn="l"/>
            <a:r>
              <a:rPr lang="en-US" sz="3000" b="1" dirty="0">
                <a:solidFill>
                  <a:schemeClr val="accent1"/>
                </a:solidFill>
                <a:latin typeface="+mj-lt"/>
                <a:ea typeface="+mj-ea"/>
                <a:cs typeface="+mj-cs"/>
              </a:rPr>
              <a:t>When Agentic Construction Pays Off</a:t>
            </a:r>
          </a:p>
        </p:txBody>
      </p:sp>
      <p:sp>
        <p:nvSpPr>
          <p:cNvPr id="5" name="Rectangle 5"/>
          <p:cNvSpPr/>
          <p:nvPr/>
        </p:nvSpPr>
        <p:spPr>
          <a:xfrm>
            <a:off x="11125200" y="609600"/>
            <a:ext cx="457200" cy="285750"/>
          </a:xfrm>
          <a:prstGeom prst="roundRect">
            <a:avLst>
              <a:gd name="adj" fmla="val 50000"/>
            </a:avLst>
          </a:prstGeom>
          <a:solidFill>
            <a:schemeClr val="lt2"/>
          </a:solidFill>
          <a:ln>
            <a:noFill/>
          </a:ln>
        </p:spPr>
      </p:sp>
      <p:sp>
        <p:nvSpPr>
          <p:cNvPr id="6" name="TextBox 6"/>
          <p:cNvSpPr txBox="1"/>
          <p:nvPr/>
        </p:nvSpPr>
        <p:spPr>
          <a:xfrm>
            <a:off x="11261013" y="678656"/>
            <a:ext cx="185574" cy="220028"/>
          </a:xfrm>
          <a:prstGeom prst="rect">
            <a:avLst/>
          </a:prstGeom>
          <a:noFill/>
          <a:ln>
            <a:noFill/>
          </a:ln>
        </p:spPr>
        <p:txBody>
          <a:bodyPr wrap="none" lIns="0" tIns="0" rIns="0" bIns="0" anchor="t" anchorCtr="0">
            <a:spAutoFit/>
          </a:bodyPr>
          <a:lstStyle/>
          <a:p>
            <a:pPr algn="ctr"/>
            <a:r>
              <a:rPr lang="en-US" sz="1120" b="1" dirty="0">
                <a:solidFill>
                  <a:schemeClr val="accent3"/>
                </a:solidFill>
                <a:latin typeface="+mn-lt"/>
                <a:ea typeface="+mn-ea"/>
                <a:cs typeface="+mn-cs"/>
              </a:rPr>
              <a:t>14</a:t>
            </a:r>
          </a:p>
        </p:txBody>
      </p:sp>
      <p:grpSp>
        <p:nvGrpSpPr>
          <p:cNvPr id="15" name="Group 15" descr="## [Group 15] Control cost&#10;Agentic construction earns its added complexity when observations improve later decisions enough to justify the control">
            <a:extLst>
              <a:ext uri="https://github.com/microsoft/ResearchStudio/paper2video/script-provenance/2026">
                <p2v:scriptBaseline xmlns:p2v="https://github.com/microsoft/ResearchStudio/paper2video/script-provenance/2026" algorithm="sha256" normalization="oneline-v1" sha256="574e7ba562b5e5a271f49fad792a4bccb499c6ab69c483c969c75416d4c30506" orderSource="geometry" orderIndex="0"/>
              </a:ext>
              <a:ext uri="https://github.com/microsoft/ResearchStudio/paper2video/semantic-provenance/2026">
                <p2vs:blockSemantics xmlns:p2vs="https://github.com/microsoft/ResearchStudio/paper2video/semantic-provenance/2026" schemaVersion="1">
                  <p2vs:concise>Control cost</p2vs:concise>
                  <p2vs:detailed>Agentic construction earns its added complexity when observations improve later decisions enough to justify the control</p2vs:detailed>
                </p2vs:blockSemantics>
              </a:ext>
            </a:extLst>
          </p:cNvPr>
          <p:cNvGrpSpPr/>
          <p:nvPr/>
        </p:nvGrpSpPr>
        <p:grpSpPr>
          <a:xfrm>
            <a:off x="1333500" y="2190750"/>
            <a:ext cx="9525000" cy="1428750"/>
            <a:chOff x="1333500" y="2190750"/>
            <a:chExt cx="9525000" cy="1428750"/>
          </a:xfrm>
        </p:grpSpPr>
        <p:sp>
          <p:nvSpPr>
            <p:cNvPr id="7" name="Rectangle 7"/>
            <p:cNvSpPr/>
            <p:nvPr/>
          </p:nvSpPr>
          <p:spPr>
            <a:xfrm>
              <a:off x="1333500" y="2190750"/>
              <a:ext cx="4191000" cy="1428750"/>
            </a:xfrm>
            <a:prstGeom prst="roundRect">
              <a:avLst>
                <a:gd name="adj" fmla="val 17333"/>
              </a:avLst>
            </a:prstGeom>
            <a:solidFill>
              <a:schemeClr val="lt2"/>
            </a:solidFill>
            <a:ln>
              <a:noFill/>
            </a:ln>
          </p:spPr>
        </p:sp>
        <p:sp>
          <p:nvSpPr>
            <p:cNvPr id="8" name="TextBox 8"/>
            <p:cNvSpPr txBox="1"/>
            <p:nvPr/>
          </p:nvSpPr>
          <p:spPr>
            <a:xfrm>
              <a:off x="2705609" y="2603182"/>
              <a:ext cx="1446783" cy="322707"/>
            </a:xfrm>
            <a:prstGeom prst="rect">
              <a:avLst/>
            </a:prstGeom>
            <a:noFill/>
            <a:ln>
              <a:noFill/>
            </a:ln>
          </p:spPr>
          <p:txBody>
            <a:bodyPr wrap="none" lIns="0" tIns="0" rIns="0" bIns="0" anchor="t" anchorCtr="0">
              <a:spAutoFit/>
            </a:bodyPr>
            <a:lstStyle/>
            <a:p>
              <a:pPr algn="ctr"/>
              <a:r>
                <a:rPr lang="en-US" sz="1650" b="1" dirty="0">
                  <a:solidFill>
                    <a:schemeClr val="accent1"/>
                  </a:solidFill>
                  <a:latin typeface="+mj-lt"/>
                  <a:ea typeface="+mj-ea"/>
                  <a:cs typeface="+mj-cs"/>
                </a:rPr>
                <a:t>Control cost</a:t>
              </a:r>
            </a:p>
          </p:txBody>
        </p:sp>
        <p:sp>
          <p:nvSpPr>
            <p:cNvPr id="9" name="TextBox 9"/>
            <p:cNvSpPr txBox="1"/>
            <p:nvPr/>
          </p:nvSpPr>
          <p:spPr>
            <a:xfrm>
              <a:off x="1686554" y="2997518"/>
              <a:ext cx="3484893" cy="264033"/>
            </a:xfrm>
            <a:prstGeom prst="rect">
              <a:avLst/>
            </a:prstGeom>
            <a:noFill/>
            <a:ln>
              <a:noFill/>
            </a:ln>
          </p:spPr>
          <p:txBody>
            <a:bodyPr wrap="none" lIns="0" tIns="0" rIns="0" bIns="0" anchor="t" anchorCtr="0">
              <a:spAutoFit/>
            </a:bodyPr>
            <a:lstStyle/>
            <a:p>
              <a:pPr algn="ctr"/>
              <a:r>
                <a:rPr lang="en-US" sz="1350" dirty="0">
                  <a:solidFill>
                    <a:schemeClr val="dk1"/>
                  </a:solidFill>
                  <a:latin typeface="+mn-lt"/>
                  <a:ea typeface="+mn-ea"/>
                  <a:cs typeface="+mn-cs"/>
                </a:rPr>
                <a:t>state, verification, feedback plumbing</a:t>
              </a:r>
            </a:p>
          </p:txBody>
        </p:sp>
        <p:sp>
          <p:nvSpPr>
            <p:cNvPr id="10" name="Ellipse 10"/>
            <p:cNvSpPr/>
            <p:nvPr/>
          </p:nvSpPr>
          <p:spPr>
            <a:xfrm>
              <a:off x="5657850" y="2466975"/>
              <a:ext cx="876300" cy="876300"/>
            </a:xfrm>
            <a:prstGeom prst="ellipse">
              <a:avLst/>
            </a:prstGeom>
            <a:solidFill>
              <a:schemeClr val="accent2"/>
            </a:solidFill>
            <a:ln>
              <a:noFill/>
            </a:ln>
          </p:spPr>
        </p:sp>
        <p:sp>
          <p:nvSpPr>
            <p:cNvPr id="11" name="TextBox 11"/>
            <p:cNvSpPr txBox="1"/>
            <p:nvPr/>
          </p:nvSpPr>
          <p:spPr>
            <a:xfrm>
              <a:off x="5909648" y="2757488"/>
              <a:ext cx="372704" cy="440055"/>
            </a:xfrm>
            <a:prstGeom prst="rect">
              <a:avLst/>
            </a:prstGeom>
            <a:noFill/>
            <a:ln>
              <a:noFill/>
            </a:ln>
          </p:spPr>
          <p:txBody>
            <a:bodyPr wrap="none" lIns="0" tIns="0" rIns="0" bIns="0" anchor="t" anchorCtr="0">
              <a:spAutoFit/>
            </a:bodyPr>
            <a:lstStyle/>
            <a:p>
              <a:pPr algn="ctr"/>
              <a:r>
                <a:rPr lang="en-US" sz="2250" b="1" dirty="0">
                  <a:solidFill>
                    <a:srgbClr val="F0FDF4"/>
                  </a:solidFill>
                  <a:latin typeface="+mj-lt"/>
                  <a:ea typeface="+mj-ea"/>
                  <a:cs typeface="+mj-cs"/>
                </a:rPr>
                <a:t>vs</a:t>
              </a:r>
            </a:p>
          </p:txBody>
        </p:sp>
        <p:sp>
          <p:nvSpPr>
            <p:cNvPr id="12" name="Rectangle 12"/>
            <p:cNvSpPr/>
            <p:nvPr/>
          </p:nvSpPr>
          <p:spPr>
            <a:xfrm>
              <a:off x="6667500" y="2190750"/>
              <a:ext cx="4191000" cy="1428750"/>
            </a:xfrm>
            <a:prstGeom prst="roundRect">
              <a:avLst>
                <a:gd name="adj" fmla="val 17333"/>
              </a:avLst>
            </a:prstGeom>
            <a:solidFill>
              <a:schemeClr val="accent1"/>
            </a:solidFill>
            <a:ln>
              <a:noFill/>
            </a:ln>
          </p:spPr>
        </p:sp>
        <p:sp>
          <p:nvSpPr>
            <p:cNvPr id="13" name="TextBox 13"/>
            <p:cNvSpPr txBox="1"/>
            <p:nvPr/>
          </p:nvSpPr>
          <p:spPr>
            <a:xfrm>
              <a:off x="7485769" y="2603182"/>
              <a:ext cx="2554462" cy="322707"/>
            </a:xfrm>
            <a:prstGeom prst="rect">
              <a:avLst/>
            </a:prstGeom>
            <a:noFill/>
            <a:ln>
              <a:noFill/>
            </a:ln>
          </p:spPr>
          <p:txBody>
            <a:bodyPr wrap="none" lIns="0" tIns="0" rIns="0" bIns="0" anchor="t" anchorCtr="0">
              <a:spAutoFit/>
            </a:bodyPr>
            <a:lstStyle/>
            <a:p>
              <a:pPr algn="ctr"/>
              <a:r>
                <a:rPr lang="en-US" sz="1650" b="1" dirty="0">
                  <a:solidFill>
                    <a:srgbClr val="F0FDF4"/>
                  </a:solidFill>
                  <a:latin typeface="+mj-lt"/>
                  <a:ea typeface="+mj-ea"/>
                  <a:cs typeface="+mj-cs"/>
                </a:rPr>
                <a:t>Better later decisions</a:t>
              </a:r>
            </a:p>
          </p:txBody>
        </p:sp>
        <p:sp>
          <p:nvSpPr>
            <p:cNvPr id="14" name="TextBox 14"/>
            <p:cNvSpPr txBox="1"/>
            <p:nvPr/>
          </p:nvSpPr>
          <p:spPr>
            <a:xfrm>
              <a:off x="7125052" y="2997518"/>
              <a:ext cx="3275895" cy="264033"/>
            </a:xfrm>
            <a:prstGeom prst="rect">
              <a:avLst/>
            </a:prstGeom>
            <a:noFill/>
            <a:ln>
              <a:noFill/>
            </a:ln>
          </p:spPr>
          <p:txBody>
            <a:bodyPr wrap="none" lIns="0" tIns="0" rIns="0" bIns="0" anchor="t" anchorCtr="0">
              <a:spAutoFit/>
            </a:bodyPr>
            <a:lstStyle/>
            <a:p>
              <a:pPr algn="ctr"/>
              <a:r>
                <a:rPr lang="en-US" sz="1350" dirty="0">
                  <a:solidFill>
                    <a:srgbClr val="DCFCE7"/>
                  </a:solidFill>
                  <a:latin typeface="+mn-lt"/>
                  <a:ea typeface="+mn-ea"/>
                  <a:cs typeface="+mn-cs"/>
                </a:rPr>
                <a:t>observations that redirect the work</a:t>
              </a:r>
            </a:p>
          </p:txBody>
        </p:sp>
      </p:grpSp>
      <p:grpSp>
        <p:nvGrpSpPr>
          <p:cNvPr id="20" name="Group 20" descr="## [Group 20] Worth it when observations improve later decisions&#10;cost. Bounded revision and preserving accepted state, rather than merely generating drafts, are its key benefits.">
            <a:extLst>
              <a:ext uri="https://github.com/microsoft/ResearchStudio/paper2video/script-provenance/2026">
                <p2v:scriptBaseline xmlns:p2v="https://github.com/microsoft/ResearchStudio/paper2video/script-provenance/2026" algorithm="sha256" normalization="oneline-v1" sha256="fdb6e26b60fe256accf4dd29ab0c5dc06682539d474236167e0ae4ef455982e0" orderSource="geometry" orderIndex="1"/>
              </a:ext>
              <a:ext uri="https://github.com/microsoft/ResearchStudio/paper2video/semantic-provenance/2026">
                <p2vs:blockSemantics xmlns:p2vs="https://github.com/microsoft/ResearchStudio/paper2video/semantic-provenance/2026" schemaVersion="1">
                  <p2vs:concise>Worth it when observations improve later decisions</p2vs:concise>
                  <p2vs:detailed>cost. Bounded revision and preserving accepted state, rather than merely generating drafts, are its key benefits.</p2vs:detailed>
                </p2vs:blockSemantics>
              </a:ext>
            </a:extLst>
          </p:cNvPr>
          <p:cNvGrpSpPr/>
          <p:nvPr/>
        </p:nvGrpSpPr>
        <p:grpSpPr>
          <a:xfrm>
            <a:off x="1005442" y="4095750"/>
            <a:ext cx="10181115" cy="1714500"/>
            <a:chOff x="1005442" y="4095750"/>
            <a:chExt cx="10181115" cy="1714500"/>
          </a:xfrm>
        </p:grpSpPr>
        <p:sp>
          <p:nvSpPr>
            <p:cNvPr id="16" name="Rectangle 16"/>
            <p:cNvSpPr/>
            <p:nvPr/>
          </p:nvSpPr>
          <p:spPr>
            <a:xfrm>
              <a:off x="1333500" y="4095750"/>
              <a:ext cx="9525000" cy="1714500"/>
            </a:xfrm>
            <a:prstGeom prst="roundRect">
              <a:avLst>
                <a:gd name="adj" fmla="val 15556"/>
              </a:avLst>
            </a:prstGeom>
            <a:solidFill>
              <a:schemeClr val="lt2"/>
            </a:solidFill>
            <a:ln>
              <a:noFill/>
            </a:ln>
          </p:spPr>
        </p:sp>
        <p:sp>
          <p:nvSpPr>
            <p:cNvPr id="17" name="TextBox 17"/>
            <p:cNvSpPr txBox="1"/>
            <p:nvPr/>
          </p:nvSpPr>
          <p:spPr>
            <a:xfrm>
              <a:off x="2622432" y="4475798"/>
              <a:ext cx="6947137" cy="381381"/>
            </a:xfrm>
            <a:prstGeom prst="rect">
              <a:avLst/>
            </a:prstGeom>
            <a:noFill/>
            <a:ln>
              <a:noFill/>
            </a:ln>
          </p:spPr>
          <p:txBody>
            <a:bodyPr wrap="none" lIns="0" tIns="0" rIns="0" bIns="0" anchor="t" anchorCtr="0">
              <a:spAutoFit/>
            </a:bodyPr>
            <a:lstStyle/>
            <a:p>
              <a:pPr algn="ctr"/>
              <a:r>
                <a:rPr lang="en-US" sz="1950" b="1" dirty="0">
                  <a:solidFill>
                    <a:schemeClr val="accent1"/>
                  </a:solidFill>
                  <a:latin typeface="+mj-lt"/>
                  <a:ea typeface="+mj-ea"/>
                  <a:cs typeface="+mj-cs"/>
                </a:rPr>
                <a:t>Worth it when observations improve later decisions</a:t>
              </a:r>
            </a:p>
          </p:txBody>
        </p:sp>
        <p:sp>
          <p:nvSpPr>
            <p:cNvPr id="18" name="TextBox 18"/>
            <p:cNvSpPr txBox="1"/>
            <p:nvPr/>
          </p:nvSpPr>
          <p:spPr>
            <a:xfrm>
              <a:off x="3708747" y="4818698"/>
              <a:ext cx="4774506" cy="381381"/>
            </a:xfrm>
            <a:prstGeom prst="rect">
              <a:avLst/>
            </a:prstGeom>
            <a:noFill/>
            <a:ln>
              <a:noFill/>
            </a:ln>
          </p:spPr>
          <p:txBody>
            <a:bodyPr wrap="none" lIns="0" tIns="0" rIns="0" bIns="0" anchor="t" anchorCtr="0">
              <a:spAutoFit/>
            </a:bodyPr>
            <a:lstStyle/>
            <a:p>
              <a:pPr algn="ctr"/>
              <a:r>
                <a:rPr lang="en-US" sz="1950" b="1" dirty="0">
                  <a:solidFill>
                    <a:schemeClr val="accent1"/>
                  </a:solidFill>
                  <a:latin typeface="+mj-lt"/>
                  <a:ea typeface="+mj-ea"/>
                  <a:cs typeface="+mj-cs"/>
                </a:rPr>
                <a:t>enough to justify the control cost.</a:t>
              </a:r>
            </a:p>
          </p:txBody>
        </p:sp>
        <p:sp>
          <p:nvSpPr>
            <p:cNvPr id="19" name="TextBox 19"/>
            <p:cNvSpPr txBox="1"/>
            <p:nvPr/>
          </p:nvSpPr>
          <p:spPr>
            <a:xfrm>
              <a:off x="1005442" y="5332571"/>
              <a:ext cx="10181115" cy="278702"/>
            </a:xfrm>
            <a:prstGeom prst="rect">
              <a:avLst/>
            </a:prstGeom>
            <a:noFill/>
            <a:ln>
              <a:noFill/>
            </a:ln>
          </p:spPr>
          <p:txBody>
            <a:bodyPr wrap="none" lIns="0" tIns="0" rIns="0" bIns="0" anchor="t" anchorCtr="0">
              <a:spAutoFit/>
            </a:bodyPr>
            <a:lstStyle/>
            <a:p>
              <a:pPr algn="ctr"/>
              <a:r>
                <a:rPr lang="en-US" sz="1420" dirty="0">
                  <a:solidFill>
                    <a:schemeClr val="dk1"/>
                  </a:solidFill>
                  <a:latin typeface="+mn-lt"/>
                  <a:ea typeface="+mn-ea"/>
                  <a:cs typeface="+mn-cs"/>
                </a:rPr>
                <a:t>Value = bounded revision + preserving accepted state — direct generation still wins with little state to keep.</a:t>
              </a:r>
            </a:p>
          </p:txBody>
        </p:sp>
      </p:gr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400"/>
                                        <p:tgtEl>
                                          <p:spTgt spid="15"/>
                                        </p:tgtEl>
                                      </p:cBhvr>
                                    </p:animEffect>
                                  </p:childTnLst>
                                </p:cTn>
                              </p:par>
                            </p:childTnLst>
                          </p:cTn>
                        </p:par>
                      </p:childTnLst>
                    </p:cTn>
                  </p:par>
                  <p:par>
                    <p:cTn id="8" fill="hold">
                      <p:stCondLst>
                        <p:cond delay="indefinite"/>
                      </p:stCondLst>
                      <p:childTnLst>
                        <p:par>
                          <p:cTn id="9" fill="hold">
                            <p:stCondLst>
                              <p:cond delay="0"/>
                            </p:stCondLst>
                            <p:childTnLst>
                              <p:par>
                                <p:cTn xmlns:p="http://schemas.openxmlformats.org/presentationml/2006/main" id="10" presetID="22" presetClass="entr" presetSubtype="4"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down)">
                                      <p:cBhvr>
                                        <p:cTn id="12"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609600" y="666750"/>
            <a:ext cx="438150" cy="57150"/>
          </a:xfrm>
          <a:prstGeom prst="roundRect">
            <a:avLst>
              <a:gd name="adj" fmla="val 50000"/>
            </a:avLst>
          </a:prstGeom>
          <a:solidFill>
            <a:schemeClr val="accent2"/>
          </a:solidFill>
          <a:ln>
            <a:noFill/>
          </a:ln>
        </p:spPr>
      </p:sp>
      <p:sp>
        <p:nvSpPr>
          <p:cNvPr id="3" name="TextBox 3"/>
          <p:cNvSpPr txBox="1"/>
          <p:nvPr/>
        </p:nvSpPr>
        <p:spPr>
          <a:xfrm>
            <a:off x="1155954" y="613410"/>
            <a:ext cx="985967" cy="234696"/>
          </a:xfrm>
          <a:prstGeom prst="rect">
            <a:avLst/>
          </a:prstGeom>
          <a:noFill/>
          <a:ln>
            <a:noFill/>
          </a:ln>
        </p:spPr>
        <p:txBody>
          <a:bodyPr wrap="none" lIns="0" tIns="0" rIns="0" bIns="0" anchor="t" anchorCtr="0">
            <a:spAutoFit/>
          </a:bodyPr>
          <a:lstStyle/>
          <a:p>
            <a:pPr algn="l"/>
            <a:r>
              <a:rPr lang="en-US" sz="1200" b="1" spc="150" dirty="0">
                <a:solidFill>
                  <a:schemeClr val="accent3"/>
                </a:solidFill>
                <a:latin typeface="+mn-lt"/>
                <a:ea typeface="+mn-ea"/>
                <a:cs typeface="+mn-cs"/>
              </a:rPr>
              <a:t>TAKEAWAY</a:t>
            </a:r>
          </a:p>
        </p:txBody>
      </p:sp>
      <p:sp>
        <p:nvSpPr>
          <p:cNvPr id="4" name="TextBox 4"/>
          <p:cNvSpPr txBox="1"/>
          <p:nvPr/>
        </p:nvSpPr>
        <p:spPr>
          <a:xfrm>
            <a:off x="594360" y="933450"/>
            <a:ext cx="7632030" cy="586740"/>
          </a:xfrm>
          <a:prstGeom prst="rect">
            <a:avLst/>
          </a:prstGeom>
          <a:noFill/>
          <a:ln>
            <a:noFill/>
          </a:ln>
        </p:spPr>
        <p:txBody>
          <a:bodyPr wrap="none" lIns="0" tIns="0" rIns="0" bIns="0" anchor="t" anchorCtr="0">
            <a:spAutoFit/>
          </a:bodyPr>
          <a:lstStyle/>
          <a:p>
            <a:pPr algn="l"/>
            <a:r>
              <a:rPr lang="en-US" sz="3000" b="1" dirty="0">
                <a:solidFill>
                  <a:schemeClr val="accent1"/>
                </a:solidFill>
                <a:latin typeface="+mj-lt"/>
                <a:ea typeface="+mj-ea"/>
                <a:cs typeface="+mj-cs"/>
              </a:rPr>
              <a:t>Four Principles for Coherent Control</a:t>
            </a:r>
          </a:p>
        </p:txBody>
      </p:sp>
      <p:sp>
        <p:nvSpPr>
          <p:cNvPr id="5" name="Rectangle 5"/>
          <p:cNvSpPr/>
          <p:nvPr/>
        </p:nvSpPr>
        <p:spPr>
          <a:xfrm>
            <a:off x="11125200" y="609600"/>
            <a:ext cx="457200" cy="285750"/>
          </a:xfrm>
          <a:prstGeom prst="roundRect">
            <a:avLst>
              <a:gd name="adj" fmla="val 50000"/>
            </a:avLst>
          </a:prstGeom>
          <a:solidFill>
            <a:schemeClr val="lt2"/>
          </a:solidFill>
          <a:ln>
            <a:noFill/>
          </a:ln>
        </p:spPr>
      </p:sp>
      <p:sp>
        <p:nvSpPr>
          <p:cNvPr id="6" name="TextBox 6"/>
          <p:cNvSpPr txBox="1"/>
          <p:nvPr/>
        </p:nvSpPr>
        <p:spPr>
          <a:xfrm>
            <a:off x="11261013" y="678656"/>
            <a:ext cx="185574" cy="220028"/>
          </a:xfrm>
          <a:prstGeom prst="rect">
            <a:avLst/>
          </a:prstGeom>
          <a:noFill/>
          <a:ln>
            <a:noFill/>
          </a:ln>
        </p:spPr>
        <p:txBody>
          <a:bodyPr wrap="none" lIns="0" tIns="0" rIns="0" bIns="0" anchor="t" anchorCtr="0">
            <a:spAutoFit/>
          </a:bodyPr>
          <a:lstStyle/>
          <a:p>
            <a:pPr algn="ctr"/>
            <a:r>
              <a:rPr lang="en-US" sz="1120" b="1" dirty="0">
                <a:solidFill>
                  <a:schemeClr val="accent3"/>
                </a:solidFill>
                <a:latin typeface="+mn-lt"/>
                <a:ea typeface="+mn-ea"/>
                <a:cs typeface="+mn-cs"/>
              </a:rPr>
              <a:t>15</a:t>
            </a:r>
          </a:p>
        </p:txBody>
      </p:sp>
      <p:grpSp>
        <p:nvGrpSpPr>
          <p:cNvPr id="11" name="Group 11" descr="## [Group 11] 1&#10;Four principles hold across contexts: externalize commitments into">
            <a:extLst>
              <a:ext uri="https://github.com/microsoft/ResearchStudio/paper2video/script-provenance/2026">
                <p2v:scriptBaseline xmlns:p2v="https://github.com/microsoft/ResearchStudio/paper2video/script-provenance/2026" algorithm="sha256" normalization="oneline-v1" sha256="8c113887bc61163c1e29a4687ef837056d6767e5585ca51d1f4397a2eb5ec817" orderSource="geometry" orderIndex="0"/>
              </a:ext>
              <a:ext uri="https://github.com/microsoft/ResearchStudio/paper2video/semantic-provenance/2026">
                <p2vs:blockSemantics xmlns:p2vs="https://github.com/microsoft/ResearchStudio/paper2video/semantic-provenance/2026" schemaVersion="1">
                  <p2vs:concise>1</p2vs:concise>
                  <p2vs:detailed>Four principles hold across contexts: externalize commitments into</p2vs:detailed>
                </p2vs:blockSemantics>
              </a:ext>
            </a:extLst>
          </p:cNvPr>
          <p:cNvGrpSpPr/>
          <p:nvPr/>
        </p:nvGrpSpPr>
        <p:grpSpPr>
          <a:xfrm>
            <a:off x="609600" y="1676400"/>
            <a:ext cx="5391150" cy="1905000"/>
            <a:chOff x="609600" y="1676400"/>
            <a:chExt cx="5391150" cy="1905000"/>
          </a:xfrm>
        </p:grpSpPr>
        <p:sp>
          <p:nvSpPr>
            <p:cNvPr id="7" name="Rectangle 7"/>
            <p:cNvSpPr/>
            <p:nvPr/>
          </p:nvSpPr>
          <p:spPr>
            <a:xfrm>
              <a:off x="609600" y="1676400"/>
              <a:ext cx="5391150" cy="1905000"/>
            </a:xfrm>
            <a:prstGeom prst="roundRect">
              <a:avLst>
                <a:gd name="adj" fmla="val 13000"/>
              </a:avLst>
            </a:prstGeom>
            <a:solidFill>
              <a:schemeClr val="lt2"/>
            </a:solidFill>
            <a:ln>
              <a:noFill/>
            </a:ln>
          </p:spPr>
        </p:sp>
        <p:sp>
          <p:nvSpPr>
            <p:cNvPr id="8" name="TextBox 8"/>
            <p:cNvSpPr txBox="1"/>
            <p:nvPr/>
          </p:nvSpPr>
          <p:spPr>
            <a:xfrm>
              <a:off x="939546" y="2029778"/>
              <a:ext cx="224153" cy="498729"/>
            </a:xfrm>
            <a:prstGeom prst="rect">
              <a:avLst/>
            </a:prstGeom>
            <a:noFill/>
            <a:ln>
              <a:noFill/>
            </a:ln>
          </p:spPr>
          <p:txBody>
            <a:bodyPr wrap="none" lIns="0" tIns="0" rIns="0" bIns="0" anchor="t" anchorCtr="0">
              <a:spAutoFit/>
            </a:bodyPr>
            <a:lstStyle/>
            <a:p>
              <a:pPr algn="l"/>
              <a:r>
                <a:rPr lang="en-US" sz="2550" b="1" dirty="0">
                  <a:solidFill>
                    <a:schemeClr val="accent2"/>
                  </a:solidFill>
                  <a:latin typeface="+mj-lt"/>
                  <a:ea typeface="+mj-ea"/>
                  <a:cs typeface="+mj-cs"/>
                </a:rPr>
                <a:t>1</a:t>
              </a:r>
            </a:p>
          </p:txBody>
        </p:sp>
        <p:sp>
          <p:nvSpPr>
            <p:cNvPr id="9" name="TextBox 9"/>
            <p:cNvSpPr txBox="1"/>
            <p:nvPr/>
          </p:nvSpPr>
          <p:spPr>
            <a:xfrm>
              <a:off x="1400556" y="1977390"/>
              <a:ext cx="3143097" cy="352044"/>
            </a:xfrm>
            <a:prstGeom prst="rect">
              <a:avLst/>
            </a:prstGeom>
            <a:noFill/>
            <a:ln>
              <a:noFill/>
            </a:ln>
          </p:spPr>
          <p:txBody>
            <a:bodyPr wrap="none" lIns="0" tIns="0" rIns="0" bIns="0" anchor="t" anchorCtr="0">
              <a:spAutoFit/>
            </a:bodyPr>
            <a:lstStyle/>
            <a:p>
              <a:pPr algn="l"/>
              <a:r>
                <a:rPr lang="en-US" sz="1800" b="1" dirty="0">
                  <a:solidFill>
                    <a:schemeClr val="accent1"/>
                  </a:solidFill>
                  <a:latin typeface="+mj-lt"/>
                  <a:ea typeface="+mj-ea"/>
                  <a:cs typeface="+mj-cs"/>
                </a:rPr>
                <a:t>Externalize commitments</a:t>
              </a:r>
            </a:p>
          </p:txBody>
        </p:sp>
        <p:sp>
          <p:nvSpPr>
            <p:cNvPr id="10" name="TextBox 10"/>
            <p:cNvSpPr txBox="1"/>
            <p:nvPr/>
          </p:nvSpPr>
          <p:spPr>
            <a:xfrm>
              <a:off x="945261" y="2589371"/>
              <a:ext cx="2818765" cy="774002"/>
            </a:xfrm>
            <a:prstGeom prst="rect">
              <a:avLst/>
            </a:prstGeom>
            <a:noFill/>
            <a:ln>
              <a:noFill/>
            </a:ln>
          </p:spPr>
          <p:txBody>
            <a:bodyPr wrap="none" lIns="0" tIns="0" rIns="0" bIns="0" anchor="t" anchorCtr="0">
              <a:spAutoFit/>
            </a:bodyPr>
            <a:lstStyle/>
            <a:p>
              <a:pPr algn="l">
                <a:lnSpc>
                  <a:spcPts val="1950"/>
                </a:lnSpc>
              </a:pPr>
              <a:r>
                <a:rPr lang="en-US" sz="1420" dirty="0">
                  <a:solidFill>
                    <a:schemeClr val="dk1"/>
                  </a:solidFill>
                  <a:latin typeface="+mn-lt"/>
                  <a:ea typeface="+mn-ea"/>
                  <a:cs typeface="+mn-cs"/>
                </a:rPr>
                <a:t>Turn decisions into addressable</a:t>
              </a:r>
              <a:br/>
              <a:r>
                <a:rPr lang="en-US" sz="1420" dirty="0">
                  <a:solidFill>
                    <a:schemeClr val="dk1"/>
                  </a:solidFill>
                  <a:latin typeface="+mn-lt"/>
                  <a:ea typeface="+mn-ea"/>
                  <a:cs typeface="+mn-cs"/>
                </a:rPr>
                <a:t>state so they can be inspected,</a:t>
              </a:r>
              <a:br/>
              <a:r>
                <a:rPr lang="en-US" sz="1420" dirty="0">
                  <a:solidFill>
                    <a:schemeClr val="dk1"/>
                  </a:solidFill>
                  <a:latin typeface="+mn-lt"/>
                  <a:ea typeface="+mn-ea"/>
                  <a:cs typeface="+mn-cs"/>
                </a:rPr>
                <a:t>referenced, and revised later.</a:t>
              </a:r>
            </a:p>
          </p:txBody>
        </p:sp>
      </p:grpSp>
      <p:grpSp>
        <p:nvGrpSpPr>
          <p:cNvPr id="16" name="Group 16" descr="## [Group 16] 2&#10;addressable state, define control boundaries by dependencies and">
            <a:extLst>
              <a:ext uri="https://github.com/microsoft/ResearchStudio/paper2video/script-provenance/2026">
                <p2v:scriptBaseline xmlns:p2v="https://github.com/microsoft/ResearchStudio/paper2video/script-provenance/2026" algorithm="sha256" normalization="oneline-v1" sha256="e0f453b812c0ec254334a304da4ac036c1283c5ec3a084ca69bc6bc1d501d084" orderSource="geometry" orderIndex="1"/>
              </a:ext>
              <a:ext uri="https://github.com/microsoft/ResearchStudio/paper2video/semantic-provenance/2026">
                <p2vs:blockSemantics xmlns:p2vs="https://github.com/microsoft/ResearchStudio/paper2video/semantic-provenance/2026" schemaVersion="1">
                  <p2vs:concise>2</p2vs:concise>
                  <p2vs:detailed>addressable state, define control boundaries by dependencies and</p2vs:detailed>
                </p2vs:blockSemantics>
              </a:ext>
            </a:extLst>
          </p:cNvPr>
          <p:cNvGrpSpPr/>
          <p:nvPr/>
        </p:nvGrpSpPr>
        <p:grpSpPr>
          <a:xfrm>
            <a:off x="6191250" y="1676400"/>
            <a:ext cx="5391150" cy="1905000"/>
            <a:chOff x="6191250" y="1676400"/>
            <a:chExt cx="5391150" cy="1905000"/>
          </a:xfrm>
        </p:grpSpPr>
        <p:sp>
          <p:nvSpPr>
            <p:cNvPr id="12" name="Rectangle 12"/>
            <p:cNvSpPr/>
            <p:nvPr/>
          </p:nvSpPr>
          <p:spPr>
            <a:xfrm>
              <a:off x="6191250" y="1676400"/>
              <a:ext cx="5391150" cy="1905000"/>
            </a:xfrm>
            <a:prstGeom prst="roundRect">
              <a:avLst>
                <a:gd name="adj" fmla="val 13000"/>
              </a:avLst>
            </a:prstGeom>
            <a:solidFill>
              <a:schemeClr val="lt2"/>
            </a:solidFill>
            <a:ln>
              <a:noFill/>
            </a:ln>
          </p:spPr>
        </p:sp>
        <p:sp>
          <p:nvSpPr>
            <p:cNvPr id="13" name="TextBox 13"/>
            <p:cNvSpPr txBox="1"/>
            <p:nvPr/>
          </p:nvSpPr>
          <p:spPr>
            <a:xfrm>
              <a:off x="6521196" y="2029778"/>
              <a:ext cx="224153" cy="498729"/>
            </a:xfrm>
            <a:prstGeom prst="rect">
              <a:avLst/>
            </a:prstGeom>
            <a:noFill/>
            <a:ln>
              <a:noFill/>
            </a:ln>
          </p:spPr>
          <p:txBody>
            <a:bodyPr wrap="none" lIns="0" tIns="0" rIns="0" bIns="0" anchor="t" anchorCtr="0">
              <a:spAutoFit/>
            </a:bodyPr>
            <a:lstStyle/>
            <a:p>
              <a:pPr algn="l"/>
              <a:r>
                <a:rPr lang="en-US" sz="2550" b="1" dirty="0">
                  <a:solidFill>
                    <a:schemeClr val="accent2"/>
                  </a:solidFill>
                  <a:latin typeface="+mj-lt"/>
                  <a:ea typeface="+mj-ea"/>
                  <a:cs typeface="+mj-cs"/>
                </a:rPr>
                <a:t>2</a:t>
              </a:r>
            </a:p>
          </p:txBody>
        </p:sp>
        <p:sp>
          <p:nvSpPr>
            <p:cNvPr id="14" name="TextBox 14"/>
            <p:cNvSpPr txBox="1"/>
            <p:nvPr/>
          </p:nvSpPr>
          <p:spPr>
            <a:xfrm>
              <a:off x="6982206" y="1977390"/>
              <a:ext cx="3206513" cy="352044"/>
            </a:xfrm>
            <a:prstGeom prst="rect">
              <a:avLst/>
            </a:prstGeom>
            <a:noFill/>
            <a:ln>
              <a:noFill/>
            </a:ln>
          </p:spPr>
          <p:txBody>
            <a:bodyPr wrap="none" lIns="0" tIns="0" rIns="0" bIns="0" anchor="t" anchorCtr="0">
              <a:spAutoFit/>
            </a:bodyPr>
            <a:lstStyle/>
            <a:p>
              <a:pPr algn="l"/>
              <a:r>
                <a:rPr lang="en-US" sz="1800" b="1" dirty="0">
                  <a:solidFill>
                    <a:schemeClr val="accent1"/>
                  </a:solidFill>
                  <a:latin typeface="+mj-lt"/>
                  <a:ea typeface="+mj-ea"/>
                  <a:cs typeface="+mj-cs"/>
                </a:rPr>
                <a:t>Define control boundaries</a:t>
              </a:r>
            </a:p>
          </p:txBody>
        </p:sp>
        <p:sp>
          <p:nvSpPr>
            <p:cNvPr id="15" name="TextBox 15"/>
            <p:cNvSpPr txBox="1"/>
            <p:nvPr/>
          </p:nvSpPr>
          <p:spPr>
            <a:xfrm>
              <a:off x="6526911" y="2589371"/>
              <a:ext cx="2908935" cy="774002"/>
            </a:xfrm>
            <a:prstGeom prst="rect">
              <a:avLst/>
            </a:prstGeom>
            <a:noFill/>
            <a:ln>
              <a:noFill/>
            </a:ln>
          </p:spPr>
          <p:txBody>
            <a:bodyPr wrap="none" lIns="0" tIns="0" rIns="0" bIns="0" anchor="t" anchorCtr="0">
              <a:spAutoFit/>
            </a:bodyPr>
            <a:lstStyle/>
            <a:p>
              <a:pPr algn="l">
                <a:lnSpc>
                  <a:spcPts val="1950"/>
                </a:lnSpc>
              </a:pPr>
              <a:r>
                <a:rPr lang="en-US" sz="1420" dirty="0">
                  <a:solidFill>
                    <a:schemeClr val="dk1"/>
                  </a:solidFill>
                  <a:latin typeface="+mn-lt"/>
                  <a:ea typeface="+mn-ea"/>
                  <a:cs typeface="+mn-cs"/>
                </a:rPr>
                <a:t>Scope authority by dependencies</a:t>
              </a:r>
              <a:br/>
              <a:r>
                <a:rPr lang="en-US" sz="1420" dirty="0">
                  <a:solidFill>
                    <a:schemeClr val="dk1"/>
                  </a:solidFill>
                  <a:latin typeface="+mn-lt"/>
                  <a:ea typeface="+mn-ea"/>
                  <a:cs typeface="+mn-cs"/>
                </a:rPr>
                <a:t>and consequences, so each actor</a:t>
              </a:r>
              <a:br/>
              <a:r>
                <a:rPr lang="en-US" sz="1420" dirty="0">
                  <a:solidFill>
                    <a:schemeClr val="dk1"/>
                  </a:solidFill>
                  <a:latin typeface="+mn-lt"/>
                  <a:ea typeface="+mn-ea"/>
                  <a:cs typeface="+mn-cs"/>
                </a:rPr>
                <a:t>changes only what it should.</a:t>
              </a:r>
            </a:p>
          </p:txBody>
        </p:sp>
      </p:grpSp>
      <p:grpSp>
        <p:nvGrpSpPr>
          <p:cNvPr id="21" name="Group 21" descr="## [Group 21] 3&#10;consequences, make feedback actionable toward bounded repair,">
            <a:extLst>
              <a:ext uri="https://github.com/microsoft/ResearchStudio/paper2video/script-provenance/2026">
                <p2v:scriptBaseline xmlns:p2v="https://github.com/microsoft/ResearchStudio/paper2video/script-provenance/2026" algorithm="sha256" normalization="oneline-v1" sha256="b9c00d6050a62c834a7b95d9541e87c98de19a181acb071c2b850ad7df5706c9" orderSource="geometry" orderIndex="2"/>
              </a:ext>
              <a:ext uri="https://github.com/microsoft/ResearchStudio/paper2video/semantic-provenance/2026">
                <p2vs:blockSemantics xmlns:p2vs="https://github.com/microsoft/ResearchStudio/paper2video/semantic-provenance/2026" schemaVersion="1">
                  <p2vs:concise>3</p2vs:concise>
                  <p2vs:detailed>consequences, make feedback actionable toward bounded repair,</p2vs:detailed>
                </p2vs:blockSemantics>
              </a:ext>
            </a:extLst>
          </p:cNvPr>
          <p:cNvGrpSpPr/>
          <p:nvPr/>
        </p:nvGrpSpPr>
        <p:grpSpPr>
          <a:xfrm>
            <a:off x="609600" y="3733800"/>
            <a:ext cx="5391150" cy="1905000"/>
            <a:chOff x="609600" y="3733800"/>
            <a:chExt cx="5391150" cy="1905000"/>
          </a:xfrm>
        </p:grpSpPr>
        <p:sp>
          <p:nvSpPr>
            <p:cNvPr id="17" name="Rectangle 17"/>
            <p:cNvSpPr/>
            <p:nvPr/>
          </p:nvSpPr>
          <p:spPr>
            <a:xfrm>
              <a:off x="609600" y="3733800"/>
              <a:ext cx="5391150" cy="1905000"/>
            </a:xfrm>
            <a:prstGeom prst="roundRect">
              <a:avLst>
                <a:gd name="adj" fmla="val 13000"/>
              </a:avLst>
            </a:prstGeom>
            <a:solidFill>
              <a:schemeClr val="lt2"/>
            </a:solidFill>
            <a:ln>
              <a:noFill/>
            </a:ln>
          </p:spPr>
        </p:sp>
        <p:sp>
          <p:nvSpPr>
            <p:cNvPr id="18" name="TextBox 18"/>
            <p:cNvSpPr txBox="1"/>
            <p:nvPr/>
          </p:nvSpPr>
          <p:spPr>
            <a:xfrm>
              <a:off x="939546" y="4087178"/>
              <a:ext cx="224153" cy="498729"/>
            </a:xfrm>
            <a:prstGeom prst="rect">
              <a:avLst/>
            </a:prstGeom>
            <a:noFill/>
            <a:ln>
              <a:noFill/>
            </a:ln>
          </p:spPr>
          <p:txBody>
            <a:bodyPr wrap="none" lIns="0" tIns="0" rIns="0" bIns="0" anchor="t" anchorCtr="0">
              <a:spAutoFit/>
            </a:bodyPr>
            <a:lstStyle/>
            <a:p>
              <a:pPr algn="l"/>
              <a:r>
                <a:rPr lang="en-US" sz="2550" b="1" dirty="0">
                  <a:solidFill>
                    <a:schemeClr val="accent2"/>
                  </a:solidFill>
                  <a:latin typeface="+mj-lt"/>
                  <a:ea typeface="+mj-ea"/>
                  <a:cs typeface="+mj-cs"/>
                </a:rPr>
                <a:t>3</a:t>
              </a:r>
            </a:p>
          </p:txBody>
        </p:sp>
        <p:sp>
          <p:nvSpPr>
            <p:cNvPr id="19" name="TextBox 19"/>
            <p:cNvSpPr txBox="1"/>
            <p:nvPr/>
          </p:nvSpPr>
          <p:spPr>
            <a:xfrm>
              <a:off x="1400556" y="4034790"/>
              <a:ext cx="3181360" cy="352044"/>
            </a:xfrm>
            <a:prstGeom prst="rect">
              <a:avLst/>
            </a:prstGeom>
            <a:noFill/>
            <a:ln>
              <a:noFill/>
            </a:ln>
          </p:spPr>
          <p:txBody>
            <a:bodyPr wrap="none" lIns="0" tIns="0" rIns="0" bIns="0" anchor="t" anchorCtr="0">
              <a:spAutoFit/>
            </a:bodyPr>
            <a:lstStyle/>
            <a:p>
              <a:pPr algn="l"/>
              <a:r>
                <a:rPr lang="en-US" sz="1800" b="1" dirty="0">
                  <a:solidFill>
                    <a:schemeClr val="accent1"/>
                  </a:solidFill>
                  <a:latin typeface="+mj-lt"/>
                  <a:ea typeface="+mj-ea"/>
                  <a:cs typeface="+mj-cs"/>
                </a:rPr>
                <a:t>Make feedback actionable</a:t>
              </a:r>
            </a:p>
          </p:txBody>
        </p:sp>
        <p:sp>
          <p:nvSpPr>
            <p:cNvPr id="20" name="TextBox 20"/>
            <p:cNvSpPr txBox="1"/>
            <p:nvPr/>
          </p:nvSpPr>
          <p:spPr>
            <a:xfrm>
              <a:off x="945261" y="4646771"/>
              <a:ext cx="2827782" cy="774002"/>
            </a:xfrm>
            <a:prstGeom prst="rect">
              <a:avLst/>
            </a:prstGeom>
            <a:noFill/>
            <a:ln>
              <a:noFill/>
            </a:ln>
          </p:spPr>
          <p:txBody>
            <a:bodyPr wrap="none" lIns="0" tIns="0" rIns="0" bIns="0" anchor="t" anchorCtr="0">
              <a:spAutoFit/>
            </a:bodyPr>
            <a:lstStyle/>
            <a:p>
              <a:pPr algn="l">
                <a:lnSpc>
                  <a:spcPts val="1950"/>
                </a:lnSpc>
              </a:pPr>
              <a:r>
                <a:rPr lang="en-US" sz="1420" dirty="0">
                  <a:solidFill>
                    <a:schemeClr val="dk1"/>
                  </a:solidFill>
                  <a:latin typeface="+mn-lt"/>
                  <a:ea typeface="+mn-ea"/>
                  <a:cs typeface="+mn-cs"/>
                </a:rPr>
                <a:t>Verification should point to a</a:t>
              </a:r>
              <a:br/>
              <a:r>
                <a:rPr lang="en-US" sz="1420" dirty="0">
                  <a:solidFill>
                    <a:schemeClr val="dk1"/>
                  </a:solidFill>
                  <a:latin typeface="+mn-lt"/>
                  <a:ea typeface="+mn-ea"/>
                  <a:cs typeface="+mn-cs"/>
                </a:rPr>
                <a:t>scope the available actions can</a:t>
              </a:r>
              <a:br/>
              <a:r>
                <a:rPr lang="en-US" sz="1420" dirty="0">
                  <a:solidFill>
                    <a:schemeClr val="dk1"/>
                  </a:solidFill>
                  <a:latin typeface="+mn-lt"/>
                  <a:ea typeface="+mn-ea"/>
                  <a:cs typeface="+mn-cs"/>
                </a:rPr>
                <a:t>actually repair — bounded fixes.</a:t>
              </a:r>
            </a:p>
          </p:txBody>
        </p:sp>
      </p:grpSp>
      <p:grpSp>
        <p:nvGrpSpPr>
          <p:cNvPr id="26" name="Group 26" descr="## [Group 26] 4&#10;and revalidate affected state after any change.">
            <a:extLst>
              <a:ext uri="https://github.com/microsoft/ResearchStudio/paper2video/script-provenance/2026">
                <p2v:scriptBaseline xmlns:p2v="https://github.com/microsoft/ResearchStudio/paper2video/script-provenance/2026" algorithm="sha256" normalization="oneline-v1" sha256="ad4e488887b350f26a2547dc473d8326399734d0422b2529c8c54f1a6662f8c6" orderSource="geometry" orderIndex="3"/>
              </a:ext>
              <a:ext uri="https://github.com/microsoft/ResearchStudio/paper2video/semantic-provenance/2026">
                <p2vs:blockSemantics xmlns:p2vs="https://github.com/microsoft/ResearchStudio/paper2video/semantic-provenance/2026" schemaVersion="1">
                  <p2vs:concise>4</p2vs:concise>
                  <p2vs:detailed>and revalidate affected state after any change.</p2vs:detailed>
                </p2vs:blockSemantics>
              </a:ext>
            </a:extLst>
          </p:cNvPr>
          <p:cNvGrpSpPr/>
          <p:nvPr/>
        </p:nvGrpSpPr>
        <p:grpSpPr>
          <a:xfrm>
            <a:off x="6191250" y="3733800"/>
            <a:ext cx="5391150" cy="1905000"/>
            <a:chOff x="6191250" y="3733800"/>
            <a:chExt cx="5391150" cy="1905000"/>
          </a:xfrm>
        </p:grpSpPr>
        <p:sp>
          <p:nvSpPr>
            <p:cNvPr id="22" name="Rectangle 22"/>
            <p:cNvSpPr/>
            <p:nvPr/>
          </p:nvSpPr>
          <p:spPr>
            <a:xfrm>
              <a:off x="6191250" y="3733800"/>
              <a:ext cx="5391150" cy="1905000"/>
            </a:xfrm>
            <a:prstGeom prst="roundRect">
              <a:avLst>
                <a:gd name="adj" fmla="val 13000"/>
              </a:avLst>
            </a:prstGeom>
            <a:solidFill>
              <a:schemeClr val="accent1"/>
            </a:solidFill>
            <a:ln>
              <a:noFill/>
            </a:ln>
          </p:spPr>
        </p:sp>
        <p:sp>
          <p:nvSpPr>
            <p:cNvPr id="23" name="TextBox 23"/>
            <p:cNvSpPr txBox="1"/>
            <p:nvPr/>
          </p:nvSpPr>
          <p:spPr>
            <a:xfrm>
              <a:off x="6521196" y="4087178"/>
              <a:ext cx="224153" cy="498729"/>
            </a:xfrm>
            <a:prstGeom prst="rect">
              <a:avLst/>
            </a:prstGeom>
            <a:noFill/>
            <a:ln>
              <a:noFill/>
            </a:ln>
          </p:spPr>
          <p:txBody>
            <a:bodyPr wrap="none" lIns="0" tIns="0" rIns="0" bIns="0" anchor="t" anchorCtr="0">
              <a:spAutoFit/>
            </a:bodyPr>
            <a:lstStyle/>
            <a:p>
              <a:pPr algn="l"/>
              <a:r>
                <a:rPr lang="en-US" sz="2550" b="1" dirty="0">
                  <a:solidFill>
                    <a:schemeClr val="accent2"/>
                  </a:solidFill>
                  <a:latin typeface="+mj-lt"/>
                  <a:ea typeface="+mj-ea"/>
                  <a:cs typeface="+mj-cs"/>
                </a:rPr>
                <a:t>4</a:t>
              </a:r>
            </a:p>
          </p:txBody>
        </p:sp>
        <p:sp>
          <p:nvSpPr>
            <p:cNvPr id="24" name="TextBox 24"/>
            <p:cNvSpPr txBox="1"/>
            <p:nvPr/>
          </p:nvSpPr>
          <p:spPr>
            <a:xfrm>
              <a:off x="6982206" y="4034790"/>
              <a:ext cx="3270277" cy="352044"/>
            </a:xfrm>
            <a:prstGeom prst="rect">
              <a:avLst/>
            </a:prstGeom>
            <a:noFill/>
            <a:ln>
              <a:noFill/>
            </a:ln>
          </p:spPr>
          <p:txBody>
            <a:bodyPr wrap="none" lIns="0" tIns="0" rIns="0" bIns="0" anchor="t" anchorCtr="0">
              <a:spAutoFit/>
            </a:bodyPr>
            <a:lstStyle/>
            <a:p>
              <a:pPr algn="l"/>
              <a:r>
                <a:rPr lang="en-US" sz="1800" b="1" dirty="0">
                  <a:solidFill>
                    <a:srgbClr val="F0FDF4"/>
                  </a:solidFill>
                  <a:latin typeface="+mj-lt"/>
                  <a:ea typeface="+mj-ea"/>
                  <a:cs typeface="+mj-cs"/>
                </a:rPr>
                <a:t>Revalidate affected state</a:t>
              </a:r>
            </a:p>
          </p:txBody>
        </p:sp>
        <p:sp>
          <p:nvSpPr>
            <p:cNvPr id="25" name="TextBox 25"/>
            <p:cNvSpPr txBox="1"/>
            <p:nvPr/>
          </p:nvSpPr>
          <p:spPr>
            <a:xfrm>
              <a:off x="6526911" y="4646771"/>
              <a:ext cx="2945003" cy="774002"/>
            </a:xfrm>
            <a:prstGeom prst="rect">
              <a:avLst/>
            </a:prstGeom>
            <a:noFill/>
            <a:ln>
              <a:noFill/>
            </a:ln>
          </p:spPr>
          <p:txBody>
            <a:bodyPr wrap="none" lIns="0" tIns="0" rIns="0" bIns="0" anchor="t" anchorCtr="0">
              <a:spAutoFit/>
            </a:bodyPr>
            <a:lstStyle/>
            <a:p>
              <a:pPr algn="l">
                <a:lnSpc>
                  <a:spcPts val="1950"/>
                </a:lnSpc>
              </a:pPr>
              <a:r>
                <a:rPr lang="en-US" sz="1420" dirty="0">
                  <a:solidFill>
                    <a:srgbClr val="DCFCE7"/>
                  </a:solidFill>
                  <a:latin typeface="+mn-lt"/>
                  <a:ea typeface="+mn-ea"/>
                  <a:cs typeface="+mn-cs"/>
                </a:rPr>
                <a:t>After any change, re-check what</a:t>
              </a:r>
              <a:br/>
              <a:r>
                <a:rPr lang="en-US" sz="1420" dirty="0">
                  <a:solidFill>
                    <a:srgbClr val="DCFCE7"/>
                  </a:solidFill>
                  <a:latin typeface="+mn-lt"/>
                  <a:ea typeface="+mn-ea"/>
                  <a:cs typeface="+mn-cs"/>
                </a:rPr>
                <a:t>it touched — keep the accepted</a:t>
              </a:r>
              <a:br/>
              <a:r>
                <a:rPr lang="en-US" sz="1420" dirty="0">
                  <a:solidFill>
                    <a:srgbClr val="DCFCE7"/>
                  </a:solidFill>
                  <a:latin typeface="+mn-lt"/>
                  <a:ea typeface="+mn-ea"/>
                  <a:cs typeface="+mn-cs"/>
                </a:rPr>
                <a:t>artifact coherent as it evolves.</a:t>
              </a:r>
            </a:p>
          </p:txBody>
        </p:sp>
      </p:gr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400" fill="hold"/>
                                        <p:tgtEl>
                                          <p:spTgt spid="11"/>
                                        </p:tgtEl>
                                        <p:attrNameLst>
                                          <p:attrName>ppt_x</p:attrName>
                                        </p:attrNameLst>
                                      </p:cBhvr>
                                      <p:tavLst>
                                        <p:tav tm="0">
                                          <p:val>
                                            <p:strVal val="#ppt_x"/>
                                          </p:val>
                                        </p:tav>
                                        <p:tav tm="100000">
                                          <p:val>
                                            <p:strVal val="#ppt_x"/>
                                          </p:val>
                                        </p:tav>
                                      </p:tavLst>
                                    </p:anim>
                                    <p:anim calcmode="lin" valueType="num">
                                      <p:cBhvr additive="base">
                                        <p:cTn id="8" dur="4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xmlns:p="http://schemas.openxmlformats.org/presentationml/2006/main" id="11" presetID="23" presetClass="entr" presetSubtype="16"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400" fill="hold"/>
                                        <p:tgtEl>
                                          <p:spTgt spid="16"/>
                                        </p:tgtEl>
                                        <p:attrNameLst>
                                          <p:attrName>ppt_w</p:attrName>
                                        </p:attrNameLst>
                                      </p:cBhvr>
                                      <p:tavLst>
                                        <p:tav tm="0">
                                          <p:val>
                                            <p:fltVal val="0"/>
                                          </p:val>
                                        </p:tav>
                                        <p:tav tm="100000">
                                          <p:val>
                                            <p:strVal val="#ppt_w"/>
                                          </p:val>
                                        </p:tav>
                                      </p:tavLst>
                                    </p:anim>
                                    <p:anim calcmode="lin" valueType="num">
                                      <p:cBhvr>
                                        <p:cTn id="14" dur="4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xmlns:p="http://schemas.openxmlformats.org/presentationml/2006/main" id="17" presetID="10"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400"/>
                                        <p:tgtEl>
                                          <p:spTgt spid="21"/>
                                        </p:tgtEl>
                                      </p:cBhvr>
                                    </p:animEffect>
                                  </p:childTnLst>
                                </p:cTn>
                              </p:par>
                            </p:childTnLst>
                          </p:cTn>
                        </p:par>
                      </p:childTnLst>
                    </p:cTn>
                  </p:par>
                  <p:par>
                    <p:cTn id="20" fill="hold">
                      <p:stCondLst>
                        <p:cond delay="indefinite"/>
                      </p:stCondLst>
                      <p:childTnLst>
                        <p:par>
                          <p:cTn id="21" fill="hold">
                            <p:stCondLst>
                              <p:cond delay="0"/>
                            </p:stCondLst>
                            <p:childTnLst>
                              <p:par>
                                <p:cTn xmlns:p="http://schemas.openxmlformats.org/presentationml/2006/main" id="22" presetID="22" presetClass="entr" presetSubtype="4" fill="hold" grpId="0" nodeType="click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down)">
                                      <p:cBhvr>
                                        <p:cTn id="24" dur="4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Ellipse 2"/>
          <p:cNvSpPr/>
          <p:nvPr/>
        </p:nvSpPr>
        <p:spPr>
          <a:xfrm>
            <a:off x="9906000" y="-1714500"/>
            <a:ext cx="2857500" cy="2857500"/>
          </a:xfrm>
          <a:prstGeom prst="ellipse">
            <a:avLst/>
          </a:prstGeom>
          <a:solidFill>
            <a:schemeClr val="lt2"/>
          </a:solidFill>
          <a:ln>
            <a:noFill/>
          </a:ln>
        </p:spPr>
      </p:sp>
      <p:sp>
        <p:nvSpPr>
          <p:cNvPr id="3" name="Ellipse 3"/>
          <p:cNvSpPr/>
          <p:nvPr/>
        </p:nvSpPr>
        <p:spPr>
          <a:xfrm>
            <a:off x="-476250" y="5619750"/>
            <a:ext cx="2476500" cy="2476500"/>
          </a:xfrm>
          <a:prstGeom prst="ellipse">
            <a:avLst/>
          </a:prstGeom>
          <a:solidFill>
            <a:schemeClr val="lt2"/>
          </a:solidFill>
          <a:ln>
            <a:noFill/>
          </a:ln>
        </p:spPr>
      </p:sp>
      <p:sp>
        <p:nvSpPr>
          <p:cNvPr id="4" name="Rectangle 4"/>
          <p:cNvSpPr/>
          <p:nvPr/>
        </p:nvSpPr>
        <p:spPr>
          <a:xfrm>
            <a:off x="609600" y="666750"/>
            <a:ext cx="438150" cy="57150"/>
          </a:xfrm>
          <a:prstGeom prst="roundRect">
            <a:avLst>
              <a:gd name="adj" fmla="val 50000"/>
            </a:avLst>
          </a:prstGeom>
          <a:solidFill>
            <a:schemeClr val="accent2"/>
          </a:solidFill>
          <a:ln>
            <a:noFill/>
          </a:ln>
        </p:spPr>
      </p:sp>
      <p:sp>
        <p:nvSpPr>
          <p:cNvPr id="5" name="TextBox 5"/>
          <p:cNvSpPr txBox="1"/>
          <p:nvPr/>
        </p:nvSpPr>
        <p:spPr>
          <a:xfrm>
            <a:off x="1155954" y="613410"/>
            <a:ext cx="985967" cy="234696"/>
          </a:xfrm>
          <a:prstGeom prst="rect">
            <a:avLst/>
          </a:prstGeom>
          <a:noFill/>
          <a:ln>
            <a:noFill/>
          </a:ln>
        </p:spPr>
        <p:txBody>
          <a:bodyPr wrap="none" lIns="0" tIns="0" rIns="0" bIns="0" anchor="t" anchorCtr="0">
            <a:spAutoFit/>
          </a:bodyPr>
          <a:lstStyle/>
          <a:p>
            <a:pPr algn="l"/>
            <a:r>
              <a:rPr lang="en-US" sz="1200" b="1" spc="150" dirty="0">
                <a:solidFill>
                  <a:schemeClr val="accent3"/>
                </a:solidFill>
                <a:latin typeface="+mn-lt"/>
                <a:ea typeface="+mn-ea"/>
                <a:cs typeface="+mn-cs"/>
              </a:rPr>
              <a:t>TAKEAWAY</a:t>
            </a:r>
          </a:p>
        </p:txBody>
      </p:sp>
      <p:sp>
        <p:nvSpPr>
          <p:cNvPr id="6" name="Rectangle 6"/>
          <p:cNvSpPr/>
          <p:nvPr/>
        </p:nvSpPr>
        <p:spPr>
          <a:xfrm>
            <a:off x="11125200" y="609600"/>
            <a:ext cx="457200" cy="285750"/>
          </a:xfrm>
          <a:prstGeom prst="roundRect">
            <a:avLst>
              <a:gd name="adj" fmla="val 50000"/>
            </a:avLst>
          </a:prstGeom>
          <a:solidFill>
            <a:schemeClr val="lt2"/>
          </a:solidFill>
          <a:ln>
            <a:noFill/>
          </a:ln>
        </p:spPr>
      </p:sp>
      <p:sp>
        <p:nvSpPr>
          <p:cNvPr id="7" name="TextBox 7"/>
          <p:cNvSpPr txBox="1"/>
          <p:nvPr/>
        </p:nvSpPr>
        <p:spPr>
          <a:xfrm>
            <a:off x="11261013" y="678656"/>
            <a:ext cx="185574" cy="220028"/>
          </a:xfrm>
          <a:prstGeom prst="rect">
            <a:avLst/>
          </a:prstGeom>
          <a:noFill/>
          <a:ln>
            <a:noFill/>
          </a:ln>
        </p:spPr>
        <p:txBody>
          <a:bodyPr wrap="none" lIns="0" tIns="0" rIns="0" bIns="0" anchor="t" anchorCtr="0">
            <a:spAutoFit/>
          </a:bodyPr>
          <a:lstStyle/>
          <a:p>
            <a:pPr algn="ctr"/>
            <a:r>
              <a:rPr lang="en-US" sz="1120" b="1" dirty="0">
                <a:solidFill>
                  <a:schemeClr val="accent3"/>
                </a:solidFill>
                <a:latin typeface="+mn-lt"/>
                <a:ea typeface="+mn-ea"/>
                <a:cs typeface="+mn-cs"/>
              </a:rPr>
              <a:t>16</a:t>
            </a:r>
          </a:p>
        </p:txBody>
      </p:sp>
      <p:sp>
        <p:nvSpPr>
          <p:cNvPr id="8" name="TextBox 8"/>
          <p:cNvSpPr txBox="1"/>
          <p:nvPr/>
        </p:nvSpPr>
        <p:spPr>
          <a:xfrm>
            <a:off x="1509161" y="1960245"/>
            <a:ext cx="9173677" cy="762000"/>
          </a:xfrm>
          <a:prstGeom prst="rect">
            <a:avLst/>
          </a:prstGeom>
          <a:noFill/>
          <a:ln>
            <a:noFill/>
          </a:ln>
        </p:spPr>
        <p:txBody>
          <a:bodyPr wrap="none" lIns="0" tIns="0" rIns="0" bIns="0" anchor="t" anchorCtr="0">
            <a:spAutoFit/>
          </a:bodyPr>
          <a:lstStyle/>
          <a:p>
            <a:pPr algn="ctr"/>
            <a:r>
              <a:rPr lang="en-US" sz="3900" b="1" dirty="0">
                <a:solidFill>
                  <a:schemeClr val="accent1"/>
                </a:solidFill>
                <a:latin typeface="+mj-lt"/>
                <a:ea typeface="+mj-ea"/>
                <a:cs typeface="+mj-cs"/>
              </a:rPr>
              <a:t>Build for Change, Not Just Drafts</a:t>
            </a:r>
          </a:p>
        </p:txBody>
      </p:sp>
      <p:sp>
        <p:nvSpPr>
          <p:cNvPr id="9" name="TextBox 9"/>
          <p:cNvSpPr txBox="1"/>
          <p:nvPr/>
        </p:nvSpPr>
        <p:spPr>
          <a:xfrm>
            <a:off x="2781967" y="2965132"/>
            <a:ext cx="6628066" cy="970407"/>
          </a:xfrm>
          <a:prstGeom prst="rect">
            <a:avLst/>
          </a:prstGeom>
          <a:noFill/>
          <a:ln>
            <a:noFill/>
          </a:ln>
        </p:spPr>
        <p:txBody>
          <a:bodyPr wrap="none" lIns="0" tIns="0" rIns="0" bIns="0" anchor="t" anchorCtr="0">
            <a:spAutoFit/>
          </a:bodyPr>
          <a:lstStyle/>
          <a:p>
            <a:pPr algn="ctr">
              <a:lnSpc>
                <a:spcPts val="2550"/>
              </a:lnSpc>
            </a:pPr>
            <a:r>
              <a:rPr lang="en-US" sz="1650" dirty="0">
                <a:solidFill>
                  <a:schemeClr val="dk1"/>
                </a:solidFill>
                <a:latin typeface="+mn-lt"/>
                <a:ea typeface="+mn-ea"/>
                <a:cs typeface="+mn-cs"/>
              </a:rPr>
              <a:t>Stateful construction keeps control coherent and accountable</a:t>
            </a:r>
            <a:br/>
            <a:r>
              <a:rPr lang="en-US" sz="1650" dirty="0">
                <a:solidFill>
                  <a:schemeClr val="dk1"/>
                </a:solidFill>
                <a:latin typeface="+mn-lt"/>
                <a:ea typeface="+mn-ea"/>
                <a:cs typeface="+mn-cs"/>
              </a:rPr>
              <a:t>as artifacts, intent, and systems evolve. As deliverables grow,</a:t>
            </a:r>
            <a:br/>
            <a:r>
              <a:rPr lang="en-US" sz="1650" dirty="0">
                <a:solidFill>
                  <a:schemeClr val="dk1"/>
                </a:solidFill>
                <a:latin typeface="+mn-lt"/>
                <a:ea typeface="+mn-ea"/>
                <a:cs typeface="+mn-cs"/>
              </a:rPr>
              <a:t>it becomes the more dependable path than one-shot generation.</a:t>
            </a:r>
          </a:p>
        </p:txBody>
      </p:sp>
      <p:grpSp>
        <p:nvGrpSpPr>
          <p:cNvPr id="17" name="Group 17" descr="## [Group 17] Read the survey · track the field&#10;Together these principles keep control coherent and accountable as artifacts, intent, and systems evolve. Direct generation still wins when there is little accepted state to preserve, but as deliverables grow, stateful construction becomes the more dependable path.">
            <a:extLst>
              <a:ext uri="https://github.com/microsoft/ResearchStudio/paper2video/script-provenance/2026">
                <p2v:scriptBaseline xmlns:p2v="https://github.com/microsoft/ResearchStudio/paper2video/script-provenance/2026" algorithm="sha256" normalization="oneline-v1" sha256="00e35f88545a0d868276b04bbc7ad64049112633d7b90796c02f9209fe1f12d8" orderSource="geometry" orderIndex="0"/>
              </a:ext>
              <a:ext uri="https://github.com/microsoft/ResearchStudio/paper2video/semantic-provenance/2026">
                <p2vs:blockSemantics xmlns:p2vs="https://github.com/microsoft/ResearchStudio/paper2video/semantic-provenance/2026" schemaVersion="1">
                  <p2vs:concise>Read the survey · track the field</p2vs:concise>
                  <p2vs:detailed>Together these principles keep control coherent and accountable as artifacts, intent, and systems evolve. Direct generation still wins when there is little accepted state to preserve, but as deliverables grow, stateful construction becomes the more dependable path.</p2vs:detailed>
                </p2vs:blockSemantics>
              </a:ext>
            </a:extLst>
          </p:cNvPr>
          <p:cNvGrpSpPr/>
          <p:nvPr/>
        </p:nvGrpSpPr>
        <p:grpSpPr>
          <a:xfrm>
            <a:off x="2762250" y="4476750"/>
            <a:ext cx="6667500" cy="1083278"/>
            <a:chOff x="2762250" y="4476750"/>
            <a:chExt cx="6667500" cy="1083278"/>
          </a:xfrm>
        </p:grpSpPr>
        <p:sp>
          <p:nvSpPr>
            <p:cNvPr id="10" name="Rectangle 10"/>
            <p:cNvSpPr/>
            <p:nvPr/>
          </p:nvSpPr>
          <p:spPr>
            <a:xfrm>
              <a:off x="2762250" y="4476750"/>
              <a:ext cx="6667500" cy="1047750"/>
            </a:xfrm>
            <a:prstGeom prst="roundRect">
              <a:avLst>
                <a:gd name="adj" fmla="val 23636"/>
              </a:avLst>
            </a:prstGeom>
            <a:solidFill>
              <a:schemeClr val="lt2"/>
            </a:solidFill>
            <a:ln>
              <a:noFill/>
            </a:ln>
          </p:spPr>
        </p:sp>
        <p:sp>
          <p:nvSpPr>
            <p:cNvPr id="11" name="TextBox 11"/>
            <p:cNvSpPr txBox="1"/>
            <p:nvPr/>
          </p:nvSpPr>
          <p:spPr>
            <a:xfrm>
              <a:off x="3135630" y="4752975"/>
              <a:ext cx="3446923" cy="293370"/>
            </a:xfrm>
            <a:prstGeom prst="rect">
              <a:avLst/>
            </a:prstGeom>
            <a:noFill/>
            <a:ln>
              <a:noFill/>
            </a:ln>
          </p:spPr>
          <p:txBody>
            <a:bodyPr wrap="none" lIns="0" tIns="0" rIns="0" bIns="0" anchor="t" anchorCtr="0">
              <a:spAutoFit/>
            </a:bodyPr>
            <a:lstStyle/>
            <a:p>
              <a:pPr algn="l"/>
              <a:r>
                <a:rPr lang="en-US" sz="1500" b="1" dirty="0">
                  <a:solidFill>
                    <a:schemeClr val="accent1"/>
                  </a:solidFill>
                  <a:latin typeface="+mj-lt"/>
                  <a:ea typeface="+mj-ea"/>
                  <a:cs typeface="+mj-cs"/>
                </a:rPr>
                <a:t>Read the survey · track the field</a:t>
              </a:r>
            </a:p>
          </p:txBody>
        </p:sp>
        <p:sp>
          <p:nvSpPr>
            <p:cNvPr id="12" name="TextBox 12"/>
            <p:cNvSpPr txBox="1"/>
            <p:nvPr/>
          </p:nvSpPr>
          <p:spPr>
            <a:xfrm>
              <a:off x="3136773" y="5082064"/>
              <a:ext cx="2244415" cy="249364"/>
            </a:xfrm>
            <a:prstGeom prst="rect">
              <a:avLst/>
            </a:prstGeom>
            <a:noFill/>
            <a:ln>
              <a:noFill/>
            </a:ln>
          </p:spPr>
          <p:txBody>
            <a:bodyPr wrap="none" lIns="0" tIns="0" rIns="0" bIns="0" anchor="t" anchorCtr="0">
              <a:spAutoFit/>
            </a:bodyPr>
            <a:lstStyle/>
            <a:p>
              <a:pPr algn="l"/>
              <a:r>
                <a:rPr lang="en-US" sz="1280" dirty="0">
                  <a:solidFill>
                    <a:schemeClr val="dk1"/>
                  </a:solidFill>
                  <a:latin typeface="+mn-lt"/>
                  <a:ea typeface="+mn-ea"/>
                  <a:cs typeface="+mn-cs"/>
                </a:rPr>
                <a:t>arxiv.org/abs/2608.28122</a:t>
              </a:r>
            </a:p>
          </p:txBody>
        </p:sp>
        <p:sp>
          <p:nvSpPr>
            <p:cNvPr id="13" name="TextBox 13"/>
            <p:cNvSpPr txBox="1"/>
            <p:nvPr/>
          </p:nvSpPr>
          <p:spPr>
            <a:xfrm>
              <a:off x="3136773" y="5310664"/>
              <a:ext cx="5168161" cy="249364"/>
            </a:xfrm>
            <a:prstGeom prst="rect">
              <a:avLst/>
            </a:prstGeom>
            <a:noFill/>
            <a:ln>
              <a:noFill/>
            </a:ln>
          </p:spPr>
          <p:txBody>
            <a:bodyPr wrap="none" lIns="0" tIns="0" rIns="0" bIns="0" anchor="t" anchorCtr="0">
              <a:spAutoFit/>
            </a:bodyPr>
            <a:lstStyle/>
            <a:p>
              <a:pPr algn="l"/>
              <a:r>
                <a:rPr lang="en-US" sz="1280" dirty="0">
                  <a:solidFill>
                    <a:schemeClr val="dk1"/>
                  </a:solidFill>
                  <a:latin typeface="+mn-lt"/>
                  <a:ea typeface="+mn-ea"/>
                  <a:cs typeface="+mn-cs"/>
                </a:rPr>
                <a:t>github.com/GeminiLight/awesome-agentic-artifact-creation</a:t>
              </a:r>
            </a:p>
          </p:txBody>
        </p:sp>
        <p:grpSp>
          <p:nvGrpSpPr>
            <p:cNvPr id="16" name="Group 16"/>
            <p:cNvGrpSpPr/>
            <p:nvPr/>
          </p:nvGrpSpPr>
          <p:grpSpPr>
            <a:xfrm>
              <a:off x="8610600" y="4838700"/>
              <a:ext cx="730385" cy="673410"/>
              <a:chOff x="8610600" y="4838700"/>
              <a:chExt cx="730385" cy="673410"/>
            </a:xfrm>
          </p:grpSpPr>
          <p:sp>
            <p:nvSpPr>
              <p:cNvPr id="14" name="Freeform 14"/>
              <p:cNvSpPr/>
              <p:nvPr/>
            </p:nvSpPr>
            <p:spPr>
              <a:xfrm>
                <a:off x="8659946" y="4838700"/>
                <a:ext cx="681039" cy="673410"/>
              </a:xfrm>
              <a:custGeom>
                <a:avLst/>
                <a:gdLst/>
                <a:ahLst/>
                <a:cxnLst/>
                <a:rect l="l" t="t" r="r" b="b"/>
                <a:pathLst>
                  <a:path w="681039" h="673410">
                    <a:moveTo>
                      <a:pt x="331654" y="0"/>
                    </a:moveTo>
                    <a:cubicBezTo>
                      <a:pt x="464324" y="230"/>
                      <a:pt x="583436" y="81355"/>
                      <a:pt x="632238" y="204724"/>
                    </a:cubicBezTo>
                    <a:cubicBezTo>
                      <a:pt x="681039" y="328093"/>
                      <a:pt x="649659" y="468749"/>
                      <a:pt x="553049" y="559677"/>
                    </a:cubicBezTo>
                    <a:cubicBezTo>
                      <a:pt x="456438" y="650605"/>
                      <a:pt x="314139" y="673410"/>
                      <a:pt x="193952" y="617228"/>
                    </a:cubicBezTo>
                    <a:cubicBezTo>
                      <a:pt x="73765" y="561046"/>
                      <a:pt x="0" y="437241"/>
                      <a:pt x="7804" y="304800"/>
                    </a:cubicBezTo>
                  </a:path>
                </a:pathLst>
              </a:custGeom>
              <a:noFill/>
              <a:ln w="57150" cap="rnd">
                <a:solidFill>
                  <a:schemeClr val="accent2"/>
                </a:solidFill>
              </a:ln>
            </p:spPr>
          </p:sp>
          <p:sp>
            <p:nvSpPr>
              <p:cNvPr id="15" name="Freeform 15"/>
              <p:cNvSpPr/>
              <p:nvPr/>
            </p:nvSpPr>
            <p:spPr>
              <a:xfrm>
                <a:off x="8610600" y="4972050"/>
                <a:ext cx="209550" cy="171450"/>
              </a:xfrm>
              <a:custGeom>
                <a:avLst/>
                <a:gdLst/>
                <a:ahLst/>
                <a:cxnLst/>
                <a:rect l="l" t="t" r="r" b="b"/>
                <a:pathLst>
                  <a:path w="209550" h="171450">
                    <a:moveTo>
                      <a:pt x="0" y="0"/>
                    </a:moveTo>
                    <a:lnTo>
                      <a:pt x="57150" y="171450"/>
                    </a:lnTo>
                    <a:lnTo>
                      <a:pt x="209550" y="114300"/>
                    </a:lnTo>
                  </a:path>
                </a:pathLst>
              </a:custGeom>
              <a:solidFill>
                <a:schemeClr val="accent2"/>
              </a:solidFill>
              <a:ln>
                <a:noFill/>
              </a:ln>
            </p:spPr>
          </p:sp>
        </p:grpSp>
      </p:gr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400" fill="hold"/>
                                        <p:tgtEl>
                                          <p:spTgt spid="17"/>
                                        </p:tgtEl>
                                        <p:attrNameLst>
                                          <p:attrName>ppt_x</p:attrName>
                                        </p:attrNameLst>
                                      </p:cBhvr>
                                      <p:tavLst>
                                        <p:tav tm="0">
                                          <p:val>
                                            <p:strVal val="#ppt_x"/>
                                          </p:val>
                                        </p:tav>
                                        <p:tav tm="100000">
                                          <p:val>
                                            <p:strVal val="#ppt_x"/>
                                          </p:val>
                                        </p:tav>
                                      </p:tavLst>
                                    </p:anim>
                                    <p:anim calcmode="lin" valueType="num">
                                      <p:cBhvr additive="base">
                                        <p:cTn id="8" dur="4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609600" y="666750"/>
            <a:ext cx="438150" cy="57150"/>
          </a:xfrm>
          <a:prstGeom prst="roundRect">
            <a:avLst>
              <a:gd name="adj" fmla="val 50000"/>
            </a:avLst>
          </a:prstGeom>
          <a:solidFill>
            <a:schemeClr val="accent2"/>
          </a:solidFill>
          <a:ln>
            <a:noFill/>
          </a:ln>
        </p:spPr>
      </p:sp>
      <p:sp>
        <p:nvSpPr>
          <p:cNvPr id="3" name="TextBox 3"/>
          <p:cNvSpPr txBox="1"/>
          <p:nvPr/>
        </p:nvSpPr>
        <p:spPr>
          <a:xfrm>
            <a:off x="1155954" y="613410"/>
            <a:ext cx="1336731" cy="234696"/>
          </a:xfrm>
          <a:prstGeom prst="rect">
            <a:avLst/>
          </a:prstGeom>
          <a:noFill/>
          <a:ln>
            <a:noFill/>
          </a:ln>
        </p:spPr>
        <p:txBody>
          <a:bodyPr wrap="none" lIns="0" tIns="0" rIns="0" bIns="0" anchor="t" anchorCtr="0">
            <a:spAutoFit/>
          </a:bodyPr>
          <a:lstStyle/>
          <a:p>
            <a:pPr algn="l"/>
            <a:r>
              <a:rPr lang="en-US" sz="1200" b="1" spc="150" dirty="0">
                <a:solidFill>
                  <a:schemeClr val="accent3"/>
                </a:solidFill>
                <a:latin typeface="+mn-lt"/>
                <a:ea typeface="+mn-ea"/>
                <a:cs typeface="+mn-cs"/>
              </a:rPr>
              <a:t>THE PROBLEM</a:t>
            </a:r>
          </a:p>
        </p:txBody>
      </p:sp>
      <p:sp>
        <p:nvSpPr>
          <p:cNvPr id="4" name="TextBox 4"/>
          <p:cNvSpPr txBox="1"/>
          <p:nvPr/>
        </p:nvSpPr>
        <p:spPr>
          <a:xfrm>
            <a:off x="594360" y="933450"/>
            <a:ext cx="8363194" cy="586740"/>
          </a:xfrm>
          <a:prstGeom prst="rect">
            <a:avLst/>
          </a:prstGeom>
          <a:noFill/>
          <a:ln>
            <a:noFill/>
          </a:ln>
        </p:spPr>
        <p:txBody>
          <a:bodyPr wrap="none" lIns="0" tIns="0" rIns="0" bIns="0" anchor="t" anchorCtr="0">
            <a:spAutoFit/>
          </a:bodyPr>
          <a:lstStyle/>
          <a:p>
            <a:pPr algn="l"/>
            <a:r>
              <a:rPr lang="en-US" sz="3000" b="1" dirty="0">
                <a:solidFill>
                  <a:schemeClr val="accent1"/>
                </a:solidFill>
                <a:latin typeface="+mj-lt"/>
                <a:ea typeface="+mj-ea"/>
                <a:cs typeface="+mj-cs"/>
              </a:rPr>
              <a:t>Drafts Are Cheap; Deliverables Are Hard</a:t>
            </a:r>
          </a:p>
        </p:txBody>
      </p:sp>
      <p:sp>
        <p:nvSpPr>
          <p:cNvPr id="5" name="Rectangle 5"/>
          <p:cNvSpPr/>
          <p:nvPr/>
        </p:nvSpPr>
        <p:spPr>
          <a:xfrm>
            <a:off x="11125200" y="609600"/>
            <a:ext cx="457200" cy="285750"/>
          </a:xfrm>
          <a:prstGeom prst="roundRect">
            <a:avLst>
              <a:gd name="adj" fmla="val 50000"/>
            </a:avLst>
          </a:prstGeom>
          <a:solidFill>
            <a:schemeClr val="lt2"/>
          </a:solidFill>
          <a:ln>
            <a:noFill/>
          </a:ln>
        </p:spPr>
      </p:sp>
      <p:sp>
        <p:nvSpPr>
          <p:cNvPr id="6" name="TextBox 6"/>
          <p:cNvSpPr txBox="1"/>
          <p:nvPr/>
        </p:nvSpPr>
        <p:spPr>
          <a:xfrm>
            <a:off x="11261013" y="678656"/>
            <a:ext cx="185574" cy="220028"/>
          </a:xfrm>
          <a:prstGeom prst="rect">
            <a:avLst/>
          </a:prstGeom>
          <a:noFill/>
          <a:ln>
            <a:noFill/>
          </a:ln>
        </p:spPr>
        <p:txBody>
          <a:bodyPr wrap="none" lIns="0" tIns="0" rIns="0" bIns="0" anchor="t" anchorCtr="0">
            <a:spAutoFit/>
          </a:bodyPr>
          <a:lstStyle/>
          <a:p>
            <a:pPr algn="ctr"/>
            <a:r>
              <a:rPr lang="en-US" sz="1120" b="1" dirty="0">
                <a:solidFill>
                  <a:schemeClr val="accent3"/>
                </a:solidFill>
                <a:latin typeface="+mn-lt"/>
                <a:ea typeface="+mn-ea"/>
                <a:cs typeface="+mn-cs"/>
              </a:rPr>
              <a:t>02</a:t>
            </a:r>
          </a:p>
        </p:txBody>
      </p:sp>
      <p:grpSp>
        <p:nvGrpSpPr>
          <p:cNvPr id="9" name="Group 9" descr="## [Group 9] Generative models cheaply draft&#10;Generative models can turn prompts into images, text, and code, lowering the cost of drafts. But their practical value depends on whether those pieces">
            <a:extLst>
              <a:ext uri="https://github.com/microsoft/ResearchStudio/paper2video/script-provenance/2026">
                <p2v:scriptBaseline xmlns:p2v="https://github.com/microsoft/ResearchStudio/paper2video/script-provenance/2026" algorithm="sha256" normalization="oneline-v1" sha256="9a2e4e4de002365ad222b4a5ac240be9227f46058b165e07b5d5901423fc78d6" orderSource="geometry" orderIndex="0"/>
              </a:ext>
              <a:ext uri="https://github.com/microsoft/ResearchStudio/paper2video/semantic-provenance/2026">
                <p2vs:blockSemantics xmlns:p2vs="https://github.com/microsoft/ResearchStudio/paper2video/semantic-provenance/2026" schemaVersion="1">
                  <p2vs:concise>Generative models cheaply draft</p2vs:concise>
                  <p2vs:detailed>Generative models can turn prompts into images, text, and code, lowering the cost of drafts. But their practical value depends on whether those pieces</p2vs:detailed>
                </p2vs:blockSemantics>
              </a:ext>
            </a:extLst>
          </p:cNvPr>
          <p:cNvGrpSpPr/>
          <p:nvPr/>
        </p:nvGrpSpPr>
        <p:grpSpPr>
          <a:xfrm>
            <a:off x="601980" y="2028825"/>
            <a:ext cx="3339465" cy="3061526"/>
            <a:chOff x="601980" y="2028825"/>
            <a:chExt cx="3339465" cy="3061526"/>
          </a:xfrm>
        </p:grpSpPr>
        <p:sp>
          <p:nvSpPr>
            <p:cNvPr id="7" name="TextBox 7"/>
            <p:cNvSpPr txBox="1"/>
            <p:nvPr/>
          </p:nvSpPr>
          <p:spPr>
            <a:xfrm>
              <a:off x="601980" y="2028825"/>
              <a:ext cx="3339465" cy="1722120"/>
            </a:xfrm>
            <a:prstGeom prst="rect">
              <a:avLst/>
            </a:prstGeom>
            <a:noFill/>
            <a:ln>
              <a:noFill/>
            </a:ln>
          </p:spPr>
          <p:txBody>
            <a:bodyPr wrap="none" lIns="0" tIns="0" rIns="0" bIns="0" anchor="t" anchorCtr="0">
              <a:spAutoFit/>
            </a:bodyPr>
            <a:lstStyle/>
            <a:p>
              <a:pPr algn="l">
                <a:lnSpc>
                  <a:spcPts val="2250"/>
                </a:lnSpc>
              </a:pPr>
              <a:r>
                <a:rPr lang="en-US" sz="1500" dirty="0">
                  <a:solidFill>
                    <a:schemeClr val="dk1"/>
                  </a:solidFill>
                  <a:latin typeface="+mn-lt"/>
                  <a:ea typeface="+mn-ea"/>
                  <a:cs typeface="+mn-cs"/>
                </a:rPr>
                <a:t>Generative models cheaply draft</a:t>
              </a:r>
              <a:br/>
              <a:r>
                <a:rPr lang="en-US" sz="1500" dirty="0">
                  <a:solidFill>
                    <a:schemeClr val="dk1"/>
                  </a:solidFill>
                  <a:latin typeface="+mn-lt"/>
                  <a:ea typeface="+mn-ea"/>
                  <a:cs typeface="+mn-cs"/>
                </a:rPr>
                <a:t>images, text, and code. But their</a:t>
              </a:r>
              <a:br/>
              <a:r>
                <a:rPr lang="en-US" sz="1500" dirty="0">
                  <a:solidFill>
                    <a:schemeClr val="dk1"/>
                  </a:solidFill>
                  <a:latin typeface="+mn-lt"/>
                  <a:ea typeface="+mn-ea"/>
                  <a:cs typeface="+mn-cs"/>
                </a:rPr>
                <a:t>practical value depends on becoming</a:t>
              </a:r>
              <a:br/>
              <a:r>
                <a:rPr lang="en-US" sz="1500" dirty="0">
                  <a:solidFill>
                    <a:schemeClr val="dk1"/>
                  </a:solidFill>
                  <a:latin typeface="+mn-lt"/>
                  <a:ea typeface="+mn-ea"/>
                  <a:cs typeface="+mn-cs"/>
                </a:rPr>
                <a:t>complete, dependable deliverables —</a:t>
              </a:r>
              <a:br/>
              <a:r>
                <a:rPr lang="en-US" sz="1500" dirty="0">
                  <a:solidFill>
                    <a:schemeClr val="dk1"/>
                  </a:solidFill>
                  <a:latin typeface="+mn-lt"/>
                  <a:ea typeface="+mn-ea"/>
                  <a:cs typeface="+mn-cs"/>
                </a:rPr>
                <a:t>whose requirements interact and</a:t>
              </a:r>
              <a:br/>
              <a:r>
                <a:rPr lang="en-US" sz="1500" dirty="0">
                  <a:solidFill>
                    <a:schemeClr val="dk1"/>
                  </a:solidFill>
                  <a:latin typeface="+mn-lt"/>
                  <a:ea typeface="+mn-ea"/>
                  <a:cs typeface="+mn-cs"/>
                </a:rPr>
                <a:t>whose failures are hard to trace.</a:t>
              </a:r>
            </a:p>
          </p:txBody>
        </p:sp>
        <p:sp>
          <p:nvSpPr>
            <p:cNvPr id="8" name="TextBox 8"/>
            <p:cNvSpPr txBox="1"/>
            <p:nvPr/>
          </p:nvSpPr>
          <p:spPr>
            <a:xfrm>
              <a:off x="602742" y="4331018"/>
              <a:ext cx="3305556" cy="759333"/>
            </a:xfrm>
            <a:prstGeom prst="rect">
              <a:avLst/>
            </a:prstGeom>
            <a:noFill/>
            <a:ln>
              <a:noFill/>
            </a:ln>
          </p:spPr>
          <p:txBody>
            <a:bodyPr wrap="none" lIns="0" tIns="0" rIns="0" bIns="0" anchor="t" anchorCtr="0">
              <a:spAutoFit/>
            </a:bodyPr>
            <a:lstStyle/>
            <a:p>
              <a:pPr algn="l">
                <a:lnSpc>
                  <a:spcPts val="1950"/>
                </a:lnSpc>
              </a:pPr>
              <a:r>
                <a:rPr lang="en-US" sz="1350" i="1" dirty="0">
                  <a:solidFill>
                    <a:schemeClr val="accent3"/>
                  </a:solidFill>
                  <a:latin typeface="+mn-lt"/>
                  <a:ea typeface="+mn-ea"/>
                  <a:cs typeface="+mn-cs"/>
                </a:rPr>
                <a:t>A plausible image or a scalar quality</a:t>
              </a:r>
              <a:br/>
              <a:r>
                <a:rPr lang="en-US" sz="1350" i="1" dirty="0">
                  <a:solidFill>
                    <a:schemeClr val="accent3"/>
                  </a:solidFill>
                  <a:latin typeface="+mn-lt"/>
                  <a:ea typeface="+mn-ea"/>
                  <a:cs typeface="+mn-cs"/>
                </a:rPr>
                <a:t>score cannot certify that a deliverable</a:t>
              </a:r>
              <a:br/>
              <a:r>
                <a:rPr lang="en-US" sz="1350" i="1" dirty="0">
                  <a:solidFill>
                    <a:schemeClr val="accent3"/>
                  </a:solidFill>
                  <a:latin typeface="+mn-lt"/>
                  <a:ea typeface="+mn-ea"/>
                  <a:cs typeface="+mn-cs"/>
                </a:rPr>
                <a:t>is truly ready to ship.</a:t>
              </a:r>
            </a:p>
          </p:txBody>
        </p:sp>
      </p:grpSp>
      <p:grpSp>
        <p:nvGrpSpPr>
          <p:cNvPr id="15" name="Group 15" descr="## [Group 15] Cheap draft&#10;become complete, dependable deliverables. Such deliverables are harder because their requirements interact, and failures in the final output may be difficult to trace or">
            <a:extLst>
              <a:ext uri="https://github.com/microsoft/ResearchStudio/paper2video/script-provenance/2026">
                <p2v:scriptBaseline xmlns:p2v="https://github.com/microsoft/ResearchStudio/paper2video/script-provenance/2026" algorithm="sha256" normalization="oneline-v1" sha256="42c78fce2285375caebecd233de6c50e381fd1cf1ac0850d720b838b9c5819e6" orderSource="geometry" orderIndex="1"/>
              </a:ext>
              <a:ext uri="https://github.com/microsoft/ResearchStudio/paper2video/semantic-provenance/2026">
                <p2vs:blockSemantics xmlns:p2vs="https://github.com/microsoft/ResearchStudio/paper2video/semantic-provenance/2026" schemaVersion="1">
                  <p2vs:concise>Cheap draft</p2vs:concise>
                  <p2vs:detailed>become complete, dependable deliverables. Such deliverables are harder because their requirements interact, and failures in the final output may be difficult to trace or</p2vs:detailed>
                </p2vs:blockSemantics>
              </a:ext>
            </a:extLst>
          </p:cNvPr>
          <p:cNvGrpSpPr/>
          <p:nvPr/>
        </p:nvGrpSpPr>
        <p:grpSpPr>
          <a:xfrm>
            <a:off x="6667500" y="1905000"/>
            <a:ext cx="4762500" cy="1333500"/>
            <a:chOff x="6667500" y="1905000"/>
            <a:chExt cx="4762500" cy="1333500"/>
          </a:xfrm>
        </p:grpSpPr>
        <p:sp>
          <p:nvSpPr>
            <p:cNvPr id="10" name="Rectangle 10"/>
            <p:cNvSpPr/>
            <p:nvPr/>
          </p:nvSpPr>
          <p:spPr>
            <a:xfrm>
              <a:off x="6667500" y="1905000"/>
              <a:ext cx="4762500" cy="1333500"/>
            </a:xfrm>
            <a:prstGeom prst="roundRect">
              <a:avLst>
                <a:gd name="adj" fmla="val 17143"/>
              </a:avLst>
            </a:prstGeom>
            <a:solidFill>
              <a:schemeClr val="lt2"/>
            </a:solidFill>
            <a:ln>
              <a:noFill/>
            </a:ln>
          </p:spPr>
        </p:sp>
        <p:sp>
          <p:nvSpPr>
            <p:cNvPr id="11" name="Ellipse 11"/>
            <p:cNvSpPr/>
            <p:nvPr/>
          </p:nvSpPr>
          <p:spPr>
            <a:xfrm>
              <a:off x="6934200" y="2152650"/>
              <a:ext cx="495300" cy="495300"/>
            </a:xfrm>
            <a:prstGeom prst="ellipse">
              <a:avLst/>
            </a:prstGeom>
            <a:solidFill>
              <a:srgbClr val="A7F3D0"/>
            </a:solidFill>
            <a:ln>
              <a:noFill/>
            </a:ln>
          </p:spPr>
        </p:sp>
        <p:sp>
          <p:nvSpPr>
            <p:cNvPr id="12" name="Freeform 12"/>
            <p:cNvSpPr/>
            <p:nvPr/>
          </p:nvSpPr>
          <p:spPr>
            <a:xfrm>
              <a:off x="7086600" y="2305050"/>
              <a:ext cx="228600" cy="171450"/>
            </a:xfrm>
            <a:custGeom>
              <a:avLst/>
              <a:gdLst/>
              <a:ahLst/>
              <a:cxnLst/>
              <a:rect l="l" t="t" r="r" b="b"/>
              <a:pathLst>
                <a:path w="228600" h="171450">
                  <a:moveTo>
                    <a:pt x="0" y="95250"/>
                  </a:moveTo>
                  <a:lnTo>
                    <a:pt x="76200" y="171450"/>
                  </a:lnTo>
                  <a:lnTo>
                    <a:pt x="228600" y="0"/>
                  </a:lnTo>
                </a:path>
              </a:pathLst>
            </a:custGeom>
            <a:noFill/>
            <a:ln w="38100" cap="rnd">
              <a:solidFill>
                <a:schemeClr val="accent3"/>
              </a:solidFill>
              <a:round/>
            </a:ln>
          </p:spPr>
        </p:sp>
        <p:sp>
          <p:nvSpPr>
            <p:cNvPr id="13" name="TextBox 13"/>
            <p:cNvSpPr txBox="1"/>
            <p:nvPr/>
          </p:nvSpPr>
          <p:spPr>
            <a:xfrm>
              <a:off x="7610856" y="2167890"/>
              <a:ext cx="1502345" cy="352044"/>
            </a:xfrm>
            <a:prstGeom prst="rect">
              <a:avLst/>
            </a:prstGeom>
            <a:noFill/>
            <a:ln>
              <a:noFill/>
            </a:ln>
          </p:spPr>
          <p:txBody>
            <a:bodyPr wrap="none" lIns="0" tIns="0" rIns="0" bIns="0" anchor="t" anchorCtr="0">
              <a:spAutoFit/>
            </a:bodyPr>
            <a:lstStyle/>
            <a:p>
              <a:pPr algn="l"/>
              <a:r>
                <a:rPr lang="en-US" sz="1800" b="1" dirty="0">
                  <a:solidFill>
                    <a:schemeClr val="accent1"/>
                  </a:solidFill>
                  <a:latin typeface="+mj-lt"/>
                  <a:ea typeface="+mj-ea"/>
                  <a:cs typeface="+mj-cs"/>
                </a:rPr>
                <a:t>Cheap draft</a:t>
              </a:r>
            </a:p>
          </p:txBody>
        </p:sp>
        <p:sp>
          <p:nvSpPr>
            <p:cNvPr id="14" name="TextBox 14"/>
            <p:cNvSpPr txBox="1"/>
            <p:nvPr/>
          </p:nvSpPr>
          <p:spPr>
            <a:xfrm>
              <a:off x="7613142" y="2635568"/>
              <a:ext cx="2568321" cy="492633"/>
            </a:xfrm>
            <a:prstGeom prst="rect">
              <a:avLst/>
            </a:prstGeom>
            <a:noFill/>
            <a:ln>
              <a:noFill/>
            </a:ln>
          </p:spPr>
          <p:txBody>
            <a:bodyPr wrap="none" lIns="0" tIns="0" rIns="0" bIns="0" anchor="t" anchorCtr="0">
              <a:spAutoFit/>
            </a:bodyPr>
            <a:lstStyle/>
            <a:p>
              <a:pPr algn="l">
                <a:lnSpc>
                  <a:spcPts val="1800"/>
                </a:lnSpc>
              </a:pPr>
              <a:r>
                <a:rPr lang="en-US" sz="1350" dirty="0">
                  <a:solidFill>
                    <a:schemeClr val="dk1"/>
                  </a:solidFill>
                  <a:latin typeface="+mn-lt"/>
                  <a:ea typeface="+mn-ea"/>
                  <a:cs typeface="+mn-cs"/>
                </a:rPr>
                <a:t>One prompt yields a plausible</a:t>
              </a:r>
              <a:br/>
              <a:r>
                <a:rPr lang="en-US" sz="1350" dirty="0">
                  <a:solidFill>
                    <a:schemeClr val="dk1"/>
                  </a:solidFill>
                  <a:latin typeface="+mn-lt"/>
                  <a:ea typeface="+mn-ea"/>
                  <a:cs typeface="+mn-cs"/>
                </a:rPr>
                <a:t>image, paragraph, or snippet.</a:t>
              </a:r>
            </a:p>
          </p:txBody>
        </p:sp>
      </p:grpSp>
      <p:grpSp>
        <p:nvGrpSpPr>
          <p:cNvPr id="21" name="Group 21" descr="## [Group 21] Dependable deliverable&#10;repair. A plausible image or a scalar quality score cannot establish that a poster, a program, or a scene is truly ready to deliver.">
            <a:extLst>
              <a:ext uri="https://github.com/microsoft/ResearchStudio/paper2video/script-provenance/2026">
                <p2v:scriptBaseline xmlns:p2v="https://github.com/microsoft/ResearchStudio/paper2video/script-provenance/2026" algorithm="sha256" normalization="oneline-v1" sha256="b05d86f87b8a2ffe55e975083317dca79401e08eb1baf897bf583043e316b340" orderSource="geometry" orderIndex="2"/>
              </a:ext>
              <a:ext uri="https://github.com/microsoft/ResearchStudio/paper2video/semantic-provenance/2026">
                <p2vs:blockSemantics xmlns:p2vs="https://github.com/microsoft/ResearchStudio/paper2video/semantic-provenance/2026" schemaVersion="1">
                  <p2vs:concise>Dependable deliverable</p2vs:concise>
                  <p2vs:detailed>repair. A plausible image or a scalar quality score cannot establish that a poster, a program, or a scene is truly ready to deliver.</p2vs:detailed>
                </p2vs:blockSemantics>
              </a:ext>
            </a:extLst>
          </p:cNvPr>
          <p:cNvGrpSpPr/>
          <p:nvPr/>
        </p:nvGrpSpPr>
        <p:grpSpPr>
          <a:xfrm>
            <a:off x="6667500" y="3505200"/>
            <a:ext cx="4762500" cy="1470851"/>
            <a:chOff x="6667500" y="3505200"/>
            <a:chExt cx="4762500" cy="1470851"/>
          </a:xfrm>
        </p:grpSpPr>
        <p:sp>
          <p:nvSpPr>
            <p:cNvPr id="16" name="Rectangle 16"/>
            <p:cNvSpPr/>
            <p:nvPr/>
          </p:nvSpPr>
          <p:spPr>
            <a:xfrm>
              <a:off x="6667500" y="3505200"/>
              <a:ext cx="4762500" cy="1428750"/>
            </a:xfrm>
            <a:prstGeom prst="roundRect">
              <a:avLst>
                <a:gd name="adj" fmla="val 16000"/>
              </a:avLst>
            </a:prstGeom>
            <a:solidFill>
              <a:schemeClr val="accent1"/>
            </a:solidFill>
            <a:ln>
              <a:noFill/>
            </a:ln>
          </p:spPr>
        </p:sp>
        <p:sp>
          <p:nvSpPr>
            <p:cNvPr id="17" name="Ellipse 17"/>
            <p:cNvSpPr/>
            <p:nvPr/>
          </p:nvSpPr>
          <p:spPr>
            <a:xfrm>
              <a:off x="6934200" y="3790950"/>
              <a:ext cx="495300" cy="495300"/>
            </a:xfrm>
            <a:prstGeom prst="ellipse">
              <a:avLst/>
            </a:prstGeom>
            <a:solidFill>
              <a:schemeClr val="accent2"/>
            </a:solidFill>
            <a:ln>
              <a:noFill/>
            </a:ln>
          </p:spPr>
        </p:sp>
        <p:sp>
          <p:nvSpPr>
            <p:cNvPr id="18" name="Rectangle 18"/>
            <p:cNvSpPr/>
            <p:nvPr/>
          </p:nvSpPr>
          <p:spPr>
            <a:xfrm>
              <a:off x="7086600" y="3943350"/>
              <a:ext cx="190500" cy="190500"/>
            </a:xfrm>
            <a:prstGeom prst="roundRect">
              <a:avLst>
                <a:gd name="adj" fmla="val 20000"/>
              </a:avLst>
            </a:prstGeom>
            <a:noFill/>
            <a:ln w="38100">
              <a:solidFill>
                <a:srgbClr val="F0FDF4"/>
              </a:solidFill>
            </a:ln>
          </p:spPr>
        </p:sp>
        <p:sp>
          <p:nvSpPr>
            <p:cNvPr id="19" name="TextBox 19"/>
            <p:cNvSpPr txBox="1"/>
            <p:nvPr/>
          </p:nvSpPr>
          <p:spPr>
            <a:xfrm>
              <a:off x="7610856" y="3787140"/>
              <a:ext cx="2786314" cy="352044"/>
            </a:xfrm>
            <a:prstGeom prst="rect">
              <a:avLst/>
            </a:prstGeom>
            <a:noFill/>
            <a:ln>
              <a:noFill/>
            </a:ln>
          </p:spPr>
          <p:txBody>
            <a:bodyPr wrap="none" lIns="0" tIns="0" rIns="0" bIns="0" anchor="t" anchorCtr="0">
              <a:spAutoFit/>
            </a:bodyPr>
            <a:lstStyle/>
            <a:p>
              <a:pPr algn="l"/>
              <a:r>
                <a:rPr lang="en-US" sz="1800" b="1" dirty="0">
                  <a:solidFill>
                    <a:srgbClr val="F0FDF4"/>
                  </a:solidFill>
                  <a:latin typeface="+mj-lt"/>
                  <a:ea typeface="+mj-ea"/>
                  <a:cs typeface="+mj-cs"/>
                </a:rPr>
                <a:t>Dependable deliverable</a:t>
              </a:r>
            </a:p>
          </p:txBody>
        </p:sp>
        <p:sp>
          <p:nvSpPr>
            <p:cNvPr id="20" name="TextBox 20"/>
            <p:cNvSpPr txBox="1"/>
            <p:nvPr/>
          </p:nvSpPr>
          <p:spPr>
            <a:xfrm>
              <a:off x="7613142" y="4254818"/>
              <a:ext cx="2611184" cy="721233"/>
            </a:xfrm>
            <a:prstGeom prst="rect">
              <a:avLst/>
            </a:prstGeom>
            <a:noFill/>
            <a:ln>
              <a:noFill/>
            </a:ln>
          </p:spPr>
          <p:txBody>
            <a:bodyPr wrap="none" lIns="0" tIns="0" rIns="0" bIns="0" anchor="t" anchorCtr="0">
              <a:spAutoFit/>
            </a:bodyPr>
            <a:lstStyle/>
            <a:p>
              <a:pPr algn="l">
                <a:lnSpc>
                  <a:spcPts val="1800"/>
                </a:lnSpc>
              </a:pPr>
              <a:r>
                <a:rPr lang="en-US" sz="1350" dirty="0">
                  <a:solidFill>
                    <a:srgbClr val="DCFCE7"/>
                  </a:solidFill>
                  <a:latin typeface="+mn-lt"/>
                  <a:ea typeface="+mn-ea"/>
                  <a:cs typeface="+mn-cs"/>
                </a:rPr>
                <a:t>Many interacting criteria must</a:t>
              </a:r>
              <a:br/>
              <a:r>
                <a:rPr lang="en-US" sz="1350" dirty="0">
                  <a:solidFill>
                    <a:srgbClr val="DCFCE7"/>
                  </a:solidFill>
                  <a:latin typeface="+mn-lt"/>
                  <a:ea typeface="+mn-ea"/>
                  <a:cs typeface="+mn-cs"/>
                </a:rPr>
                <a:t>all hold at once — and be</a:t>
              </a:r>
              <a:br/>
              <a:r>
                <a:rPr lang="en-US" sz="1350" dirty="0">
                  <a:solidFill>
                    <a:srgbClr val="DCFCE7"/>
                  </a:solidFill>
                  <a:latin typeface="+mn-lt"/>
                  <a:ea typeface="+mn-ea"/>
                  <a:cs typeface="+mn-cs"/>
                </a:rPr>
                <a:t>verifiable before delivery.</a:t>
              </a:r>
            </a:p>
          </p:txBody>
        </p:sp>
      </p:gr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400"/>
                                        <p:tgtEl>
                                          <p:spTgt spid="9"/>
                                        </p:tgtEl>
                                      </p:cBhvr>
                                    </p:animEffect>
                                  </p:childTnLst>
                                </p:cTn>
                              </p:par>
                            </p:childTnLst>
                          </p:cTn>
                        </p:par>
                      </p:childTnLst>
                    </p:cTn>
                  </p:par>
                  <p:par>
                    <p:cTn id="8" fill="hold">
                      <p:stCondLst>
                        <p:cond delay="indefinite"/>
                      </p:stCondLst>
                      <p:childTnLst>
                        <p:par>
                          <p:cTn id="9" fill="hold">
                            <p:stCondLst>
                              <p:cond delay="0"/>
                            </p:stCondLst>
                            <p:childTnLst>
                              <p:par>
                                <p:cTn xmlns:p="http://schemas.openxmlformats.org/presentationml/2006/main" id="10" presetID="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400" fill="hold"/>
                                        <p:tgtEl>
                                          <p:spTgt spid="15"/>
                                        </p:tgtEl>
                                        <p:attrNameLst>
                                          <p:attrName>ppt_x</p:attrName>
                                        </p:attrNameLst>
                                      </p:cBhvr>
                                      <p:tavLst>
                                        <p:tav tm="0">
                                          <p:val>
                                            <p:strVal val="#ppt_x"/>
                                          </p:val>
                                        </p:tav>
                                        <p:tav tm="100000">
                                          <p:val>
                                            <p:strVal val="#ppt_x"/>
                                          </p:val>
                                        </p:tav>
                                      </p:tavLst>
                                    </p:anim>
                                    <p:anim calcmode="lin" valueType="num">
                                      <p:cBhvr additive="base">
                                        <p:cTn id="13" dur="4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xmlns:p="http://schemas.openxmlformats.org/presentationml/2006/main" id="16" presetID="2" presetClass="entr" presetSubtype="4"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400" fill="hold"/>
                                        <p:tgtEl>
                                          <p:spTgt spid="21"/>
                                        </p:tgtEl>
                                        <p:attrNameLst>
                                          <p:attrName>ppt_x</p:attrName>
                                        </p:attrNameLst>
                                      </p:cBhvr>
                                      <p:tavLst>
                                        <p:tav tm="0">
                                          <p:val>
                                            <p:strVal val="#ppt_x"/>
                                          </p:val>
                                        </p:tav>
                                        <p:tav tm="100000">
                                          <p:val>
                                            <p:strVal val="#ppt_x"/>
                                          </p:val>
                                        </p:tav>
                                      </p:tavLst>
                                    </p:anim>
                                    <p:anim calcmode="lin" valueType="num">
                                      <p:cBhvr additive="base">
                                        <p:cTn id="19" dur="4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609600" y="666750"/>
            <a:ext cx="438150" cy="57150"/>
          </a:xfrm>
          <a:prstGeom prst="roundRect">
            <a:avLst>
              <a:gd name="adj" fmla="val 50000"/>
            </a:avLst>
          </a:prstGeom>
          <a:solidFill>
            <a:schemeClr val="accent2"/>
          </a:solidFill>
          <a:ln>
            <a:noFill/>
          </a:ln>
        </p:spPr>
      </p:sp>
      <p:sp>
        <p:nvSpPr>
          <p:cNvPr id="3" name="TextBox 3"/>
          <p:cNvSpPr txBox="1"/>
          <p:nvPr/>
        </p:nvSpPr>
        <p:spPr>
          <a:xfrm>
            <a:off x="1155954" y="613410"/>
            <a:ext cx="1207861" cy="234696"/>
          </a:xfrm>
          <a:prstGeom prst="rect">
            <a:avLst/>
          </a:prstGeom>
          <a:noFill/>
          <a:ln>
            <a:noFill/>
          </a:ln>
        </p:spPr>
        <p:txBody>
          <a:bodyPr wrap="none" lIns="0" tIns="0" rIns="0" bIns="0" anchor="t" anchorCtr="0">
            <a:spAutoFit/>
          </a:bodyPr>
          <a:lstStyle/>
          <a:p>
            <a:pPr algn="l"/>
            <a:r>
              <a:rPr lang="en-US" sz="1200" b="1" spc="150" dirty="0">
                <a:solidFill>
                  <a:schemeClr val="accent3"/>
                </a:solidFill>
                <a:latin typeface="+mn-lt"/>
                <a:ea typeface="+mn-ea"/>
                <a:cs typeface="+mn-cs"/>
              </a:rPr>
              <a:t>MOTIVATION</a:t>
            </a:r>
          </a:p>
        </p:txBody>
      </p:sp>
      <p:sp>
        <p:nvSpPr>
          <p:cNvPr id="4" name="TextBox 4"/>
          <p:cNvSpPr txBox="1"/>
          <p:nvPr/>
        </p:nvSpPr>
        <p:spPr>
          <a:xfrm>
            <a:off x="594360" y="933450"/>
            <a:ext cx="6930622" cy="586740"/>
          </a:xfrm>
          <a:prstGeom prst="rect">
            <a:avLst/>
          </a:prstGeom>
          <a:noFill/>
          <a:ln>
            <a:noFill/>
          </a:ln>
        </p:spPr>
        <p:txBody>
          <a:bodyPr wrap="none" lIns="0" tIns="0" rIns="0" bIns="0" anchor="t" anchorCtr="0">
            <a:spAutoFit/>
          </a:bodyPr>
          <a:lstStyle/>
          <a:p>
            <a:pPr algn="l"/>
            <a:r>
              <a:rPr lang="en-US" sz="3000" b="1" dirty="0">
                <a:solidFill>
                  <a:schemeClr val="accent1"/>
                </a:solidFill>
                <a:latin typeface="+mj-lt"/>
                <a:ea typeface="+mj-ea"/>
                <a:cs typeface="+mj-cs"/>
              </a:rPr>
              <a:t>Three Goal-Realization Challenges</a:t>
            </a:r>
          </a:p>
        </p:txBody>
      </p:sp>
      <p:sp>
        <p:nvSpPr>
          <p:cNvPr id="5" name="Rectangle 5"/>
          <p:cNvSpPr/>
          <p:nvPr/>
        </p:nvSpPr>
        <p:spPr>
          <a:xfrm>
            <a:off x="11125200" y="609600"/>
            <a:ext cx="457200" cy="285750"/>
          </a:xfrm>
          <a:prstGeom prst="roundRect">
            <a:avLst>
              <a:gd name="adj" fmla="val 50000"/>
            </a:avLst>
          </a:prstGeom>
          <a:solidFill>
            <a:schemeClr val="lt2"/>
          </a:solidFill>
          <a:ln>
            <a:noFill/>
          </a:ln>
        </p:spPr>
      </p:sp>
      <p:sp>
        <p:nvSpPr>
          <p:cNvPr id="6" name="TextBox 6"/>
          <p:cNvSpPr txBox="1"/>
          <p:nvPr/>
        </p:nvSpPr>
        <p:spPr>
          <a:xfrm>
            <a:off x="11261013" y="678656"/>
            <a:ext cx="185574" cy="220028"/>
          </a:xfrm>
          <a:prstGeom prst="rect">
            <a:avLst/>
          </a:prstGeom>
          <a:noFill/>
          <a:ln>
            <a:noFill/>
          </a:ln>
        </p:spPr>
        <p:txBody>
          <a:bodyPr wrap="none" lIns="0" tIns="0" rIns="0" bIns="0" anchor="t" anchorCtr="0">
            <a:spAutoFit/>
          </a:bodyPr>
          <a:lstStyle/>
          <a:p>
            <a:pPr algn="ctr"/>
            <a:r>
              <a:rPr lang="en-US" sz="1120" b="1" dirty="0">
                <a:solidFill>
                  <a:schemeClr val="accent3"/>
                </a:solidFill>
                <a:latin typeface="+mn-lt"/>
                <a:ea typeface="+mn-ea"/>
                <a:cs typeface="+mn-cs"/>
              </a:rPr>
              <a:t>03</a:t>
            </a:r>
          </a:p>
        </p:txBody>
      </p:sp>
      <p:sp>
        <p:nvSpPr>
          <p:cNvPr id="7" name="TextBox 7"/>
          <p:cNvSpPr txBox="1"/>
          <p:nvPr/>
        </p:nvSpPr>
        <p:spPr>
          <a:xfrm>
            <a:off x="601980" y="1609725"/>
            <a:ext cx="9694531" cy="293370"/>
          </a:xfrm>
          <a:prstGeom prst="rect">
            <a:avLst/>
          </a:prstGeom>
          <a:noFill/>
          <a:ln>
            <a:noFill/>
          </a:ln>
        </p:spPr>
        <p:txBody>
          <a:bodyPr wrap="none" lIns="0" tIns="0" rIns="0" bIns="0" anchor="t" anchorCtr="0">
            <a:spAutoFit/>
          </a:bodyPr>
          <a:lstStyle/>
          <a:p>
            <a:pPr algn="l"/>
            <a:r>
              <a:rPr lang="en-US" sz="1500" dirty="0">
                <a:solidFill>
                  <a:schemeClr val="dk1"/>
                </a:solidFill>
                <a:latin typeface="+mn-lt"/>
                <a:ea typeface="+mn-ea"/>
                <a:cs typeface="+mn-cs"/>
              </a:rPr>
              <a:t>A fixed one-way pipeline never lets observations redirect it — so failure surfaces only at the end.</a:t>
            </a:r>
          </a:p>
        </p:txBody>
      </p:sp>
      <p:grpSp>
        <p:nvGrpSpPr>
          <p:cNvPr id="14" name="Group 14" descr="## [Group 14] Failure&#10;Direct generation follows a fixed schedule in which intermediate observations do not redirect later actions, so">
            <a:extLst>
              <a:ext uri="https://github.com/microsoft/ResearchStudio/paper2video/script-provenance/2026">
                <p2v:scriptBaseline xmlns:p2v="https://github.com/microsoft/ResearchStudio/paper2video/script-provenance/2026" algorithm="sha256" normalization="oneline-v1" sha256="49fce9f4458ed4b95d061c94bc5e66bb5399bdcd8c0271413b859fed98a5998a" orderSource="geometry" orderIndex="0"/>
              </a:ext>
              <a:ext uri="https://github.com/microsoft/ResearchStudio/paper2video/semantic-provenance/2026">
                <p2vs:blockSemantics xmlns:p2vs="https://github.com/microsoft/ResearchStudio/paper2video/semantic-provenance/2026" schemaVersion="1">
                  <p2vs:concise>Failure</p2vs:concise>
                  <p2vs:detailed>Direct generation follows a fixed schedule in which intermediate observations do not redirect later actions, so</p2vs:detailed>
                </p2vs:blockSemantics>
              </a:ext>
            </a:extLst>
          </p:cNvPr>
          <p:cNvGrpSpPr/>
          <p:nvPr/>
        </p:nvGrpSpPr>
        <p:grpSpPr>
          <a:xfrm>
            <a:off x="609600" y="2190750"/>
            <a:ext cx="3429000" cy="3810000"/>
            <a:chOff x="609600" y="2190750"/>
            <a:chExt cx="3429000" cy="3810000"/>
          </a:xfrm>
        </p:grpSpPr>
        <p:sp>
          <p:nvSpPr>
            <p:cNvPr id="8" name="Rectangle 8"/>
            <p:cNvSpPr/>
            <p:nvPr/>
          </p:nvSpPr>
          <p:spPr>
            <a:xfrm>
              <a:off x="609600" y="2190750"/>
              <a:ext cx="3429000" cy="3810000"/>
            </a:xfrm>
            <a:prstGeom prst="roundRect">
              <a:avLst>
                <a:gd name="adj" fmla="val 7778"/>
              </a:avLst>
            </a:prstGeom>
            <a:solidFill>
              <a:schemeClr val="lt2"/>
            </a:solidFill>
            <a:ln>
              <a:noFill/>
            </a:ln>
          </p:spPr>
        </p:sp>
        <p:sp>
          <p:nvSpPr>
            <p:cNvPr id="9" name="Ellipse 9"/>
            <p:cNvSpPr/>
            <p:nvPr/>
          </p:nvSpPr>
          <p:spPr>
            <a:xfrm>
              <a:off x="914400" y="2533650"/>
              <a:ext cx="647700" cy="647700"/>
            </a:xfrm>
            <a:prstGeom prst="ellipse">
              <a:avLst/>
            </a:prstGeom>
            <a:solidFill>
              <a:schemeClr val="accent2"/>
            </a:solidFill>
            <a:ln>
              <a:noFill/>
            </a:ln>
          </p:spPr>
        </p:sp>
        <p:sp>
          <p:nvSpPr>
            <p:cNvPr id="10" name="Freeform 10"/>
            <p:cNvSpPr/>
            <p:nvPr/>
          </p:nvSpPr>
          <p:spPr>
            <a:xfrm>
              <a:off x="1085850" y="2705100"/>
              <a:ext cx="304800" cy="304800"/>
            </a:xfrm>
            <a:custGeom>
              <a:avLst/>
              <a:gdLst/>
              <a:ahLst/>
              <a:cxnLst/>
              <a:rect l="l" t="t" r="r" b="b"/>
              <a:pathLst>
                <a:path w="304800" h="304800">
                  <a:moveTo>
                    <a:pt x="0" y="152400"/>
                  </a:moveTo>
                  <a:lnTo>
                    <a:pt x="304800" y="152400"/>
                  </a:lnTo>
                  <a:moveTo>
                    <a:pt x="152400" y="0"/>
                  </a:moveTo>
                  <a:lnTo>
                    <a:pt x="152400" y="304800"/>
                  </a:lnTo>
                </a:path>
              </a:pathLst>
            </a:custGeom>
            <a:solidFill>
              <a:srgbClr val="000000"/>
            </a:solidFill>
            <a:ln w="47625" cap="rnd">
              <a:solidFill>
                <a:srgbClr val="F0FDF4"/>
              </a:solidFill>
            </a:ln>
          </p:spPr>
        </p:sp>
        <p:sp>
          <p:nvSpPr>
            <p:cNvPr id="11" name="TextBox 11"/>
            <p:cNvSpPr txBox="1"/>
            <p:nvPr/>
          </p:nvSpPr>
          <p:spPr>
            <a:xfrm>
              <a:off x="1743456" y="2586990"/>
              <a:ext cx="877527" cy="352044"/>
            </a:xfrm>
            <a:prstGeom prst="rect">
              <a:avLst/>
            </a:prstGeom>
            <a:noFill/>
            <a:ln>
              <a:noFill/>
            </a:ln>
          </p:spPr>
          <p:txBody>
            <a:bodyPr wrap="none" lIns="0" tIns="0" rIns="0" bIns="0" anchor="t" anchorCtr="0">
              <a:spAutoFit/>
            </a:bodyPr>
            <a:lstStyle/>
            <a:p>
              <a:pPr algn="l"/>
              <a:r>
                <a:rPr lang="en-US" sz="1800" b="1" dirty="0">
                  <a:solidFill>
                    <a:schemeClr val="accent1"/>
                  </a:solidFill>
                  <a:latin typeface="+mj-lt"/>
                  <a:ea typeface="+mj-ea"/>
                  <a:cs typeface="+mj-cs"/>
                </a:rPr>
                <a:t>Failure</a:t>
              </a:r>
            </a:p>
          </p:txBody>
        </p:sp>
        <p:sp>
          <p:nvSpPr>
            <p:cNvPr id="12" name="TextBox 12"/>
            <p:cNvSpPr txBox="1"/>
            <p:nvPr/>
          </p:nvSpPr>
          <p:spPr>
            <a:xfrm>
              <a:off x="1743456" y="2853690"/>
              <a:ext cx="1493992" cy="352044"/>
            </a:xfrm>
            <a:prstGeom prst="rect">
              <a:avLst/>
            </a:prstGeom>
            <a:noFill/>
            <a:ln>
              <a:noFill/>
            </a:ln>
          </p:spPr>
          <p:txBody>
            <a:bodyPr wrap="none" lIns="0" tIns="0" rIns="0" bIns="0" anchor="t" anchorCtr="0">
              <a:spAutoFit/>
            </a:bodyPr>
            <a:lstStyle/>
            <a:p>
              <a:pPr algn="l"/>
              <a:r>
                <a:rPr lang="en-US" sz="1800" b="1" dirty="0">
                  <a:solidFill>
                    <a:schemeClr val="accent1"/>
                  </a:solidFill>
                  <a:latin typeface="+mj-lt"/>
                  <a:ea typeface="+mj-ea"/>
                  <a:cs typeface="+mj-cs"/>
                </a:rPr>
                <a:t>propagation</a:t>
              </a:r>
            </a:p>
          </p:txBody>
        </p:sp>
        <p:sp>
          <p:nvSpPr>
            <p:cNvPr id="13" name="TextBox 13"/>
            <p:cNvSpPr txBox="1"/>
            <p:nvPr/>
          </p:nvSpPr>
          <p:spPr>
            <a:xfrm>
              <a:off x="907161" y="3522821"/>
              <a:ext cx="2403983" cy="1050226"/>
            </a:xfrm>
            <a:prstGeom prst="rect">
              <a:avLst/>
            </a:prstGeom>
            <a:noFill/>
            <a:ln>
              <a:noFill/>
            </a:ln>
          </p:spPr>
          <p:txBody>
            <a:bodyPr wrap="none" lIns="0" tIns="0" rIns="0" bIns="0" anchor="t" anchorCtr="0">
              <a:spAutoFit/>
            </a:bodyPr>
            <a:lstStyle/>
            <a:p>
              <a:pPr algn="l">
                <a:lnSpc>
                  <a:spcPts val="2025"/>
                </a:lnSpc>
              </a:pPr>
              <a:r>
                <a:rPr lang="en-US" sz="1420" dirty="0">
                  <a:solidFill>
                    <a:schemeClr val="dk1"/>
                  </a:solidFill>
                  <a:latin typeface="+mn-lt"/>
                  <a:ea typeface="+mn-ea"/>
                  <a:cs typeface="+mn-cs"/>
                </a:rPr>
                <a:t>An early mistake spreads</a:t>
              </a:r>
              <a:br/>
              <a:r>
                <a:rPr lang="en-US" sz="1420" dirty="0">
                  <a:solidFill>
                    <a:schemeClr val="dk1"/>
                  </a:solidFill>
                  <a:latin typeface="+mn-lt"/>
                  <a:ea typeface="+mn-ea"/>
                  <a:cs typeface="+mn-cs"/>
                </a:rPr>
                <a:t>downstream through the</a:t>
              </a:r>
              <a:br/>
              <a:r>
                <a:rPr lang="en-US" sz="1420" dirty="0">
                  <a:solidFill>
                    <a:schemeClr val="dk1"/>
                  </a:solidFill>
                  <a:latin typeface="+mn-lt"/>
                  <a:ea typeface="+mn-ea"/>
                  <a:cs typeface="+mn-cs"/>
                </a:rPr>
                <a:t>whole artifact, corrupting</a:t>
              </a:r>
              <a:br/>
              <a:r>
                <a:rPr lang="en-US" sz="1420" dirty="0">
                  <a:solidFill>
                    <a:schemeClr val="dk1"/>
                  </a:solidFill>
                  <a:latin typeface="+mn-lt"/>
                  <a:ea typeface="+mn-ea"/>
                  <a:cs typeface="+mn-cs"/>
                </a:rPr>
                <a:t>later dependent steps.</a:t>
              </a:r>
            </a:p>
          </p:txBody>
        </p:sp>
      </p:grpSp>
      <p:grpSp>
        <p:nvGrpSpPr>
          <p:cNvPr id="22" name="Group 22" descr="## [Group 22] Weak&#10;final inspection is left to expose problems. This causes three goal-realization challenges: failures propagate through">
            <a:extLst>
              <a:ext uri="https://github.com/microsoft/ResearchStudio/paper2video/script-provenance/2026">
                <p2v:scriptBaseline xmlns:p2v="https://github.com/microsoft/ResearchStudio/paper2video/script-provenance/2026" algorithm="sha256" normalization="oneline-v1" sha256="418342f0cbc8b49f4986638ae550bf12de9e41ec08e7c57145c5c838f5f9495c" orderSource="geometry" orderIndex="1"/>
              </a:ext>
              <a:ext uri="https://github.com/microsoft/ResearchStudio/paper2video/semantic-provenance/2026">
                <p2vs:blockSemantics xmlns:p2vs="https://github.com/microsoft/ResearchStudio/paper2video/semantic-provenance/2026" schemaVersion="1">
                  <p2vs:concise>Weak</p2vs:concise>
                  <p2vs:detailed>final inspection is left to expose problems. This causes three goal-realization challenges: failures propagate through</p2vs:detailed>
                </p2vs:blockSemantics>
              </a:ext>
            </a:extLst>
          </p:cNvPr>
          <p:cNvGrpSpPr/>
          <p:nvPr/>
        </p:nvGrpSpPr>
        <p:grpSpPr>
          <a:xfrm>
            <a:off x="4381500" y="2190750"/>
            <a:ext cx="3429000" cy="3810000"/>
            <a:chOff x="4381500" y="2190750"/>
            <a:chExt cx="3429000" cy="3810000"/>
          </a:xfrm>
        </p:grpSpPr>
        <p:sp>
          <p:nvSpPr>
            <p:cNvPr id="15" name="Rectangle 15"/>
            <p:cNvSpPr/>
            <p:nvPr/>
          </p:nvSpPr>
          <p:spPr>
            <a:xfrm>
              <a:off x="4381500" y="2190750"/>
              <a:ext cx="3429000" cy="3810000"/>
            </a:xfrm>
            <a:prstGeom prst="roundRect">
              <a:avLst>
                <a:gd name="adj" fmla="val 7778"/>
              </a:avLst>
            </a:prstGeom>
            <a:solidFill>
              <a:schemeClr val="lt2"/>
            </a:solidFill>
            <a:ln>
              <a:noFill/>
            </a:ln>
          </p:spPr>
        </p:sp>
        <p:sp>
          <p:nvSpPr>
            <p:cNvPr id="16" name="Ellipse 16"/>
            <p:cNvSpPr/>
            <p:nvPr/>
          </p:nvSpPr>
          <p:spPr>
            <a:xfrm>
              <a:off x="4686300" y="2533650"/>
              <a:ext cx="647700" cy="647700"/>
            </a:xfrm>
            <a:prstGeom prst="ellipse">
              <a:avLst/>
            </a:prstGeom>
            <a:solidFill>
              <a:schemeClr val="accent2"/>
            </a:solidFill>
            <a:ln>
              <a:noFill/>
            </a:ln>
          </p:spPr>
        </p:sp>
        <p:sp>
          <p:nvSpPr>
            <p:cNvPr id="17" name="Ellipse 17"/>
            <p:cNvSpPr/>
            <p:nvPr/>
          </p:nvSpPr>
          <p:spPr>
            <a:xfrm>
              <a:off x="4895850" y="2743200"/>
              <a:ext cx="228600" cy="228600"/>
            </a:xfrm>
            <a:prstGeom prst="ellipse">
              <a:avLst/>
            </a:prstGeom>
            <a:noFill/>
            <a:ln w="47625">
              <a:solidFill>
                <a:srgbClr val="F0FDF4"/>
              </a:solidFill>
            </a:ln>
          </p:spPr>
        </p:sp>
        <p:sp>
          <p:nvSpPr>
            <p:cNvPr id="18" name="Line 18"/>
            <p:cNvSpPr/>
            <p:nvPr/>
          </p:nvSpPr>
          <p:spPr>
            <a:xfrm>
              <a:off x="5095875" y="2943225"/>
              <a:ext cx="104775" cy="104775"/>
            </a:xfrm>
            <a:custGeom>
              <a:avLst/>
              <a:gdLst/>
              <a:ahLst/>
              <a:cxnLst/>
              <a:rect l="l" t="t" r="r" b="b"/>
              <a:pathLst>
                <a:path w="104775" h="104775">
                  <a:moveTo>
                    <a:pt x="0" y="0"/>
                  </a:moveTo>
                  <a:lnTo>
                    <a:pt x="104775" y="104775"/>
                  </a:lnTo>
                </a:path>
              </a:pathLst>
            </a:custGeom>
            <a:noFill/>
            <a:ln w="47625" cap="rnd">
              <a:solidFill>
                <a:srgbClr val="F0FDF4"/>
              </a:solidFill>
            </a:ln>
          </p:spPr>
        </p:sp>
        <p:sp>
          <p:nvSpPr>
            <p:cNvPr id="19" name="TextBox 19"/>
            <p:cNvSpPr txBox="1"/>
            <p:nvPr/>
          </p:nvSpPr>
          <p:spPr>
            <a:xfrm>
              <a:off x="5515356" y="2586990"/>
              <a:ext cx="637565" cy="352044"/>
            </a:xfrm>
            <a:prstGeom prst="rect">
              <a:avLst/>
            </a:prstGeom>
            <a:noFill/>
            <a:ln>
              <a:noFill/>
            </a:ln>
          </p:spPr>
          <p:txBody>
            <a:bodyPr wrap="none" lIns="0" tIns="0" rIns="0" bIns="0" anchor="t" anchorCtr="0">
              <a:spAutoFit/>
            </a:bodyPr>
            <a:lstStyle/>
            <a:p>
              <a:pPr algn="l"/>
              <a:r>
                <a:rPr lang="en-US" sz="1800" b="1" dirty="0">
                  <a:solidFill>
                    <a:schemeClr val="accent1"/>
                  </a:solidFill>
                  <a:latin typeface="+mj-lt"/>
                  <a:ea typeface="+mj-ea"/>
                  <a:cs typeface="+mj-cs"/>
                </a:rPr>
                <a:t>Weak</a:t>
              </a:r>
            </a:p>
          </p:txBody>
        </p:sp>
        <p:sp>
          <p:nvSpPr>
            <p:cNvPr id="20" name="TextBox 20"/>
            <p:cNvSpPr txBox="1"/>
            <p:nvPr/>
          </p:nvSpPr>
          <p:spPr>
            <a:xfrm>
              <a:off x="5515356" y="2853690"/>
              <a:ext cx="1443106" cy="352044"/>
            </a:xfrm>
            <a:prstGeom prst="rect">
              <a:avLst/>
            </a:prstGeom>
            <a:noFill/>
            <a:ln>
              <a:noFill/>
            </a:ln>
          </p:spPr>
          <p:txBody>
            <a:bodyPr wrap="none" lIns="0" tIns="0" rIns="0" bIns="0" anchor="t" anchorCtr="0">
              <a:spAutoFit/>
            </a:bodyPr>
            <a:lstStyle/>
            <a:p>
              <a:pPr algn="l"/>
              <a:r>
                <a:rPr lang="en-US" sz="1800" b="1" dirty="0">
                  <a:solidFill>
                    <a:schemeClr val="accent1"/>
                  </a:solidFill>
                  <a:latin typeface="+mj-lt"/>
                  <a:ea typeface="+mj-ea"/>
                  <a:cs typeface="+mj-cs"/>
                </a:rPr>
                <a:t>localization</a:t>
              </a:r>
            </a:p>
          </p:txBody>
        </p:sp>
        <p:sp>
          <p:nvSpPr>
            <p:cNvPr id="21" name="TextBox 21"/>
            <p:cNvSpPr txBox="1"/>
            <p:nvPr/>
          </p:nvSpPr>
          <p:spPr>
            <a:xfrm>
              <a:off x="4679061" y="3522821"/>
              <a:ext cx="2115439" cy="1050226"/>
            </a:xfrm>
            <a:prstGeom prst="rect">
              <a:avLst/>
            </a:prstGeom>
            <a:noFill/>
            <a:ln>
              <a:noFill/>
            </a:ln>
          </p:spPr>
          <p:txBody>
            <a:bodyPr wrap="none" lIns="0" tIns="0" rIns="0" bIns="0" anchor="t" anchorCtr="0">
              <a:spAutoFit/>
            </a:bodyPr>
            <a:lstStyle/>
            <a:p>
              <a:pPr algn="l">
                <a:lnSpc>
                  <a:spcPts val="2025"/>
                </a:lnSpc>
              </a:pPr>
              <a:r>
                <a:rPr lang="en-US" sz="1420" dirty="0">
                  <a:solidFill>
                    <a:schemeClr val="dk1"/>
                  </a:solidFill>
                  <a:latin typeface="+mn-lt"/>
                  <a:ea typeface="+mn-ea"/>
                  <a:cs typeface="+mn-cs"/>
                </a:rPr>
                <a:t>The final output looks</a:t>
              </a:r>
              <a:br/>
              <a:r>
                <a:rPr lang="en-US" sz="1420" dirty="0">
                  <a:solidFill>
                    <a:schemeClr val="dk1"/>
                  </a:solidFill>
                  <a:latin typeface="+mn-lt"/>
                  <a:ea typeface="+mn-ea"/>
                  <a:cs typeface="+mn-cs"/>
                </a:rPr>
                <a:t>wrong, but it is hard to</a:t>
              </a:r>
              <a:br/>
              <a:r>
                <a:rPr lang="en-US" sz="1420" dirty="0">
                  <a:solidFill>
                    <a:schemeClr val="dk1"/>
                  </a:solidFill>
                  <a:latin typeface="+mn-lt"/>
                  <a:ea typeface="+mn-ea"/>
                  <a:cs typeface="+mn-cs"/>
                </a:rPr>
                <a:t>say which decision</a:t>
              </a:r>
              <a:br/>
              <a:r>
                <a:rPr lang="en-US" sz="1420" dirty="0">
                  <a:solidFill>
                    <a:schemeClr val="dk1"/>
                  </a:solidFill>
                  <a:latin typeface="+mn-lt"/>
                  <a:ea typeface="+mn-ea"/>
                  <a:cs typeface="+mn-cs"/>
                </a:rPr>
                <a:t>actually caused it.</a:t>
              </a:r>
            </a:p>
          </p:txBody>
        </p:sp>
      </p:grpSp>
      <p:grpSp>
        <p:nvGrpSpPr>
          <p:cNvPr id="29" name="Group 29" descr="## [Group 29] Broad&#10;the artifact, they are weakly localized, and repair means broad regeneration instead of targeted fixes.">
            <a:extLst>
              <a:ext uri="https://github.com/microsoft/ResearchStudio/paper2video/script-provenance/2026">
                <p2v:scriptBaseline xmlns:p2v="https://github.com/microsoft/ResearchStudio/paper2video/script-provenance/2026" algorithm="sha256" normalization="oneline-v1" sha256="bb20ef4f49b767ed3ff53c76eab239b9e2c5cf117279c10152ece08d2cee13b1" orderSource="geometry" orderIndex="2"/>
              </a:ext>
              <a:ext uri="https://github.com/microsoft/ResearchStudio/paper2video/semantic-provenance/2026">
                <p2vs:blockSemantics xmlns:p2vs="https://github.com/microsoft/ResearchStudio/paper2video/semantic-provenance/2026" schemaVersion="1">
                  <p2vs:concise>Broad</p2vs:concise>
                  <p2vs:detailed>the artifact, they are weakly localized, and repair means broad regeneration instead of targeted fixes.</p2vs:detailed>
                </p2vs:blockSemantics>
              </a:ext>
            </a:extLst>
          </p:cNvPr>
          <p:cNvGrpSpPr/>
          <p:nvPr/>
        </p:nvGrpSpPr>
        <p:grpSpPr>
          <a:xfrm>
            <a:off x="8153400" y="2190750"/>
            <a:ext cx="3429000" cy="3810000"/>
            <a:chOff x="8153400" y="2190750"/>
            <a:chExt cx="3429000" cy="3810000"/>
          </a:xfrm>
        </p:grpSpPr>
        <p:sp>
          <p:nvSpPr>
            <p:cNvPr id="23" name="Rectangle 23"/>
            <p:cNvSpPr/>
            <p:nvPr/>
          </p:nvSpPr>
          <p:spPr>
            <a:xfrm>
              <a:off x="8153400" y="2190750"/>
              <a:ext cx="3429000" cy="3810000"/>
            </a:xfrm>
            <a:prstGeom prst="roundRect">
              <a:avLst>
                <a:gd name="adj" fmla="val 7778"/>
              </a:avLst>
            </a:prstGeom>
            <a:solidFill>
              <a:schemeClr val="accent1"/>
            </a:solidFill>
            <a:ln>
              <a:noFill/>
            </a:ln>
          </p:spPr>
        </p:sp>
        <p:sp>
          <p:nvSpPr>
            <p:cNvPr id="24" name="Ellipse 24"/>
            <p:cNvSpPr/>
            <p:nvPr/>
          </p:nvSpPr>
          <p:spPr>
            <a:xfrm>
              <a:off x="8458200" y="2533650"/>
              <a:ext cx="647700" cy="647700"/>
            </a:xfrm>
            <a:prstGeom prst="ellipse">
              <a:avLst/>
            </a:prstGeom>
            <a:solidFill>
              <a:schemeClr val="accent2"/>
            </a:solidFill>
            <a:ln>
              <a:noFill/>
            </a:ln>
          </p:spPr>
        </p:sp>
        <p:sp>
          <p:nvSpPr>
            <p:cNvPr id="25" name="Freeform 25"/>
            <p:cNvSpPr/>
            <p:nvPr/>
          </p:nvSpPr>
          <p:spPr>
            <a:xfrm>
              <a:off x="8628702" y="2667000"/>
              <a:ext cx="305748" cy="358287"/>
            </a:xfrm>
            <a:custGeom>
              <a:avLst/>
              <a:gdLst/>
              <a:ahLst/>
              <a:cxnLst/>
              <a:rect l="l" t="t" r="r" b="b"/>
              <a:pathLst>
                <a:path w="305748" h="358287">
                  <a:moveTo>
                    <a:pt x="286698" y="114300"/>
                  </a:moveTo>
                  <a:cubicBezTo>
                    <a:pt x="246715" y="55814"/>
                    <a:pt x="171700" y="32594"/>
                    <a:pt x="105667" y="58265"/>
                  </a:cubicBezTo>
                  <a:cubicBezTo>
                    <a:pt x="39634" y="83936"/>
                    <a:pt x="0" y="151726"/>
                    <a:pt x="10019" y="221861"/>
                  </a:cubicBezTo>
                  <a:cubicBezTo>
                    <a:pt x="20039" y="291997"/>
                    <a:pt x="77069" y="345978"/>
                    <a:pt x="147648" y="352132"/>
                  </a:cubicBezTo>
                  <a:cubicBezTo>
                    <a:pt x="218227" y="358287"/>
                    <a:pt x="283740" y="314992"/>
                    <a:pt x="305748" y="247650"/>
                  </a:cubicBezTo>
                  <a:moveTo>
                    <a:pt x="286698" y="0"/>
                  </a:moveTo>
                  <a:lnTo>
                    <a:pt x="286698" y="133350"/>
                  </a:lnTo>
                  <a:lnTo>
                    <a:pt x="153348" y="133350"/>
                  </a:lnTo>
                </a:path>
              </a:pathLst>
            </a:custGeom>
            <a:noFill/>
            <a:ln w="47625" cap="rnd">
              <a:solidFill>
                <a:srgbClr val="F0FDF4"/>
              </a:solidFill>
              <a:round/>
            </a:ln>
          </p:spPr>
        </p:sp>
        <p:sp>
          <p:nvSpPr>
            <p:cNvPr id="26" name="TextBox 26"/>
            <p:cNvSpPr txBox="1"/>
            <p:nvPr/>
          </p:nvSpPr>
          <p:spPr>
            <a:xfrm>
              <a:off x="9287256" y="2586990"/>
              <a:ext cx="725896" cy="352044"/>
            </a:xfrm>
            <a:prstGeom prst="rect">
              <a:avLst/>
            </a:prstGeom>
            <a:noFill/>
            <a:ln>
              <a:noFill/>
            </a:ln>
          </p:spPr>
          <p:txBody>
            <a:bodyPr wrap="none" lIns="0" tIns="0" rIns="0" bIns="0" anchor="t" anchorCtr="0">
              <a:spAutoFit/>
            </a:bodyPr>
            <a:lstStyle/>
            <a:p>
              <a:pPr algn="l"/>
              <a:r>
                <a:rPr lang="en-US" sz="1800" b="1" dirty="0">
                  <a:solidFill>
                    <a:srgbClr val="F0FDF4"/>
                  </a:solidFill>
                  <a:latin typeface="+mj-lt"/>
                  <a:ea typeface="+mj-ea"/>
                  <a:cs typeface="+mj-cs"/>
                </a:rPr>
                <a:t>Broad</a:t>
              </a:r>
            </a:p>
          </p:txBody>
        </p:sp>
        <p:sp>
          <p:nvSpPr>
            <p:cNvPr id="27" name="TextBox 27"/>
            <p:cNvSpPr txBox="1"/>
            <p:nvPr/>
          </p:nvSpPr>
          <p:spPr>
            <a:xfrm>
              <a:off x="9287256" y="2853690"/>
              <a:ext cx="1633930" cy="352044"/>
            </a:xfrm>
            <a:prstGeom prst="rect">
              <a:avLst/>
            </a:prstGeom>
            <a:noFill/>
            <a:ln>
              <a:noFill/>
            </a:ln>
          </p:spPr>
          <p:txBody>
            <a:bodyPr wrap="none" lIns="0" tIns="0" rIns="0" bIns="0" anchor="t" anchorCtr="0">
              <a:spAutoFit/>
            </a:bodyPr>
            <a:lstStyle/>
            <a:p>
              <a:pPr algn="l"/>
              <a:r>
                <a:rPr lang="en-US" sz="1800" b="1" dirty="0">
                  <a:solidFill>
                    <a:srgbClr val="F0FDF4"/>
                  </a:solidFill>
                  <a:latin typeface="+mj-lt"/>
                  <a:ea typeface="+mj-ea"/>
                  <a:cs typeface="+mj-cs"/>
                </a:rPr>
                <a:t>regeneration</a:t>
              </a:r>
            </a:p>
          </p:txBody>
        </p:sp>
        <p:sp>
          <p:nvSpPr>
            <p:cNvPr id="28" name="TextBox 28"/>
            <p:cNvSpPr txBox="1"/>
            <p:nvPr/>
          </p:nvSpPr>
          <p:spPr>
            <a:xfrm>
              <a:off x="8450961" y="3522821"/>
              <a:ext cx="2268728" cy="1050226"/>
            </a:xfrm>
            <a:prstGeom prst="rect">
              <a:avLst/>
            </a:prstGeom>
            <a:noFill/>
            <a:ln>
              <a:noFill/>
            </a:ln>
          </p:spPr>
          <p:txBody>
            <a:bodyPr wrap="none" lIns="0" tIns="0" rIns="0" bIns="0" anchor="t" anchorCtr="0">
              <a:spAutoFit/>
            </a:bodyPr>
            <a:lstStyle/>
            <a:p>
              <a:pPr algn="l">
                <a:lnSpc>
                  <a:spcPts val="2025"/>
                </a:lnSpc>
              </a:pPr>
              <a:r>
                <a:rPr lang="en-US" sz="1420" dirty="0">
                  <a:solidFill>
                    <a:srgbClr val="DCFCE7"/>
                  </a:solidFill>
                  <a:latin typeface="+mn-lt"/>
                  <a:ea typeface="+mn-ea"/>
                  <a:cs typeface="+mn-cs"/>
                </a:rPr>
                <a:t>Because repair cannot be</a:t>
              </a:r>
              <a:br/>
              <a:r>
                <a:rPr lang="en-US" sz="1420" dirty="0">
                  <a:solidFill>
                    <a:srgbClr val="DCFCE7"/>
                  </a:solidFill>
                  <a:latin typeface="+mn-lt"/>
                  <a:ea typeface="+mn-ea"/>
                  <a:cs typeface="+mn-cs"/>
                </a:rPr>
                <a:t>targeted, fixing anything</a:t>
              </a:r>
              <a:br/>
              <a:r>
                <a:rPr lang="en-US" sz="1420" dirty="0">
                  <a:solidFill>
                    <a:srgbClr val="DCFCE7"/>
                  </a:solidFill>
                  <a:latin typeface="+mn-lt"/>
                  <a:ea typeface="+mn-ea"/>
                  <a:cs typeface="+mn-cs"/>
                </a:rPr>
                <a:t>means regenerating large</a:t>
              </a:r>
              <a:br/>
              <a:r>
                <a:rPr lang="en-US" sz="1420" dirty="0">
                  <a:solidFill>
                    <a:srgbClr val="DCFCE7"/>
                  </a:solidFill>
                  <a:latin typeface="+mn-lt"/>
                  <a:ea typeface="+mn-ea"/>
                  <a:cs typeface="+mn-cs"/>
                </a:rPr>
                <a:t>parts from scratch.</a:t>
              </a:r>
            </a:p>
          </p:txBody>
        </p:sp>
      </p:gr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400" fill="hold"/>
                                        <p:tgtEl>
                                          <p:spTgt spid="14"/>
                                        </p:tgtEl>
                                        <p:attrNameLst>
                                          <p:attrName>ppt_x</p:attrName>
                                        </p:attrNameLst>
                                      </p:cBhvr>
                                      <p:tavLst>
                                        <p:tav tm="0">
                                          <p:val>
                                            <p:strVal val="#ppt_x"/>
                                          </p:val>
                                        </p:tav>
                                        <p:tav tm="100000">
                                          <p:val>
                                            <p:strVal val="#ppt_x"/>
                                          </p:val>
                                        </p:tav>
                                      </p:tavLst>
                                    </p:anim>
                                    <p:anim calcmode="lin" valueType="num">
                                      <p:cBhvr additive="base">
                                        <p:cTn id="8" dur="4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xmlns:p="http://schemas.openxmlformats.org/presentationml/2006/main" id="11" presetID="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400" fill="hold"/>
                                        <p:tgtEl>
                                          <p:spTgt spid="22"/>
                                        </p:tgtEl>
                                        <p:attrNameLst>
                                          <p:attrName>ppt_x</p:attrName>
                                        </p:attrNameLst>
                                      </p:cBhvr>
                                      <p:tavLst>
                                        <p:tav tm="0">
                                          <p:val>
                                            <p:strVal val="#ppt_x"/>
                                          </p:val>
                                        </p:tav>
                                        <p:tav tm="100000">
                                          <p:val>
                                            <p:strVal val="#ppt_x"/>
                                          </p:val>
                                        </p:tav>
                                      </p:tavLst>
                                    </p:anim>
                                    <p:anim calcmode="lin" valueType="num">
                                      <p:cBhvr additive="base">
                                        <p:cTn id="14" dur="4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xmlns:p="http://schemas.openxmlformats.org/presentationml/2006/main" id="17" presetID="2" presetClass="entr" presetSubtype="4"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400" fill="hold"/>
                                        <p:tgtEl>
                                          <p:spTgt spid="29"/>
                                        </p:tgtEl>
                                        <p:attrNameLst>
                                          <p:attrName>ppt_x</p:attrName>
                                        </p:attrNameLst>
                                      </p:cBhvr>
                                      <p:tavLst>
                                        <p:tav tm="0">
                                          <p:val>
                                            <p:strVal val="#ppt_x"/>
                                          </p:val>
                                        </p:tav>
                                        <p:tav tm="100000">
                                          <p:val>
                                            <p:strVal val="#ppt_x"/>
                                          </p:val>
                                        </p:tav>
                                      </p:tavLst>
                                    </p:anim>
                                    <p:anim calcmode="lin" valueType="num">
                                      <p:cBhvr additive="base">
                                        <p:cTn id="20" dur="4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609600" y="666750"/>
            <a:ext cx="438150" cy="57150"/>
          </a:xfrm>
          <a:prstGeom prst="roundRect">
            <a:avLst>
              <a:gd name="adj" fmla="val 50000"/>
            </a:avLst>
          </a:prstGeom>
          <a:solidFill>
            <a:schemeClr val="accent2"/>
          </a:solidFill>
          <a:ln>
            <a:noFill/>
          </a:ln>
        </p:spPr>
      </p:sp>
      <p:sp>
        <p:nvSpPr>
          <p:cNvPr id="3" name="TextBox 3"/>
          <p:cNvSpPr txBox="1"/>
          <p:nvPr/>
        </p:nvSpPr>
        <p:spPr>
          <a:xfrm>
            <a:off x="1155954" y="613410"/>
            <a:ext cx="1207861" cy="234696"/>
          </a:xfrm>
          <a:prstGeom prst="rect">
            <a:avLst/>
          </a:prstGeom>
          <a:noFill/>
          <a:ln>
            <a:noFill/>
          </a:ln>
        </p:spPr>
        <p:txBody>
          <a:bodyPr wrap="none" lIns="0" tIns="0" rIns="0" bIns="0" anchor="t" anchorCtr="0">
            <a:spAutoFit/>
          </a:bodyPr>
          <a:lstStyle/>
          <a:p>
            <a:pPr algn="l"/>
            <a:r>
              <a:rPr lang="en-US" sz="1200" b="1" spc="150" dirty="0">
                <a:solidFill>
                  <a:schemeClr val="accent3"/>
                </a:solidFill>
                <a:latin typeface="+mn-lt"/>
                <a:ea typeface="+mn-ea"/>
                <a:cs typeface="+mn-cs"/>
              </a:rPr>
              <a:t>MOTIVATION</a:t>
            </a:r>
          </a:p>
        </p:txBody>
      </p:sp>
      <p:sp>
        <p:nvSpPr>
          <p:cNvPr id="4" name="TextBox 4"/>
          <p:cNvSpPr txBox="1"/>
          <p:nvPr/>
        </p:nvSpPr>
        <p:spPr>
          <a:xfrm>
            <a:off x="594360" y="933450"/>
            <a:ext cx="7995025" cy="586740"/>
          </a:xfrm>
          <a:prstGeom prst="rect">
            <a:avLst/>
          </a:prstGeom>
          <a:noFill/>
          <a:ln>
            <a:noFill/>
          </a:ln>
        </p:spPr>
        <p:txBody>
          <a:bodyPr wrap="none" lIns="0" tIns="0" rIns="0" bIns="0" anchor="t" anchorCtr="0">
            <a:spAutoFit/>
          </a:bodyPr>
          <a:lstStyle/>
          <a:p>
            <a:pPr algn="l"/>
            <a:r>
              <a:rPr lang="en-US" sz="3000" b="1" dirty="0">
                <a:solidFill>
                  <a:schemeClr val="accent1"/>
                </a:solidFill>
                <a:latin typeface="+mj-lt"/>
                <a:ea typeface="+mj-ea"/>
                <a:cs typeface="+mj-cs"/>
              </a:rPr>
              <a:t>Couple State, Action, and Verification</a:t>
            </a:r>
          </a:p>
        </p:txBody>
      </p:sp>
      <p:sp>
        <p:nvSpPr>
          <p:cNvPr id="5" name="Rectangle 5"/>
          <p:cNvSpPr/>
          <p:nvPr/>
        </p:nvSpPr>
        <p:spPr>
          <a:xfrm>
            <a:off x="11125200" y="609600"/>
            <a:ext cx="457200" cy="285750"/>
          </a:xfrm>
          <a:prstGeom prst="roundRect">
            <a:avLst>
              <a:gd name="adj" fmla="val 50000"/>
            </a:avLst>
          </a:prstGeom>
          <a:solidFill>
            <a:schemeClr val="lt2"/>
          </a:solidFill>
          <a:ln>
            <a:noFill/>
          </a:ln>
        </p:spPr>
      </p:sp>
      <p:sp>
        <p:nvSpPr>
          <p:cNvPr id="6" name="TextBox 6"/>
          <p:cNvSpPr txBox="1"/>
          <p:nvPr/>
        </p:nvSpPr>
        <p:spPr>
          <a:xfrm>
            <a:off x="11261013" y="678656"/>
            <a:ext cx="185574" cy="220028"/>
          </a:xfrm>
          <a:prstGeom prst="rect">
            <a:avLst/>
          </a:prstGeom>
          <a:noFill/>
          <a:ln>
            <a:noFill/>
          </a:ln>
        </p:spPr>
        <p:txBody>
          <a:bodyPr wrap="none" lIns="0" tIns="0" rIns="0" bIns="0" anchor="t" anchorCtr="0">
            <a:spAutoFit/>
          </a:bodyPr>
          <a:lstStyle/>
          <a:p>
            <a:pPr algn="ctr"/>
            <a:r>
              <a:rPr lang="en-US" sz="1120" b="1" dirty="0">
                <a:solidFill>
                  <a:schemeClr val="accent3"/>
                </a:solidFill>
                <a:latin typeface="+mn-lt"/>
                <a:ea typeface="+mn-ea"/>
                <a:cs typeface="+mn-cs"/>
              </a:rPr>
              <a:t>04</a:t>
            </a:r>
          </a:p>
        </p:txBody>
      </p:sp>
      <p:sp>
        <p:nvSpPr>
          <p:cNvPr id="7" name="TextBox 7"/>
          <p:cNvSpPr txBox="1"/>
          <p:nvPr/>
        </p:nvSpPr>
        <p:spPr>
          <a:xfrm>
            <a:off x="601980" y="1628775"/>
            <a:ext cx="11108018" cy="293370"/>
          </a:xfrm>
          <a:prstGeom prst="rect">
            <a:avLst/>
          </a:prstGeom>
          <a:noFill/>
          <a:ln>
            <a:noFill/>
          </a:ln>
        </p:spPr>
        <p:txBody>
          <a:bodyPr wrap="none" lIns="0" tIns="0" rIns="0" bIns="0" anchor="t" anchorCtr="0">
            <a:spAutoFit/>
          </a:bodyPr>
          <a:lstStyle/>
          <a:p>
            <a:pPr algn="l"/>
            <a:r>
              <a:rPr lang="en-US" sz="1500" dirty="0">
                <a:solidFill>
                  <a:schemeClr val="dk1"/>
                </a:solidFill>
                <a:latin typeface="+mn-lt"/>
                <a:ea typeface="+mn-ea"/>
                <a:cs typeface="+mn-cs"/>
              </a:rPr>
              <a:t>Carrying state and turning observations into feedback lets the system redirect work — before or after failure.</a:t>
            </a:r>
          </a:p>
        </p:txBody>
      </p:sp>
      <p:grpSp>
        <p:nvGrpSpPr>
          <p:cNvPr id="24" name="Group 24" descr="## [Group 24] Construction&#10;Agentic creation instead couples a construction policy, an operational representation, and runtime verification, so state and observations can redirect work">
            <a:extLst>
              <a:ext uri="https://github.com/microsoft/ResearchStudio/paper2video/script-provenance/2026">
                <p2v:scriptBaseline xmlns:p2v="https://github.com/microsoft/ResearchStudio/paper2video/script-provenance/2026" algorithm="sha256" normalization="oneline-v1" sha256="8fde6606c3a3f8a437a5fc2ecf8099d662a82004b93f24c3277b2d569ac7963c" orderSource="geometry" orderIndex="0"/>
              </a:ext>
              <a:ext uri="https://github.com/microsoft/ResearchStudio/paper2video/semantic-provenance/2026">
                <p2vs:blockSemantics xmlns:p2vs="https://github.com/microsoft/ResearchStudio/paper2video/semantic-provenance/2026" schemaVersion="1">
                  <p2vs:concise>Construction</p2vs:concise>
                  <p2vs:detailed>Agentic creation instead couples a construction policy, an operational representation, and runtime verification, so state and observations can redirect work</p2vs:detailed>
                </p2vs:blockSemantics>
              </a:ext>
            </a:extLst>
          </p:cNvPr>
          <p:cNvGrpSpPr/>
          <p:nvPr/>
        </p:nvGrpSpPr>
        <p:grpSpPr>
          <a:xfrm>
            <a:off x="857250" y="2362200"/>
            <a:ext cx="10477500" cy="2048256"/>
            <a:chOff x="857250" y="2362200"/>
            <a:chExt cx="10477500" cy="2048256"/>
          </a:xfrm>
        </p:grpSpPr>
        <p:sp>
          <p:nvSpPr>
            <p:cNvPr id="8" name="Rectangle 8"/>
            <p:cNvSpPr/>
            <p:nvPr/>
          </p:nvSpPr>
          <p:spPr>
            <a:xfrm>
              <a:off x="857250" y="2362200"/>
              <a:ext cx="2857500" cy="1143000"/>
            </a:xfrm>
            <a:prstGeom prst="roundRect">
              <a:avLst>
                <a:gd name="adj" fmla="val 18333"/>
              </a:avLst>
            </a:prstGeom>
            <a:solidFill>
              <a:schemeClr val="lt2"/>
            </a:solidFill>
            <a:ln>
              <a:noFill/>
            </a:ln>
          </p:spPr>
        </p:sp>
        <p:sp>
          <p:nvSpPr>
            <p:cNvPr id="9" name="TextBox 9"/>
            <p:cNvSpPr txBox="1"/>
            <p:nvPr/>
          </p:nvSpPr>
          <p:spPr>
            <a:xfrm>
              <a:off x="1533623" y="2679382"/>
              <a:ext cx="1504755" cy="322707"/>
            </a:xfrm>
            <a:prstGeom prst="rect">
              <a:avLst/>
            </a:prstGeom>
            <a:noFill/>
            <a:ln>
              <a:noFill/>
            </a:ln>
          </p:spPr>
          <p:txBody>
            <a:bodyPr wrap="none" lIns="0" tIns="0" rIns="0" bIns="0" anchor="t" anchorCtr="0">
              <a:spAutoFit/>
            </a:bodyPr>
            <a:lstStyle/>
            <a:p>
              <a:pPr algn="ctr"/>
              <a:r>
                <a:rPr lang="en-US" sz="1650" b="1" dirty="0">
                  <a:solidFill>
                    <a:schemeClr val="accent1"/>
                  </a:solidFill>
                  <a:latin typeface="+mj-lt"/>
                  <a:ea typeface="+mj-ea"/>
                  <a:cs typeface="+mj-cs"/>
                </a:rPr>
                <a:t>Construction</a:t>
              </a:r>
            </a:p>
          </p:txBody>
        </p:sp>
        <p:sp>
          <p:nvSpPr>
            <p:cNvPr id="10" name="TextBox 10"/>
            <p:cNvSpPr txBox="1"/>
            <p:nvPr/>
          </p:nvSpPr>
          <p:spPr>
            <a:xfrm>
              <a:off x="1948017" y="2946082"/>
              <a:ext cx="675966" cy="322707"/>
            </a:xfrm>
            <a:prstGeom prst="rect">
              <a:avLst/>
            </a:prstGeom>
            <a:noFill/>
            <a:ln>
              <a:noFill/>
            </a:ln>
          </p:spPr>
          <p:txBody>
            <a:bodyPr wrap="none" lIns="0" tIns="0" rIns="0" bIns="0" anchor="t" anchorCtr="0">
              <a:spAutoFit/>
            </a:bodyPr>
            <a:lstStyle/>
            <a:p>
              <a:pPr algn="ctr"/>
              <a:r>
                <a:rPr lang="en-US" sz="1650" b="1" dirty="0">
                  <a:solidFill>
                    <a:schemeClr val="accent1"/>
                  </a:solidFill>
                  <a:latin typeface="+mj-lt"/>
                  <a:ea typeface="+mj-ea"/>
                  <a:cs typeface="+mj-cs"/>
                </a:rPr>
                <a:t>Policy</a:t>
              </a:r>
            </a:p>
          </p:txBody>
        </p:sp>
        <p:sp>
          <p:nvSpPr>
            <p:cNvPr id="11" name="Rectangle 11"/>
            <p:cNvSpPr/>
            <p:nvPr/>
          </p:nvSpPr>
          <p:spPr>
            <a:xfrm>
              <a:off x="4667250" y="2362200"/>
              <a:ext cx="2857500" cy="1143000"/>
            </a:xfrm>
            <a:prstGeom prst="roundRect">
              <a:avLst>
                <a:gd name="adj" fmla="val 18333"/>
              </a:avLst>
            </a:prstGeom>
            <a:solidFill>
              <a:schemeClr val="lt2"/>
            </a:solidFill>
            <a:ln>
              <a:noFill/>
            </a:ln>
          </p:spPr>
        </p:sp>
        <p:sp>
          <p:nvSpPr>
            <p:cNvPr id="12" name="TextBox 12"/>
            <p:cNvSpPr txBox="1"/>
            <p:nvPr/>
          </p:nvSpPr>
          <p:spPr>
            <a:xfrm>
              <a:off x="5413634" y="2679382"/>
              <a:ext cx="1364732" cy="322707"/>
            </a:xfrm>
            <a:prstGeom prst="rect">
              <a:avLst/>
            </a:prstGeom>
            <a:noFill/>
            <a:ln>
              <a:noFill/>
            </a:ln>
          </p:spPr>
          <p:txBody>
            <a:bodyPr wrap="none" lIns="0" tIns="0" rIns="0" bIns="0" anchor="t" anchorCtr="0">
              <a:spAutoFit/>
            </a:bodyPr>
            <a:lstStyle/>
            <a:p>
              <a:pPr algn="ctr"/>
              <a:r>
                <a:rPr lang="en-US" sz="1650" b="1" dirty="0">
                  <a:solidFill>
                    <a:schemeClr val="accent1"/>
                  </a:solidFill>
                  <a:latin typeface="+mj-lt"/>
                  <a:ea typeface="+mj-ea"/>
                  <a:cs typeface="+mj-cs"/>
                </a:rPr>
                <a:t>Operational</a:t>
              </a:r>
            </a:p>
          </p:txBody>
        </p:sp>
        <p:sp>
          <p:nvSpPr>
            <p:cNvPr id="13" name="TextBox 13"/>
            <p:cNvSpPr txBox="1"/>
            <p:nvPr/>
          </p:nvSpPr>
          <p:spPr>
            <a:xfrm>
              <a:off x="5215327" y="2946082"/>
              <a:ext cx="1761346" cy="322707"/>
            </a:xfrm>
            <a:prstGeom prst="rect">
              <a:avLst/>
            </a:prstGeom>
            <a:noFill/>
            <a:ln>
              <a:noFill/>
            </a:ln>
          </p:spPr>
          <p:txBody>
            <a:bodyPr wrap="none" lIns="0" tIns="0" rIns="0" bIns="0" anchor="t" anchorCtr="0">
              <a:spAutoFit/>
            </a:bodyPr>
            <a:lstStyle/>
            <a:p>
              <a:pPr algn="ctr"/>
              <a:r>
                <a:rPr lang="en-US" sz="1650" b="1" dirty="0">
                  <a:solidFill>
                    <a:schemeClr val="accent1"/>
                  </a:solidFill>
                  <a:latin typeface="+mj-lt"/>
                  <a:ea typeface="+mj-ea"/>
                  <a:cs typeface="+mj-cs"/>
                </a:rPr>
                <a:t>Representation</a:t>
              </a:r>
            </a:p>
          </p:txBody>
        </p:sp>
        <p:sp>
          <p:nvSpPr>
            <p:cNvPr id="14" name="Rectangle 14"/>
            <p:cNvSpPr/>
            <p:nvPr/>
          </p:nvSpPr>
          <p:spPr>
            <a:xfrm>
              <a:off x="8477250" y="2362200"/>
              <a:ext cx="2857500" cy="1143000"/>
            </a:xfrm>
            <a:prstGeom prst="roundRect">
              <a:avLst>
                <a:gd name="adj" fmla="val 18333"/>
              </a:avLst>
            </a:prstGeom>
            <a:solidFill>
              <a:schemeClr val="accent1"/>
            </a:solidFill>
            <a:ln>
              <a:noFill/>
            </a:ln>
          </p:spPr>
        </p:sp>
        <p:sp>
          <p:nvSpPr>
            <p:cNvPr id="15" name="TextBox 15"/>
            <p:cNvSpPr txBox="1"/>
            <p:nvPr/>
          </p:nvSpPr>
          <p:spPr>
            <a:xfrm>
              <a:off x="9450899" y="2679382"/>
              <a:ext cx="910201" cy="322707"/>
            </a:xfrm>
            <a:prstGeom prst="rect">
              <a:avLst/>
            </a:prstGeom>
            <a:noFill/>
            <a:ln>
              <a:noFill/>
            </a:ln>
          </p:spPr>
          <p:txBody>
            <a:bodyPr wrap="none" lIns="0" tIns="0" rIns="0" bIns="0" anchor="t" anchorCtr="0">
              <a:spAutoFit/>
            </a:bodyPr>
            <a:lstStyle/>
            <a:p>
              <a:pPr algn="ctr"/>
              <a:r>
                <a:rPr lang="en-US" sz="1650" b="1" dirty="0">
                  <a:solidFill>
                    <a:srgbClr val="F0FDF4"/>
                  </a:solidFill>
                  <a:latin typeface="+mj-lt"/>
                  <a:ea typeface="+mj-ea"/>
                  <a:cs typeface="+mj-cs"/>
                </a:rPr>
                <a:t>Runtime</a:t>
              </a:r>
            </a:p>
          </p:txBody>
        </p:sp>
        <p:sp>
          <p:nvSpPr>
            <p:cNvPr id="16" name="TextBox 16"/>
            <p:cNvSpPr txBox="1"/>
            <p:nvPr/>
          </p:nvSpPr>
          <p:spPr>
            <a:xfrm>
              <a:off x="9212205" y="2946082"/>
              <a:ext cx="1387590" cy="322707"/>
            </a:xfrm>
            <a:prstGeom prst="rect">
              <a:avLst/>
            </a:prstGeom>
            <a:noFill/>
            <a:ln>
              <a:noFill/>
            </a:ln>
          </p:spPr>
          <p:txBody>
            <a:bodyPr wrap="none" lIns="0" tIns="0" rIns="0" bIns="0" anchor="t" anchorCtr="0">
              <a:spAutoFit/>
            </a:bodyPr>
            <a:lstStyle/>
            <a:p>
              <a:pPr algn="ctr"/>
              <a:r>
                <a:rPr lang="en-US" sz="1650" b="1" dirty="0">
                  <a:solidFill>
                    <a:srgbClr val="F0FDF4"/>
                  </a:solidFill>
                  <a:latin typeface="+mj-lt"/>
                  <a:ea typeface="+mj-ea"/>
                  <a:cs typeface="+mj-cs"/>
                </a:rPr>
                <a:t>Verification</a:t>
              </a:r>
            </a:p>
          </p:txBody>
        </p:sp>
        <p:sp>
          <p:nvSpPr>
            <p:cNvPr id="17" name="Freeform 17"/>
            <p:cNvSpPr/>
            <p:nvPr/>
          </p:nvSpPr>
          <p:spPr>
            <a:xfrm>
              <a:off x="3714750" y="2933700"/>
              <a:ext cx="952500" cy="9525"/>
            </a:xfrm>
            <a:custGeom>
              <a:avLst/>
              <a:gdLst/>
              <a:ahLst/>
              <a:cxnLst/>
              <a:rect l="l" t="t" r="r" b="b"/>
              <a:pathLst>
                <a:path w="952500" h="9525">
                  <a:moveTo>
                    <a:pt x="0" y="0"/>
                  </a:moveTo>
                  <a:lnTo>
                    <a:pt x="952500" y="0"/>
                  </a:lnTo>
                </a:path>
              </a:pathLst>
            </a:custGeom>
            <a:noFill/>
            <a:ln w="47625">
              <a:solidFill>
                <a:schemeClr val="accent2"/>
              </a:solidFill>
            </a:ln>
          </p:spPr>
        </p:sp>
        <p:sp>
          <p:nvSpPr>
            <p:cNvPr id="18" name="Freeform 18"/>
            <p:cNvSpPr/>
            <p:nvPr/>
          </p:nvSpPr>
          <p:spPr>
            <a:xfrm>
              <a:off x="4572000" y="2857500"/>
              <a:ext cx="133350" cy="152400"/>
            </a:xfrm>
            <a:custGeom>
              <a:avLst/>
              <a:gdLst/>
              <a:ahLst/>
              <a:cxnLst/>
              <a:rect l="l" t="t" r="r" b="b"/>
              <a:pathLst>
                <a:path w="133350" h="152400">
                  <a:moveTo>
                    <a:pt x="0" y="0"/>
                  </a:moveTo>
                  <a:lnTo>
                    <a:pt x="133350" y="76200"/>
                  </a:lnTo>
                  <a:lnTo>
                    <a:pt x="0" y="152400"/>
                  </a:lnTo>
                </a:path>
              </a:pathLst>
            </a:custGeom>
            <a:solidFill>
              <a:schemeClr val="accent2"/>
            </a:solidFill>
            <a:ln>
              <a:noFill/>
            </a:ln>
          </p:spPr>
        </p:sp>
        <p:sp>
          <p:nvSpPr>
            <p:cNvPr id="19" name="Freeform 19"/>
            <p:cNvSpPr/>
            <p:nvPr/>
          </p:nvSpPr>
          <p:spPr>
            <a:xfrm>
              <a:off x="7524750" y="2933700"/>
              <a:ext cx="952500" cy="9525"/>
            </a:xfrm>
            <a:custGeom>
              <a:avLst/>
              <a:gdLst/>
              <a:ahLst/>
              <a:cxnLst/>
              <a:rect l="l" t="t" r="r" b="b"/>
              <a:pathLst>
                <a:path w="952500" h="9525">
                  <a:moveTo>
                    <a:pt x="0" y="0"/>
                  </a:moveTo>
                  <a:lnTo>
                    <a:pt x="952500" y="0"/>
                  </a:lnTo>
                </a:path>
              </a:pathLst>
            </a:custGeom>
            <a:noFill/>
            <a:ln w="47625">
              <a:solidFill>
                <a:schemeClr val="accent2"/>
              </a:solidFill>
            </a:ln>
          </p:spPr>
        </p:sp>
        <p:sp>
          <p:nvSpPr>
            <p:cNvPr id="20" name="Freeform 20"/>
            <p:cNvSpPr/>
            <p:nvPr/>
          </p:nvSpPr>
          <p:spPr>
            <a:xfrm>
              <a:off x="8382000" y="2857500"/>
              <a:ext cx="133350" cy="152400"/>
            </a:xfrm>
            <a:custGeom>
              <a:avLst/>
              <a:gdLst/>
              <a:ahLst/>
              <a:cxnLst/>
              <a:rect l="l" t="t" r="r" b="b"/>
              <a:pathLst>
                <a:path w="133350" h="152400">
                  <a:moveTo>
                    <a:pt x="0" y="0"/>
                  </a:moveTo>
                  <a:lnTo>
                    <a:pt x="133350" y="76200"/>
                  </a:lnTo>
                  <a:lnTo>
                    <a:pt x="0" y="152400"/>
                  </a:lnTo>
                </a:path>
              </a:pathLst>
            </a:custGeom>
            <a:solidFill>
              <a:schemeClr val="accent2"/>
            </a:solidFill>
            <a:ln>
              <a:noFill/>
            </a:ln>
          </p:spPr>
        </p:sp>
        <p:sp>
          <p:nvSpPr>
            <p:cNvPr id="21" name="Freeform 21"/>
            <p:cNvSpPr/>
            <p:nvPr/>
          </p:nvSpPr>
          <p:spPr>
            <a:xfrm>
              <a:off x="2286000" y="3505200"/>
              <a:ext cx="7620000" cy="571500"/>
            </a:xfrm>
            <a:custGeom>
              <a:avLst/>
              <a:gdLst/>
              <a:ahLst/>
              <a:cxnLst/>
              <a:rect l="l" t="t" r="r" b="b"/>
              <a:pathLst>
                <a:path w="7620000" h="571500">
                  <a:moveTo>
                    <a:pt x="7620000" y="0"/>
                  </a:moveTo>
                  <a:lnTo>
                    <a:pt x="7620000" y="571500"/>
                  </a:lnTo>
                  <a:lnTo>
                    <a:pt x="0" y="571500"/>
                  </a:lnTo>
                  <a:lnTo>
                    <a:pt x="0" y="0"/>
                  </a:lnTo>
                </a:path>
              </a:pathLst>
            </a:custGeom>
            <a:noFill/>
            <a:ln w="47625" cap="rnd">
              <a:solidFill>
                <a:schemeClr val="accent3"/>
              </a:solidFill>
              <a:custDash>
                <a:ds d="40000" sp="200000"/>
              </a:custDash>
            </a:ln>
          </p:spPr>
        </p:sp>
        <p:sp>
          <p:nvSpPr>
            <p:cNvPr id="22" name="Freeform 22"/>
            <p:cNvSpPr/>
            <p:nvPr/>
          </p:nvSpPr>
          <p:spPr>
            <a:xfrm>
              <a:off x="2209800" y="3486150"/>
              <a:ext cx="152400" cy="133350"/>
            </a:xfrm>
            <a:custGeom>
              <a:avLst/>
              <a:gdLst/>
              <a:ahLst/>
              <a:cxnLst/>
              <a:rect l="l" t="t" r="r" b="b"/>
              <a:pathLst>
                <a:path w="152400" h="133350">
                  <a:moveTo>
                    <a:pt x="152400" y="133350"/>
                  </a:moveTo>
                  <a:lnTo>
                    <a:pt x="76200" y="0"/>
                  </a:lnTo>
                  <a:lnTo>
                    <a:pt x="0" y="133350"/>
                  </a:lnTo>
                </a:path>
              </a:pathLst>
            </a:custGeom>
            <a:solidFill>
              <a:schemeClr val="accent3"/>
            </a:solidFill>
            <a:ln>
              <a:noFill/>
            </a:ln>
          </p:spPr>
        </p:sp>
        <p:sp>
          <p:nvSpPr>
            <p:cNvPr id="23" name="TextBox 23"/>
            <p:cNvSpPr txBox="1"/>
            <p:nvPr/>
          </p:nvSpPr>
          <p:spPr>
            <a:xfrm>
              <a:off x="4631162" y="4175760"/>
              <a:ext cx="2929677" cy="234696"/>
            </a:xfrm>
            <a:prstGeom prst="rect">
              <a:avLst/>
            </a:prstGeom>
            <a:noFill/>
            <a:ln>
              <a:noFill/>
            </a:ln>
          </p:spPr>
          <p:txBody>
            <a:bodyPr wrap="none" lIns="0" tIns="0" rIns="0" bIns="0" anchor="t" anchorCtr="0">
              <a:spAutoFit/>
            </a:bodyPr>
            <a:lstStyle/>
            <a:p>
              <a:pPr algn="ctr"/>
              <a:r>
                <a:rPr lang="en-US" sz="1200" b="1" dirty="0">
                  <a:solidFill>
                    <a:schemeClr val="accent3"/>
                  </a:solidFill>
                  <a:latin typeface="+mn-lt"/>
                  <a:ea typeface="+mn-ea"/>
                  <a:cs typeface="+mn-cs"/>
                </a:rPr>
                <a:t>feedback redirects the next action</a:t>
              </a:r>
            </a:p>
          </p:txBody>
        </p:sp>
      </p:grpSp>
      <p:grpSp>
        <p:nvGrpSpPr>
          <p:cNvPr id="31" name="Group 31" descr="## [Group 31] Composability&#10;before or after failure. That coupling is what gives the process composability, traceability, and revisability across a long construction.">
            <a:extLst>
              <a:ext uri="https://github.com/microsoft/ResearchStudio/paper2video/script-provenance/2026">
                <p2v:scriptBaseline xmlns:p2v="https://github.com/microsoft/ResearchStudio/paper2video/script-provenance/2026" algorithm="sha256" normalization="oneline-v1" sha256="6b01a878982b0c7d17a4f5ebfe0f40edea91a7826367b4290eb4b7365dbffc79" orderSource="geometry" orderIndex="1"/>
              </a:ext>
              <a:ext uri="https://github.com/microsoft/ResearchStudio/paper2video/semantic-provenance/2026">
                <p2vs:blockSemantics xmlns:p2vs="https://github.com/microsoft/ResearchStudio/paper2video/semantic-provenance/2026" schemaVersion="1">
                  <p2vs:concise>Composability</p2vs:concise>
                  <p2vs:detailed>before or after failure. That coupling is what gives the process composability, traceability, and revisability across a long construction.</p2vs:detailed>
                </p2vs:blockSemantics>
              </a:ext>
            </a:extLst>
          </p:cNvPr>
          <p:cNvGrpSpPr/>
          <p:nvPr/>
        </p:nvGrpSpPr>
        <p:grpSpPr>
          <a:xfrm>
            <a:off x="2000250" y="4933950"/>
            <a:ext cx="8191500" cy="723900"/>
            <a:chOff x="2000250" y="4933950"/>
            <a:chExt cx="8191500" cy="723900"/>
          </a:xfrm>
        </p:grpSpPr>
        <p:sp>
          <p:nvSpPr>
            <p:cNvPr id="25" name="Rectangle 25"/>
            <p:cNvSpPr/>
            <p:nvPr/>
          </p:nvSpPr>
          <p:spPr>
            <a:xfrm>
              <a:off x="2000250" y="4933950"/>
              <a:ext cx="2571750" cy="723900"/>
            </a:xfrm>
            <a:prstGeom prst="roundRect">
              <a:avLst>
                <a:gd name="adj" fmla="val 28947"/>
              </a:avLst>
            </a:prstGeom>
            <a:solidFill>
              <a:schemeClr val="lt2"/>
            </a:solidFill>
            <a:ln>
              <a:noFill/>
            </a:ln>
          </p:spPr>
        </p:sp>
        <p:sp>
          <p:nvSpPr>
            <p:cNvPr id="26" name="TextBox 26"/>
            <p:cNvSpPr txBox="1"/>
            <p:nvPr/>
          </p:nvSpPr>
          <p:spPr>
            <a:xfrm>
              <a:off x="2504736" y="5203508"/>
              <a:ext cx="1562779" cy="322707"/>
            </a:xfrm>
            <a:prstGeom prst="rect">
              <a:avLst/>
            </a:prstGeom>
            <a:noFill/>
            <a:ln>
              <a:noFill/>
            </a:ln>
          </p:spPr>
          <p:txBody>
            <a:bodyPr wrap="none" lIns="0" tIns="0" rIns="0" bIns="0" anchor="t" anchorCtr="0">
              <a:spAutoFit/>
            </a:bodyPr>
            <a:lstStyle/>
            <a:p>
              <a:pPr algn="ctr"/>
              <a:r>
                <a:rPr lang="en-US" sz="1650" b="1" dirty="0">
                  <a:solidFill>
                    <a:schemeClr val="accent1"/>
                  </a:solidFill>
                  <a:latin typeface="+mj-lt"/>
                  <a:ea typeface="+mj-ea"/>
                  <a:cs typeface="+mj-cs"/>
                </a:rPr>
                <a:t>Composability</a:t>
              </a:r>
            </a:p>
          </p:txBody>
        </p:sp>
        <p:sp>
          <p:nvSpPr>
            <p:cNvPr id="27" name="Rectangle 27"/>
            <p:cNvSpPr/>
            <p:nvPr/>
          </p:nvSpPr>
          <p:spPr>
            <a:xfrm>
              <a:off x="4810125" y="4933950"/>
              <a:ext cx="2571750" cy="723900"/>
            </a:xfrm>
            <a:prstGeom prst="roundRect">
              <a:avLst>
                <a:gd name="adj" fmla="val 28947"/>
              </a:avLst>
            </a:prstGeom>
            <a:solidFill>
              <a:schemeClr val="lt2"/>
            </a:solidFill>
            <a:ln>
              <a:noFill/>
            </a:ln>
          </p:spPr>
        </p:sp>
        <p:sp>
          <p:nvSpPr>
            <p:cNvPr id="28" name="TextBox 28"/>
            <p:cNvSpPr txBox="1"/>
            <p:nvPr/>
          </p:nvSpPr>
          <p:spPr>
            <a:xfrm>
              <a:off x="5402205" y="5203508"/>
              <a:ext cx="1387590" cy="322707"/>
            </a:xfrm>
            <a:prstGeom prst="rect">
              <a:avLst/>
            </a:prstGeom>
            <a:noFill/>
            <a:ln>
              <a:noFill/>
            </a:ln>
          </p:spPr>
          <p:txBody>
            <a:bodyPr wrap="none" lIns="0" tIns="0" rIns="0" bIns="0" anchor="t" anchorCtr="0">
              <a:spAutoFit/>
            </a:bodyPr>
            <a:lstStyle/>
            <a:p>
              <a:pPr algn="ctr"/>
              <a:r>
                <a:rPr lang="en-US" sz="1650" b="1" dirty="0">
                  <a:solidFill>
                    <a:schemeClr val="accent1"/>
                  </a:solidFill>
                  <a:latin typeface="+mj-lt"/>
                  <a:ea typeface="+mj-ea"/>
                  <a:cs typeface="+mj-cs"/>
                </a:rPr>
                <a:t>Traceability</a:t>
              </a:r>
            </a:p>
          </p:txBody>
        </p:sp>
        <p:sp>
          <p:nvSpPr>
            <p:cNvPr id="29" name="Rectangle 29"/>
            <p:cNvSpPr/>
            <p:nvPr/>
          </p:nvSpPr>
          <p:spPr>
            <a:xfrm>
              <a:off x="7620000" y="4933950"/>
              <a:ext cx="2571750" cy="723900"/>
            </a:xfrm>
            <a:prstGeom prst="roundRect">
              <a:avLst>
                <a:gd name="adj" fmla="val 28947"/>
              </a:avLst>
            </a:prstGeom>
            <a:solidFill>
              <a:schemeClr val="lt2"/>
            </a:solidFill>
            <a:ln>
              <a:noFill/>
            </a:ln>
          </p:spPr>
        </p:sp>
        <p:sp>
          <p:nvSpPr>
            <p:cNvPr id="30" name="TextBox 30"/>
            <p:cNvSpPr txBox="1"/>
            <p:nvPr/>
          </p:nvSpPr>
          <p:spPr>
            <a:xfrm>
              <a:off x="8241371" y="5203508"/>
              <a:ext cx="1329008" cy="322707"/>
            </a:xfrm>
            <a:prstGeom prst="rect">
              <a:avLst/>
            </a:prstGeom>
            <a:noFill/>
            <a:ln>
              <a:noFill/>
            </a:ln>
          </p:spPr>
          <p:txBody>
            <a:bodyPr wrap="none" lIns="0" tIns="0" rIns="0" bIns="0" anchor="t" anchorCtr="0">
              <a:spAutoFit/>
            </a:bodyPr>
            <a:lstStyle/>
            <a:p>
              <a:pPr algn="ctr"/>
              <a:r>
                <a:rPr lang="en-US" sz="1650" b="1" dirty="0">
                  <a:solidFill>
                    <a:schemeClr val="accent1"/>
                  </a:solidFill>
                  <a:latin typeface="+mj-lt"/>
                  <a:ea typeface="+mj-ea"/>
                  <a:cs typeface="+mj-cs"/>
                </a:rPr>
                <a:t>Revisability</a:t>
              </a:r>
            </a:p>
          </p:txBody>
        </p:sp>
      </p:gr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23" presetClass="entr" presetSubtype="16"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400" fill="hold"/>
                                        <p:tgtEl>
                                          <p:spTgt spid="24"/>
                                        </p:tgtEl>
                                        <p:attrNameLst>
                                          <p:attrName>ppt_w</p:attrName>
                                        </p:attrNameLst>
                                      </p:cBhvr>
                                      <p:tavLst>
                                        <p:tav tm="0">
                                          <p:val>
                                            <p:fltVal val="0"/>
                                          </p:val>
                                        </p:tav>
                                        <p:tav tm="100000">
                                          <p:val>
                                            <p:strVal val="#ppt_w"/>
                                          </p:val>
                                        </p:tav>
                                      </p:tavLst>
                                    </p:anim>
                                    <p:anim calcmode="lin" valueType="num">
                                      <p:cBhvr>
                                        <p:cTn id="8" dur="400" fill="hold"/>
                                        <p:tgtEl>
                                          <p:spTgt spid="2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xmlns:p="http://schemas.openxmlformats.org/presentationml/2006/main" id="11" presetID="10" presetClass="entr" presetSubtype="0"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4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609600" y="666750"/>
            <a:ext cx="438150" cy="57150"/>
          </a:xfrm>
          <a:prstGeom prst="roundRect">
            <a:avLst>
              <a:gd name="adj" fmla="val 50000"/>
            </a:avLst>
          </a:prstGeom>
          <a:solidFill>
            <a:schemeClr val="accent2"/>
          </a:solidFill>
          <a:ln>
            <a:noFill/>
          </a:ln>
        </p:spPr>
      </p:sp>
      <p:sp>
        <p:nvSpPr>
          <p:cNvPr id="3" name="TextBox 3"/>
          <p:cNvSpPr txBox="1"/>
          <p:nvPr/>
        </p:nvSpPr>
        <p:spPr>
          <a:xfrm>
            <a:off x="1155954" y="613410"/>
            <a:ext cx="1411834" cy="234696"/>
          </a:xfrm>
          <a:prstGeom prst="rect">
            <a:avLst/>
          </a:prstGeom>
          <a:noFill/>
          <a:ln>
            <a:noFill/>
          </a:ln>
        </p:spPr>
        <p:txBody>
          <a:bodyPr wrap="none" lIns="0" tIns="0" rIns="0" bIns="0" anchor="t" anchorCtr="0">
            <a:spAutoFit/>
          </a:bodyPr>
          <a:lstStyle/>
          <a:p>
            <a:pPr algn="l"/>
            <a:r>
              <a:rPr lang="en-US" sz="1200" b="1" spc="150" dirty="0">
                <a:solidFill>
                  <a:schemeClr val="accent3"/>
                </a:solidFill>
                <a:latin typeface="+mn-lt"/>
                <a:ea typeface="+mn-ea"/>
                <a:cs typeface="+mn-cs"/>
              </a:rPr>
              <a:t>CONTRIBUTION</a:t>
            </a:r>
          </a:p>
        </p:txBody>
      </p:sp>
      <p:sp>
        <p:nvSpPr>
          <p:cNvPr id="4" name="TextBox 4"/>
          <p:cNvSpPr txBox="1"/>
          <p:nvPr/>
        </p:nvSpPr>
        <p:spPr>
          <a:xfrm>
            <a:off x="594360" y="933450"/>
            <a:ext cx="6170751" cy="586740"/>
          </a:xfrm>
          <a:prstGeom prst="rect">
            <a:avLst/>
          </a:prstGeom>
          <a:noFill/>
          <a:ln>
            <a:noFill/>
          </a:ln>
        </p:spPr>
        <p:txBody>
          <a:bodyPr wrap="none" lIns="0" tIns="0" rIns="0" bIns="0" anchor="t" anchorCtr="0">
            <a:spAutoFit/>
          </a:bodyPr>
          <a:lstStyle/>
          <a:p>
            <a:pPr algn="l"/>
            <a:r>
              <a:rPr lang="en-US" sz="3000" b="1" dirty="0">
                <a:solidFill>
                  <a:schemeClr val="accent1"/>
                </a:solidFill>
                <a:latin typeface="+mj-lt"/>
                <a:ea typeface="+mj-ea"/>
                <a:cs typeface="+mj-cs"/>
              </a:rPr>
              <a:t>What This Survey Contributes</a:t>
            </a:r>
          </a:p>
        </p:txBody>
      </p:sp>
      <p:sp>
        <p:nvSpPr>
          <p:cNvPr id="5" name="Rectangle 5"/>
          <p:cNvSpPr/>
          <p:nvPr/>
        </p:nvSpPr>
        <p:spPr>
          <a:xfrm>
            <a:off x="11125200" y="609600"/>
            <a:ext cx="457200" cy="285750"/>
          </a:xfrm>
          <a:prstGeom prst="roundRect">
            <a:avLst>
              <a:gd name="adj" fmla="val 50000"/>
            </a:avLst>
          </a:prstGeom>
          <a:solidFill>
            <a:schemeClr val="lt2"/>
          </a:solidFill>
          <a:ln>
            <a:noFill/>
          </a:ln>
        </p:spPr>
      </p:sp>
      <p:sp>
        <p:nvSpPr>
          <p:cNvPr id="6" name="TextBox 6"/>
          <p:cNvSpPr txBox="1"/>
          <p:nvPr/>
        </p:nvSpPr>
        <p:spPr>
          <a:xfrm>
            <a:off x="11261013" y="678656"/>
            <a:ext cx="185574" cy="220028"/>
          </a:xfrm>
          <a:prstGeom prst="rect">
            <a:avLst/>
          </a:prstGeom>
          <a:noFill/>
          <a:ln>
            <a:noFill/>
          </a:ln>
        </p:spPr>
        <p:txBody>
          <a:bodyPr wrap="none" lIns="0" tIns="0" rIns="0" bIns="0" anchor="t" anchorCtr="0">
            <a:spAutoFit/>
          </a:bodyPr>
          <a:lstStyle/>
          <a:p>
            <a:pPr algn="ctr"/>
            <a:r>
              <a:rPr lang="en-US" sz="1120" b="1" dirty="0">
                <a:solidFill>
                  <a:schemeClr val="accent3"/>
                </a:solidFill>
                <a:latin typeface="+mn-lt"/>
                <a:ea typeface="+mn-ea"/>
                <a:cs typeface="+mn-cs"/>
              </a:rPr>
              <a:t>05</a:t>
            </a:r>
          </a:p>
        </p:txBody>
      </p:sp>
      <p:grpSp>
        <p:nvGrpSpPr>
          <p:cNvPr id="11" name="Group 11" descr="## [Group 11] 1&#10;The survey makes four contributions. First, it defines agentic artifact creation as stateful construction and gives">
            <a:extLst>
              <a:ext uri="https://github.com/microsoft/ResearchStudio/paper2video/script-provenance/2026">
                <p2v:scriptBaseline xmlns:p2v="https://github.com/microsoft/ResearchStudio/paper2video/script-provenance/2026" algorithm="sha256" normalization="oneline-v1" sha256="68354495d4e85835ddeb30d2bd1cf5b913ff00750b964447d50b2cb5cbde4364" orderSource="geometry" orderIndex="0"/>
              </a:ext>
              <a:ext uri="https://github.com/microsoft/ResearchStudio/paper2video/semantic-provenance/2026">
                <p2vs:blockSemantics xmlns:p2vs="https://github.com/microsoft/ResearchStudio/paper2video/semantic-provenance/2026" schemaVersion="1">
                  <p2vs:concise>1</p2vs:concise>
                  <p2vs:detailed>The survey makes four contributions. First, it defines agentic artifact creation as stateful construction and gives</p2vs:detailed>
                </p2vs:blockSemantics>
              </a:ext>
            </a:extLst>
          </p:cNvPr>
          <p:cNvGrpSpPr/>
          <p:nvPr/>
        </p:nvGrpSpPr>
        <p:grpSpPr>
          <a:xfrm>
            <a:off x="609600" y="1676400"/>
            <a:ext cx="5391150" cy="1905000"/>
            <a:chOff x="609600" y="1676400"/>
            <a:chExt cx="5391150" cy="1905000"/>
          </a:xfrm>
        </p:grpSpPr>
        <p:sp>
          <p:nvSpPr>
            <p:cNvPr id="7" name="Rectangle 7"/>
            <p:cNvSpPr/>
            <p:nvPr/>
          </p:nvSpPr>
          <p:spPr>
            <a:xfrm>
              <a:off x="609600" y="1676400"/>
              <a:ext cx="5391150" cy="1905000"/>
            </a:xfrm>
            <a:prstGeom prst="roundRect">
              <a:avLst>
                <a:gd name="adj" fmla="val 13000"/>
              </a:avLst>
            </a:prstGeom>
            <a:solidFill>
              <a:schemeClr val="lt2"/>
            </a:solidFill>
            <a:ln>
              <a:noFill/>
            </a:ln>
          </p:spPr>
        </p:sp>
        <p:sp>
          <p:nvSpPr>
            <p:cNvPr id="8" name="TextBox 8"/>
            <p:cNvSpPr txBox="1"/>
            <p:nvPr/>
          </p:nvSpPr>
          <p:spPr>
            <a:xfrm>
              <a:off x="939546" y="2029778"/>
              <a:ext cx="224153" cy="498729"/>
            </a:xfrm>
            <a:prstGeom prst="rect">
              <a:avLst/>
            </a:prstGeom>
            <a:noFill/>
            <a:ln>
              <a:noFill/>
            </a:ln>
          </p:spPr>
          <p:txBody>
            <a:bodyPr wrap="none" lIns="0" tIns="0" rIns="0" bIns="0" anchor="t" anchorCtr="0">
              <a:spAutoFit/>
            </a:bodyPr>
            <a:lstStyle/>
            <a:p>
              <a:pPr algn="l"/>
              <a:r>
                <a:rPr lang="en-US" sz="2550" b="1" dirty="0">
                  <a:solidFill>
                    <a:schemeClr val="accent2"/>
                  </a:solidFill>
                  <a:latin typeface="+mj-lt"/>
                  <a:ea typeface="+mj-ea"/>
                  <a:cs typeface="+mj-cs"/>
                </a:rPr>
                <a:t>1</a:t>
              </a:r>
            </a:p>
          </p:txBody>
        </p:sp>
        <p:sp>
          <p:nvSpPr>
            <p:cNvPr id="9" name="TextBox 9"/>
            <p:cNvSpPr txBox="1"/>
            <p:nvPr/>
          </p:nvSpPr>
          <p:spPr>
            <a:xfrm>
              <a:off x="1400556" y="1977390"/>
              <a:ext cx="3143097" cy="352044"/>
            </a:xfrm>
            <a:prstGeom prst="rect">
              <a:avLst/>
            </a:prstGeom>
            <a:noFill/>
            <a:ln>
              <a:noFill/>
            </a:ln>
          </p:spPr>
          <p:txBody>
            <a:bodyPr wrap="none" lIns="0" tIns="0" rIns="0" bIns="0" anchor="t" anchorCtr="0">
              <a:spAutoFit/>
            </a:bodyPr>
            <a:lstStyle/>
            <a:p>
              <a:pPr algn="l"/>
              <a:r>
                <a:rPr lang="en-US" sz="1800" b="1" dirty="0">
                  <a:solidFill>
                    <a:schemeClr val="accent1"/>
                  </a:solidFill>
                  <a:latin typeface="+mj-lt"/>
                  <a:ea typeface="+mj-ea"/>
                  <a:cs typeface="+mj-cs"/>
                </a:rPr>
                <a:t>Definition + architecture</a:t>
              </a:r>
            </a:p>
          </p:txBody>
        </p:sp>
        <p:sp>
          <p:nvSpPr>
            <p:cNvPr id="10" name="TextBox 10"/>
            <p:cNvSpPr txBox="1"/>
            <p:nvPr/>
          </p:nvSpPr>
          <p:spPr>
            <a:xfrm>
              <a:off x="945261" y="2589371"/>
              <a:ext cx="3522091" cy="774002"/>
            </a:xfrm>
            <a:prstGeom prst="rect">
              <a:avLst/>
            </a:prstGeom>
            <a:noFill/>
            <a:ln>
              <a:noFill/>
            </a:ln>
          </p:spPr>
          <p:txBody>
            <a:bodyPr wrap="none" lIns="0" tIns="0" rIns="0" bIns="0" anchor="t" anchorCtr="0">
              <a:spAutoFit/>
            </a:bodyPr>
            <a:lstStyle/>
            <a:p>
              <a:pPr algn="l">
                <a:lnSpc>
                  <a:spcPts val="1950"/>
                </a:lnSpc>
              </a:pPr>
              <a:r>
                <a:rPr lang="en-US" sz="1420" dirty="0">
                  <a:solidFill>
                    <a:schemeClr val="dk1"/>
                  </a:solidFill>
                  <a:latin typeface="+mn-lt"/>
                  <a:ea typeface="+mn-ea"/>
                  <a:cs typeface="+mn-cs"/>
                </a:rPr>
                <a:t>Agentic artifact creation defined as</a:t>
              </a:r>
              <a:br/>
              <a:r>
                <a:rPr lang="en-US" sz="1420" dirty="0">
                  <a:solidFill>
                    <a:schemeClr val="dk1"/>
                  </a:solidFill>
                  <a:latin typeface="+mn-lt"/>
                  <a:ea typeface="+mn-ea"/>
                  <a:cs typeface="+mn-cs"/>
                </a:rPr>
                <a:t>stateful construction, structured by a</a:t>
              </a:r>
              <a:br/>
              <a:r>
                <a:rPr lang="en-US" sz="1420" dirty="0">
                  <a:solidFill>
                    <a:schemeClr val="dk1"/>
                  </a:solidFill>
                  <a:latin typeface="+mn-lt"/>
                  <a:ea typeface="+mn-ea"/>
                  <a:cs typeface="+mn-cs"/>
                </a:rPr>
                <a:t>functional architecture of three roles.</a:t>
              </a:r>
            </a:p>
          </p:txBody>
        </p:sp>
      </p:grpSp>
      <p:grpSp>
        <p:nvGrpSpPr>
          <p:cNvPr id="16" name="Group 16" descr="## [Group 16] 2&#10;it a functional architecture of three roles. Second, it reviews two hundred fifty-nine works across six">
            <a:extLst>
              <a:ext uri="https://github.com/microsoft/ResearchStudio/paper2video/script-provenance/2026">
                <p2v:scriptBaseline xmlns:p2v="https://github.com/microsoft/ResearchStudio/paper2video/script-provenance/2026" algorithm="sha256" normalization="oneline-v1" sha256="7d4d28d0bd9460ef7a9f0436ccbb43bbdf20b039df9607c9eef410cd3d53be64" orderSource="geometry" orderIndex="1"/>
              </a:ext>
              <a:ext uri="https://github.com/microsoft/ResearchStudio/paper2video/semantic-provenance/2026">
                <p2vs:blockSemantics xmlns:p2vs="https://github.com/microsoft/ResearchStudio/paper2video/semantic-provenance/2026" schemaVersion="1">
                  <p2vs:concise>2</p2vs:concise>
                  <p2vs:detailed>it a functional architecture of three roles. Second, it reviews two hundred fifty-nine works across six</p2vs:detailed>
                </p2vs:blockSemantics>
              </a:ext>
            </a:extLst>
          </p:cNvPr>
          <p:cNvGrpSpPr/>
          <p:nvPr/>
        </p:nvGrpSpPr>
        <p:grpSpPr>
          <a:xfrm>
            <a:off x="6191250" y="1676400"/>
            <a:ext cx="5391150" cy="1905000"/>
            <a:chOff x="6191250" y="1676400"/>
            <a:chExt cx="5391150" cy="1905000"/>
          </a:xfrm>
        </p:grpSpPr>
        <p:sp>
          <p:nvSpPr>
            <p:cNvPr id="12" name="Rectangle 12"/>
            <p:cNvSpPr/>
            <p:nvPr/>
          </p:nvSpPr>
          <p:spPr>
            <a:xfrm>
              <a:off x="6191250" y="1676400"/>
              <a:ext cx="5391150" cy="1905000"/>
            </a:xfrm>
            <a:prstGeom prst="roundRect">
              <a:avLst>
                <a:gd name="adj" fmla="val 13000"/>
              </a:avLst>
            </a:prstGeom>
            <a:solidFill>
              <a:schemeClr val="lt2"/>
            </a:solidFill>
            <a:ln>
              <a:noFill/>
            </a:ln>
          </p:spPr>
        </p:sp>
        <p:sp>
          <p:nvSpPr>
            <p:cNvPr id="13" name="TextBox 13"/>
            <p:cNvSpPr txBox="1"/>
            <p:nvPr/>
          </p:nvSpPr>
          <p:spPr>
            <a:xfrm>
              <a:off x="6521196" y="2029778"/>
              <a:ext cx="224153" cy="498729"/>
            </a:xfrm>
            <a:prstGeom prst="rect">
              <a:avLst/>
            </a:prstGeom>
            <a:noFill/>
            <a:ln>
              <a:noFill/>
            </a:ln>
          </p:spPr>
          <p:txBody>
            <a:bodyPr wrap="none" lIns="0" tIns="0" rIns="0" bIns="0" anchor="t" anchorCtr="0">
              <a:spAutoFit/>
            </a:bodyPr>
            <a:lstStyle/>
            <a:p>
              <a:pPr algn="l"/>
              <a:r>
                <a:rPr lang="en-US" sz="2550" b="1" dirty="0">
                  <a:solidFill>
                    <a:schemeClr val="accent2"/>
                  </a:solidFill>
                  <a:latin typeface="+mj-lt"/>
                  <a:ea typeface="+mj-ea"/>
                  <a:cs typeface="+mj-cs"/>
                </a:rPr>
                <a:t>2</a:t>
              </a:r>
            </a:p>
          </p:txBody>
        </p:sp>
        <p:sp>
          <p:nvSpPr>
            <p:cNvPr id="14" name="TextBox 14"/>
            <p:cNvSpPr txBox="1"/>
            <p:nvPr/>
          </p:nvSpPr>
          <p:spPr>
            <a:xfrm>
              <a:off x="6982206" y="1977390"/>
              <a:ext cx="2319957" cy="352044"/>
            </a:xfrm>
            <a:prstGeom prst="rect">
              <a:avLst/>
            </a:prstGeom>
            <a:noFill/>
            <a:ln>
              <a:noFill/>
            </a:ln>
          </p:spPr>
          <p:txBody>
            <a:bodyPr wrap="none" lIns="0" tIns="0" rIns="0" bIns="0" anchor="t" anchorCtr="0">
              <a:spAutoFit/>
            </a:bodyPr>
            <a:lstStyle/>
            <a:p>
              <a:pPr algn="l"/>
              <a:r>
                <a:rPr lang="en-US" sz="1800" b="1" dirty="0">
                  <a:solidFill>
                    <a:schemeClr val="accent1"/>
                  </a:solidFill>
                  <a:latin typeface="+mj-lt"/>
                  <a:ea typeface="+mj-ea"/>
                  <a:cs typeface="+mj-cs"/>
                </a:rPr>
                <a:t>A 259-work review</a:t>
              </a:r>
            </a:p>
          </p:txBody>
        </p:sp>
        <p:sp>
          <p:nvSpPr>
            <p:cNvPr id="15" name="TextBox 15"/>
            <p:cNvSpPr txBox="1"/>
            <p:nvPr/>
          </p:nvSpPr>
          <p:spPr>
            <a:xfrm>
              <a:off x="6526911" y="2589371"/>
              <a:ext cx="3314700" cy="774002"/>
            </a:xfrm>
            <a:prstGeom prst="rect">
              <a:avLst/>
            </a:prstGeom>
            <a:noFill/>
            <a:ln>
              <a:noFill/>
            </a:ln>
          </p:spPr>
          <p:txBody>
            <a:bodyPr wrap="none" lIns="0" tIns="0" rIns="0" bIns="0" anchor="t" anchorCtr="0">
              <a:spAutoFit/>
            </a:bodyPr>
            <a:lstStyle/>
            <a:p>
              <a:pPr algn="l">
                <a:lnSpc>
                  <a:spcPts val="1950"/>
                </a:lnSpc>
              </a:pPr>
              <a:r>
                <a:rPr lang="en-US" sz="1420" dirty="0">
                  <a:solidFill>
                    <a:schemeClr val="dk1"/>
                  </a:solidFill>
                  <a:latin typeface="+mn-lt"/>
                  <a:ea typeface="+mn-ea"/>
                  <a:cs typeface="+mn-cs"/>
                </a:rPr>
                <a:t>Systems and benchmarks organized</a:t>
              </a:r>
              <a:br/>
              <a:r>
                <a:rPr lang="en-US" sz="1420" dirty="0">
                  <a:solidFill>
                    <a:schemeClr val="dk1"/>
                  </a:solidFill>
                  <a:latin typeface="+mn-lt"/>
                  <a:ea typeface="+mn-ea"/>
                  <a:cs typeface="+mn-cs"/>
                </a:rPr>
                <a:t>across six artifact families spanning</a:t>
              </a:r>
              <a:br/>
              <a:r>
                <a:rPr lang="en-US" sz="1420" dirty="0">
                  <a:solidFill>
                    <a:schemeClr val="dk1"/>
                  </a:solidFill>
                  <a:latin typeface="+mn-lt"/>
                  <a:ea typeface="+mn-ea"/>
                  <a:cs typeface="+mn-cs"/>
                </a:rPr>
                <a:t>text, vision, audio, video, and more.</a:t>
              </a:r>
            </a:p>
          </p:txBody>
        </p:sp>
      </p:grpSp>
      <p:grpSp>
        <p:nvGrpSpPr>
          <p:cNvPr id="21" name="Group 21" descr="## [Group 21] 3&#10;artifact families. Third, it analyzes application settings and evaluation practice as separate dimensions, including a benchmark">
            <a:extLst>
              <a:ext uri="https://github.com/microsoft/ResearchStudio/paper2video/script-provenance/2026">
                <p2v:scriptBaseline xmlns:p2v="https://github.com/microsoft/ResearchStudio/paper2video/script-provenance/2026" algorithm="sha256" normalization="oneline-v1" sha256="9c13cb29990adea1369153df638d67cfac11c52ba91a2a3f939d9762feff3a76" orderSource="geometry" orderIndex="2"/>
              </a:ext>
              <a:ext uri="https://github.com/microsoft/ResearchStudio/paper2video/semantic-provenance/2026">
                <p2vs:blockSemantics xmlns:p2vs="https://github.com/microsoft/ResearchStudio/paper2video/semantic-provenance/2026" schemaVersion="1">
                  <p2vs:concise>3</p2vs:concise>
                  <p2vs:detailed>artifact families. Third, it analyzes application settings and evaluation practice as separate dimensions, including a benchmark</p2vs:detailed>
                </p2vs:blockSemantics>
              </a:ext>
            </a:extLst>
          </p:cNvPr>
          <p:cNvGrpSpPr/>
          <p:nvPr/>
        </p:nvGrpSpPr>
        <p:grpSpPr>
          <a:xfrm>
            <a:off x="609600" y="3733800"/>
            <a:ext cx="5391150" cy="1905000"/>
            <a:chOff x="609600" y="3733800"/>
            <a:chExt cx="5391150" cy="1905000"/>
          </a:xfrm>
        </p:grpSpPr>
        <p:sp>
          <p:nvSpPr>
            <p:cNvPr id="17" name="Rectangle 17"/>
            <p:cNvSpPr/>
            <p:nvPr/>
          </p:nvSpPr>
          <p:spPr>
            <a:xfrm>
              <a:off x="609600" y="3733800"/>
              <a:ext cx="5391150" cy="1905000"/>
            </a:xfrm>
            <a:prstGeom prst="roundRect">
              <a:avLst>
                <a:gd name="adj" fmla="val 13000"/>
              </a:avLst>
            </a:prstGeom>
            <a:solidFill>
              <a:schemeClr val="lt2"/>
            </a:solidFill>
            <a:ln>
              <a:noFill/>
            </a:ln>
          </p:spPr>
        </p:sp>
        <p:sp>
          <p:nvSpPr>
            <p:cNvPr id="18" name="TextBox 18"/>
            <p:cNvSpPr txBox="1"/>
            <p:nvPr/>
          </p:nvSpPr>
          <p:spPr>
            <a:xfrm>
              <a:off x="939546" y="4087178"/>
              <a:ext cx="224153" cy="498729"/>
            </a:xfrm>
            <a:prstGeom prst="rect">
              <a:avLst/>
            </a:prstGeom>
            <a:noFill/>
            <a:ln>
              <a:noFill/>
            </a:ln>
          </p:spPr>
          <p:txBody>
            <a:bodyPr wrap="none" lIns="0" tIns="0" rIns="0" bIns="0" anchor="t" anchorCtr="0">
              <a:spAutoFit/>
            </a:bodyPr>
            <a:lstStyle/>
            <a:p>
              <a:pPr algn="l"/>
              <a:r>
                <a:rPr lang="en-US" sz="2550" b="1" dirty="0">
                  <a:solidFill>
                    <a:schemeClr val="accent2"/>
                  </a:solidFill>
                  <a:latin typeface="+mj-lt"/>
                  <a:ea typeface="+mj-ea"/>
                  <a:cs typeface="+mj-cs"/>
                </a:rPr>
                <a:t>3</a:t>
              </a:r>
            </a:p>
          </p:txBody>
        </p:sp>
        <p:sp>
          <p:nvSpPr>
            <p:cNvPr id="19" name="TextBox 19"/>
            <p:cNvSpPr txBox="1"/>
            <p:nvPr/>
          </p:nvSpPr>
          <p:spPr>
            <a:xfrm>
              <a:off x="1400556" y="4034790"/>
              <a:ext cx="3079325" cy="352044"/>
            </a:xfrm>
            <a:prstGeom prst="rect">
              <a:avLst/>
            </a:prstGeom>
            <a:noFill/>
            <a:ln>
              <a:noFill/>
            </a:ln>
          </p:spPr>
          <p:txBody>
            <a:bodyPr wrap="none" lIns="0" tIns="0" rIns="0" bIns="0" anchor="t" anchorCtr="0">
              <a:spAutoFit/>
            </a:bodyPr>
            <a:lstStyle/>
            <a:p>
              <a:pPr algn="l"/>
              <a:r>
                <a:rPr lang="en-US" sz="1800" b="1" dirty="0">
                  <a:solidFill>
                    <a:schemeClr val="accent1"/>
                  </a:solidFill>
                  <a:latin typeface="+mj-lt"/>
                  <a:ea typeface="+mj-ea"/>
                  <a:cs typeface="+mj-cs"/>
                </a:rPr>
                <a:t>Applications ≠ evaluation</a:t>
              </a:r>
            </a:p>
          </p:txBody>
        </p:sp>
        <p:sp>
          <p:nvSpPr>
            <p:cNvPr id="20" name="TextBox 20"/>
            <p:cNvSpPr txBox="1"/>
            <p:nvPr/>
          </p:nvSpPr>
          <p:spPr>
            <a:xfrm>
              <a:off x="945261" y="4646771"/>
              <a:ext cx="3630295" cy="774002"/>
            </a:xfrm>
            <a:prstGeom prst="rect">
              <a:avLst/>
            </a:prstGeom>
            <a:noFill/>
            <a:ln>
              <a:noFill/>
            </a:ln>
          </p:spPr>
          <p:txBody>
            <a:bodyPr wrap="none" lIns="0" tIns="0" rIns="0" bIns="0" anchor="t" anchorCtr="0">
              <a:spAutoFit/>
            </a:bodyPr>
            <a:lstStyle/>
            <a:p>
              <a:pPr algn="l">
                <a:lnSpc>
                  <a:spcPts val="1950"/>
                </a:lnSpc>
              </a:pPr>
              <a:r>
                <a:rPr lang="en-US" sz="1420" dirty="0">
                  <a:solidFill>
                    <a:schemeClr val="dk1"/>
                  </a:solidFill>
                  <a:latin typeface="+mn-lt"/>
                  <a:ea typeface="+mn-ea"/>
                  <a:cs typeface="+mn-cs"/>
                </a:rPr>
                <a:t>Application settings and evaluation</a:t>
              </a:r>
              <a:br/>
              <a:r>
                <a:rPr lang="en-US" sz="1420" dirty="0">
                  <a:solidFill>
                    <a:schemeClr val="dk1"/>
                  </a:solidFill>
                  <a:latin typeface="+mn-lt"/>
                  <a:ea typeface="+mn-ea"/>
                  <a:cs typeface="+mn-cs"/>
                </a:rPr>
                <a:t>practice analyzed as separate</a:t>
              </a:r>
              <a:br/>
              <a:r>
                <a:rPr lang="en-US" sz="1420" dirty="0">
                  <a:solidFill>
                    <a:schemeClr val="dk1"/>
                  </a:solidFill>
                  <a:latin typeface="+mn-lt"/>
                  <a:ea typeface="+mn-ea"/>
                  <a:cs typeface="+mn-cs"/>
                </a:rPr>
                <a:t>dimensions, with a benchmark landscape.</a:t>
              </a:r>
            </a:p>
          </p:txBody>
        </p:sp>
      </p:grpSp>
      <p:grpSp>
        <p:nvGrpSpPr>
          <p:cNvPr id="26" name="Group 26" descr="## [Group 26] 4&#10;landscape. Fourth, it formulates four principles for keeping commitments, control boundaries, feedback, and revalidation explicit.">
            <a:extLst>
              <a:ext uri="https://github.com/microsoft/ResearchStudio/paper2video/script-provenance/2026">
                <p2v:scriptBaseline xmlns:p2v="https://github.com/microsoft/ResearchStudio/paper2video/script-provenance/2026" algorithm="sha256" normalization="oneline-v1" sha256="b37e17c6b37ab8f3a190ef82b79caea4a003053c8b66c72cc502ded4fe10a088" orderSource="geometry" orderIndex="3"/>
              </a:ext>
              <a:ext uri="https://github.com/microsoft/ResearchStudio/paper2video/semantic-provenance/2026">
                <p2vs:blockSemantics xmlns:p2vs="https://github.com/microsoft/ResearchStudio/paper2video/semantic-provenance/2026" schemaVersion="1">
                  <p2vs:concise>4</p2vs:concise>
                  <p2vs:detailed>landscape. Fourth, it formulates four principles for keeping commitments, control boundaries, feedback, and revalidation explicit.</p2vs:detailed>
                </p2vs:blockSemantics>
              </a:ext>
            </a:extLst>
          </p:cNvPr>
          <p:cNvGrpSpPr/>
          <p:nvPr/>
        </p:nvGrpSpPr>
        <p:grpSpPr>
          <a:xfrm>
            <a:off x="6191250" y="3733800"/>
            <a:ext cx="5391150" cy="1905000"/>
            <a:chOff x="6191250" y="3733800"/>
            <a:chExt cx="5391150" cy="1905000"/>
          </a:xfrm>
        </p:grpSpPr>
        <p:sp>
          <p:nvSpPr>
            <p:cNvPr id="22" name="Rectangle 22"/>
            <p:cNvSpPr/>
            <p:nvPr/>
          </p:nvSpPr>
          <p:spPr>
            <a:xfrm>
              <a:off x="6191250" y="3733800"/>
              <a:ext cx="5391150" cy="1905000"/>
            </a:xfrm>
            <a:prstGeom prst="roundRect">
              <a:avLst>
                <a:gd name="adj" fmla="val 13000"/>
              </a:avLst>
            </a:prstGeom>
            <a:solidFill>
              <a:schemeClr val="accent1"/>
            </a:solidFill>
            <a:ln>
              <a:noFill/>
            </a:ln>
          </p:spPr>
        </p:sp>
        <p:sp>
          <p:nvSpPr>
            <p:cNvPr id="23" name="TextBox 23"/>
            <p:cNvSpPr txBox="1"/>
            <p:nvPr/>
          </p:nvSpPr>
          <p:spPr>
            <a:xfrm>
              <a:off x="6521196" y="4087178"/>
              <a:ext cx="224153" cy="498729"/>
            </a:xfrm>
            <a:prstGeom prst="rect">
              <a:avLst/>
            </a:prstGeom>
            <a:noFill/>
            <a:ln>
              <a:noFill/>
            </a:ln>
          </p:spPr>
          <p:txBody>
            <a:bodyPr wrap="none" lIns="0" tIns="0" rIns="0" bIns="0" anchor="t" anchorCtr="0">
              <a:spAutoFit/>
            </a:bodyPr>
            <a:lstStyle/>
            <a:p>
              <a:pPr algn="l"/>
              <a:r>
                <a:rPr lang="en-US" sz="2550" b="1" dirty="0">
                  <a:solidFill>
                    <a:schemeClr val="accent2"/>
                  </a:solidFill>
                  <a:latin typeface="+mj-lt"/>
                  <a:ea typeface="+mj-ea"/>
                  <a:cs typeface="+mj-cs"/>
                </a:rPr>
                <a:t>4</a:t>
              </a:r>
            </a:p>
          </p:txBody>
        </p:sp>
        <p:sp>
          <p:nvSpPr>
            <p:cNvPr id="24" name="TextBox 24"/>
            <p:cNvSpPr txBox="1"/>
            <p:nvPr/>
          </p:nvSpPr>
          <p:spPr>
            <a:xfrm>
              <a:off x="6982206" y="4034790"/>
              <a:ext cx="2722898" cy="352044"/>
            </a:xfrm>
            <a:prstGeom prst="rect">
              <a:avLst/>
            </a:prstGeom>
            <a:noFill/>
            <a:ln>
              <a:noFill/>
            </a:ln>
          </p:spPr>
          <p:txBody>
            <a:bodyPr wrap="none" lIns="0" tIns="0" rIns="0" bIns="0" anchor="t" anchorCtr="0">
              <a:spAutoFit/>
            </a:bodyPr>
            <a:lstStyle/>
            <a:p>
              <a:pPr algn="l"/>
              <a:r>
                <a:rPr lang="en-US" sz="1800" b="1" dirty="0">
                  <a:solidFill>
                    <a:srgbClr val="F0FDF4"/>
                  </a:solidFill>
                  <a:latin typeface="+mj-lt"/>
                  <a:ea typeface="+mj-ea"/>
                  <a:cs typeface="+mj-cs"/>
                </a:rPr>
                <a:t>Four design principles</a:t>
              </a:r>
            </a:p>
          </p:txBody>
        </p:sp>
        <p:sp>
          <p:nvSpPr>
            <p:cNvPr id="25" name="TextBox 25"/>
            <p:cNvSpPr txBox="1"/>
            <p:nvPr/>
          </p:nvSpPr>
          <p:spPr>
            <a:xfrm>
              <a:off x="6526911" y="4646771"/>
              <a:ext cx="3224530" cy="774002"/>
            </a:xfrm>
            <a:prstGeom prst="rect">
              <a:avLst/>
            </a:prstGeom>
            <a:noFill/>
            <a:ln>
              <a:noFill/>
            </a:ln>
          </p:spPr>
          <p:txBody>
            <a:bodyPr wrap="none" lIns="0" tIns="0" rIns="0" bIns="0" anchor="t" anchorCtr="0">
              <a:spAutoFit/>
            </a:bodyPr>
            <a:lstStyle/>
            <a:p>
              <a:pPr algn="l">
                <a:lnSpc>
                  <a:spcPts val="1950"/>
                </a:lnSpc>
              </a:pPr>
              <a:r>
                <a:rPr lang="en-US" sz="1420" dirty="0">
                  <a:solidFill>
                    <a:srgbClr val="DCFCE7"/>
                  </a:solidFill>
                  <a:latin typeface="+mn-lt"/>
                  <a:ea typeface="+mn-ea"/>
                  <a:cs typeface="+mn-cs"/>
                </a:rPr>
                <a:t>Cross-cutting principles for keeping</a:t>
              </a:r>
              <a:br/>
              <a:r>
                <a:rPr lang="en-US" sz="1420" dirty="0">
                  <a:solidFill>
                    <a:srgbClr val="DCFCE7"/>
                  </a:solidFill>
                  <a:latin typeface="+mn-lt"/>
                  <a:ea typeface="+mn-ea"/>
                  <a:cs typeface="+mn-cs"/>
                </a:rPr>
                <a:t>commitments, control boundaries,</a:t>
              </a:r>
              <a:br/>
              <a:r>
                <a:rPr lang="en-US" sz="1420" dirty="0">
                  <a:solidFill>
                    <a:srgbClr val="DCFCE7"/>
                  </a:solidFill>
                  <a:latin typeface="+mn-lt"/>
                  <a:ea typeface="+mn-ea"/>
                  <a:cs typeface="+mn-cs"/>
                </a:rPr>
                <a:t>feedback, and revalidation explicit.</a:t>
              </a:r>
            </a:p>
          </p:txBody>
        </p:sp>
      </p:grpSp>
      <p:sp>
        <p:nvSpPr>
          <p:cNvPr id="27" name="TextBox 27"/>
          <p:cNvSpPr txBox="1"/>
          <p:nvPr/>
        </p:nvSpPr>
        <p:spPr>
          <a:xfrm>
            <a:off x="603885" y="5898356"/>
            <a:ext cx="6552568" cy="220028"/>
          </a:xfrm>
          <a:prstGeom prst="rect">
            <a:avLst/>
          </a:prstGeom>
          <a:noFill/>
          <a:ln>
            <a:noFill/>
          </a:ln>
        </p:spPr>
        <p:txBody>
          <a:bodyPr wrap="none" lIns="0" tIns="0" rIns="0" bIns="0" anchor="t" anchorCtr="0">
            <a:spAutoFit/>
          </a:bodyPr>
          <a:lstStyle/>
          <a:p>
            <a:pPr algn="l"/>
            <a:r>
              <a:rPr lang="en-US" sz="1120" i="1" dirty="0">
                <a:solidFill>
                  <a:schemeClr val="accent3"/>
                </a:solidFill>
                <a:latin typeface="+mn-lt"/>
                <a:ea typeface="+mn-ea"/>
                <a:cs typeface="+mn-cs"/>
              </a:rPr>
              <a:t>Plus a curated, open repository of agentic-artifact-creation papers tracking the field.</a:t>
            </a:r>
          </a:p>
        </p:txBody>
      </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400"/>
                                        <p:tgtEl>
                                          <p:spTgt spid="11"/>
                                        </p:tgtEl>
                                      </p:cBhvr>
                                    </p:animEffect>
                                  </p:childTnLst>
                                </p:cTn>
                              </p:par>
                            </p:childTnLst>
                          </p:cTn>
                        </p:par>
                      </p:childTnLst>
                    </p:cTn>
                  </p:par>
                  <p:par>
                    <p:cTn id="8" fill="hold">
                      <p:stCondLst>
                        <p:cond delay="indefinite"/>
                      </p:stCondLst>
                      <p:childTnLst>
                        <p:par>
                          <p:cTn id="9" fill="hold">
                            <p:stCondLst>
                              <p:cond delay="0"/>
                            </p:stCondLst>
                            <p:childTnLst>
                              <p:par>
                                <p:cTn xmlns:p="http://schemas.openxmlformats.org/presentationml/2006/mai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400" fill="hold"/>
                                        <p:tgtEl>
                                          <p:spTgt spid="16"/>
                                        </p:tgtEl>
                                        <p:attrNameLst>
                                          <p:attrName>ppt_x</p:attrName>
                                        </p:attrNameLst>
                                      </p:cBhvr>
                                      <p:tavLst>
                                        <p:tav tm="0">
                                          <p:val>
                                            <p:strVal val="#ppt_x"/>
                                          </p:val>
                                        </p:tav>
                                        <p:tav tm="100000">
                                          <p:val>
                                            <p:strVal val="#ppt_x"/>
                                          </p:val>
                                        </p:tav>
                                      </p:tavLst>
                                    </p:anim>
                                    <p:anim calcmode="lin" valueType="num">
                                      <p:cBhvr additive="base">
                                        <p:cTn id="13" dur="4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xmlns:p="http://schemas.openxmlformats.org/presentationml/2006/main" id="16" presetID="23" presetClass="entr" presetSubtype="16"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400" fill="hold"/>
                                        <p:tgtEl>
                                          <p:spTgt spid="21"/>
                                        </p:tgtEl>
                                        <p:attrNameLst>
                                          <p:attrName>ppt_w</p:attrName>
                                        </p:attrNameLst>
                                      </p:cBhvr>
                                      <p:tavLst>
                                        <p:tav tm="0">
                                          <p:val>
                                            <p:fltVal val="0"/>
                                          </p:val>
                                        </p:tav>
                                        <p:tav tm="100000">
                                          <p:val>
                                            <p:strVal val="#ppt_w"/>
                                          </p:val>
                                        </p:tav>
                                      </p:tavLst>
                                    </p:anim>
                                    <p:anim calcmode="lin" valueType="num">
                                      <p:cBhvr>
                                        <p:cTn id="19" dur="400" fill="hold"/>
                                        <p:tgtEl>
                                          <p:spTgt spid="21"/>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xmlns:p="http://schemas.openxmlformats.org/presentationml/2006/main" id="22" presetID="10" presetClass="entr" presetSubtype="0" fill="hold" grpId="0" nodeType="click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4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609600" y="666750"/>
            <a:ext cx="438150" cy="57150"/>
          </a:xfrm>
          <a:prstGeom prst="roundRect">
            <a:avLst>
              <a:gd name="adj" fmla="val 50000"/>
            </a:avLst>
          </a:prstGeom>
          <a:solidFill>
            <a:schemeClr val="accent2"/>
          </a:solidFill>
          <a:ln>
            <a:noFill/>
          </a:ln>
        </p:spPr>
      </p:sp>
      <p:sp>
        <p:nvSpPr>
          <p:cNvPr id="3" name="TextBox 3"/>
          <p:cNvSpPr txBox="1"/>
          <p:nvPr/>
        </p:nvSpPr>
        <p:spPr>
          <a:xfrm>
            <a:off x="1155954" y="613410"/>
            <a:ext cx="781995" cy="234696"/>
          </a:xfrm>
          <a:prstGeom prst="rect">
            <a:avLst/>
          </a:prstGeom>
          <a:noFill/>
          <a:ln>
            <a:noFill/>
          </a:ln>
        </p:spPr>
        <p:txBody>
          <a:bodyPr wrap="none" lIns="0" tIns="0" rIns="0" bIns="0" anchor="t" anchorCtr="0">
            <a:spAutoFit/>
          </a:bodyPr>
          <a:lstStyle/>
          <a:p>
            <a:pPr algn="l"/>
            <a:r>
              <a:rPr lang="en-US" sz="1200" b="1" spc="150" dirty="0">
                <a:solidFill>
                  <a:schemeClr val="accent3"/>
                </a:solidFill>
                <a:latin typeface="+mn-lt"/>
                <a:ea typeface="+mn-ea"/>
                <a:cs typeface="+mn-cs"/>
              </a:rPr>
              <a:t>METHOD</a:t>
            </a:r>
          </a:p>
        </p:txBody>
      </p:sp>
      <p:sp>
        <p:nvSpPr>
          <p:cNvPr id="4" name="TextBox 4"/>
          <p:cNvSpPr txBox="1"/>
          <p:nvPr/>
        </p:nvSpPr>
        <p:spPr>
          <a:xfrm>
            <a:off x="594360" y="933450"/>
            <a:ext cx="8473250" cy="586740"/>
          </a:xfrm>
          <a:prstGeom prst="rect">
            <a:avLst/>
          </a:prstGeom>
          <a:noFill/>
          <a:ln>
            <a:noFill/>
          </a:ln>
        </p:spPr>
        <p:txBody>
          <a:bodyPr wrap="none" lIns="0" tIns="0" rIns="0" bIns="0" anchor="t" anchorCtr="0">
            <a:spAutoFit/>
          </a:bodyPr>
          <a:lstStyle/>
          <a:p>
            <a:pPr algn="l"/>
            <a:r>
              <a:rPr lang="en-US" sz="3000" b="1" dirty="0">
                <a:solidFill>
                  <a:schemeClr val="accent1"/>
                </a:solidFill>
                <a:latin typeface="+mj-lt"/>
                <a:ea typeface="+mj-ea"/>
                <a:cs typeface="+mj-cs"/>
              </a:rPr>
              <a:t>A Functional Architecture of Three Roles</a:t>
            </a:r>
          </a:p>
        </p:txBody>
      </p:sp>
      <p:sp>
        <p:nvSpPr>
          <p:cNvPr id="5" name="Rectangle 5"/>
          <p:cNvSpPr/>
          <p:nvPr/>
        </p:nvSpPr>
        <p:spPr>
          <a:xfrm>
            <a:off x="11125200" y="609600"/>
            <a:ext cx="457200" cy="285750"/>
          </a:xfrm>
          <a:prstGeom prst="roundRect">
            <a:avLst>
              <a:gd name="adj" fmla="val 50000"/>
            </a:avLst>
          </a:prstGeom>
          <a:solidFill>
            <a:schemeClr val="lt2"/>
          </a:solidFill>
          <a:ln>
            <a:noFill/>
          </a:ln>
        </p:spPr>
      </p:sp>
      <p:sp>
        <p:nvSpPr>
          <p:cNvPr id="6" name="TextBox 6"/>
          <p:cNvSpPr txBox="1"/>
          <p:nvPr/>
        </p:nvSpPr>
        <p:spPr>
          <a:xfrm>
            <a:off x="11261013" y="678656"/>
            <a:ext cx="185574" cy="220028"/>
          </a:xfrm>
          <a:prstGeom prst="rect">
            <a:avLst/>
          </a:prstGeom>
          <a:noFill/>
          <a:ln>
            <a:noFill/>
          </a:ln>
        </p:spPr>
        <p:txBody>
          <a:bodyPr wrap="none" lIns="0" tIns="0" rIns="0" bIns="0" anchor="t" anchorCtr="0">
            <a:spAutoFit/>
          </a:bodyPr>
          <a:lstStyle/>
          <a:p>
            <a:pPr algn="ctr"/>
            <a:r>
              <a:rPr lang="en-US" sz="1120" b="1" dirty="0">
                <a:solidFill>
                  <a:schemeClr val="accent3"/>
                </a:solidFill>
                <a:latin typeface="+mn-lt"/>
                <a:ea typeface="+mn-ea"/>
                <a:cs typeface="+mn-cs"/>
              </a:rPr>
              <a:t>06</a:t>
            </a:r>
          </a:p>
        </p:txBody>
      </p:sp>
      <p:grpSp>
        <p:nvGrpSpPr>
          <p:cNvPr id="14" name="Group 14" descr="## [Group 14] Operational Representation&#10;At the functional level, agentic creation is organized by three roles. The Operational Representation exposes the">
            <a:extLst>
              <a:ext uri="https://github.com/microsoft/ResearchStudio/paper2video/script-provenance/2026">
                <p2v:scriptBaseline xmlns:p2v="https://github.com/microsoft/ResearchStudio/paper2video/script-provenance/2026" algorithm="sha256" normalization="oneline-v1" sha256="6a6fe789c59e7b14e7b832a99f47fb447a0b1571904ab6bb89e6a52376de6414" orderSource="geometry" orderIndex="0"/>
              </a:ext>
              <a:ext uri="https://github.com/microsoft/ResearchStudio/paper2video/semantic-provenance/2026">
                <p2vs:blockSemantics xmlns:p2vs="https://github.com/microsoft/ResearchStudio/paper2video/semantic-provenance/2026" schemaVersion="1">
                  <p2vs:concise>Operational Representation</p2vs:concise>
                  <p2vs:detailed>At the functional level, agentic creation is organized by three roles. The Operational Representation exposes the</p2vs:detailed>
                </p2vs:blockSemantics>
              </a:ext>
            </a:extLst>
          </p:cNvPr>
          <p:cNvGrpSpPr/>
          <p:nvPr/>
        </p:nvGrpSpPr>
        <p:grpSpPr>
          <a:xfrm>
            <a:off x="609600" y="1752600"/>
            <a:ext cx="10972800" cy="1257300"/>
            <a:chOff x="609600" y="1752600"/>
            <a:chExt cx="10972800" cy="1257300"/>
          </a:xfrm>
        </p:grpSpPr>
        <p:sp>
          <p:nvSpPr>
            <p:cNvPr id="7" name="Rectangle 7"/>
            <p:cNvSpPr/>
            <p:nvPr/>
          </p:nvSpPr>
          <p:spPr>
            <a:xfrm>
              <a:off x="609600" y="1752600"/>
              <a:ext cx="10972800" cy="1257300"/>
            </a:xfrm>
            <a:prstGeom prst="roundRect">
              <a:avLst>
                <a:gd name="adj" fmla="val 19697"/>
              </a:avLst>
            </a:prstGeom>
            <a:solidFill>
              <a:schemeClr val="lt2"/>
            </a:solidFill>
            <a:ln>
              <a:noFill/>
            </a:ln>
          </p:spPr>
        </p:sp>
        <p:sp>
          <p:nvSpPr>
            <p:cNvPr id="8" name="Ellipse 8"/>
            <p:cNvSpPr/>
            <p:nvPr/>
          </p:nvSpPr>
          <p:spPr>
            <a:xfrm>
              <a:off x="952500" y="2000250"/>
              <a:ext cx="762000" cy="762000"/>
            </a:xfrm>
            <a:prstGeom prst="ellipse">
              <a:avLst/>
            </a:prstGeom>
            <a:solidFill>
              <a:schemeClr val="accent2"/>
            </a:solidFill>
            <a:ln>
              <a:noFill/>
            </a:ln>
          </p:spPr>
        </p:sp>
        <p:sp>
          <p:nvSpPr>
            <p:cNvPr id="9" name="Rectangle 9"/>
            <p:cNvSpPr/>
            <p:nvPr/>
          </p:nvSpPr>
          <p:spPr>
            <a:xfrm>
              <a:off x="1162050" y="2228850"/>
              <a:ext cx="342900" cy="95250"/>
            </a:xfrm>
            <a:prstGeom prst="roundRect">
              <a:avLst>
                <a:gd name="adj" fmla="val 30000"/>
              </a:avLst>
            </a:prstGeom>
            <a:solidFill>
              <a:schemeClr val="lt1"/>
            </a:solidFill>
            <a:ln>
              <a:noFill/>
            </a:ln>
          </p:spPr>
        </p:sp>
        <p:sp>
          <p:nvSpPr>
            <p:cNvPr id="10" name="Rectangle 10"/>
            <p:cNvSpPr/>
            <p:nvPr/>
          </p:nvSpPr>
          <p:spPr>
            <a:xfrm>
              <a:off x="1162050" y="2381250"/>
              <a:ext cx="342900" cy="95250"/>
            </a:xfrm>
            <a:prstGeom prst="roundRect">
              <a:avLst>
                <a:gd name="adj" fmla="val 30000"/>
              </a:avLst>
            </a:prstGeom>
            <a:solidFill>
              <a:schemeClr val="lt1"/>
            </a:solidFill>
            <a:ln>
              <a:noFill/>
            </a:ln>
          </p:spPr>
        </p:sp>
        <p:sp>
          <p:nvSpPr>
            <p:cNvPr id="11" name="Rectangle 11"/>
            <p:cNvSpPr/>
            <p:nvPr/>
          </p:nvSpPr>
          <p:spPr>
            <a:xfrm>
              <a:off x="1162050" y="2533650"/>
              <a:ext cx="342900" cy="95250"/>
            </a:xfrm>
            <a:prstGeom prst="roundRect">
              <a:avLst>
                <a:gd name="adj" fmla="val 30000"/>
              </a:avLst>
            </a:prstGeom>
            <a:solidFill>
              <a:schemeClr val="lt1"/>
            </a:solidFill>
            <a:ln>
              <a:noFill/>
            </a:ln>
          </p:spPr>
        </p:sp>
        <p:sp>
          <p:nvSpPr>
            <p:cNvPr id="12" name="TextBox 12"/>
            <p:cNvSpPr txBox="1"/>
            <p:nvPr/>
          </p:nvSpPr>
          <p:spPr>
            <a:xfrm>
              <a:off x="2009394" y="2075498"/>
              <a:ext cx="3757727" cy="381381"/>
            </a:xfrm>
            <a:prstGeom prst="rect">
              <a:avLst/>
            </a:prstGeom>
            <a:noFill/>
            <a:ln>
              <a:noFill/>
            </a:ln>
          </p:spPr>
          <p:txBody>
            <a:bodyPr wrap="none" lIns="0" tIns="0" rIns="0" bIns="0" anchor="t" anchorCtr="0">
              <a:spAutoFit/>
            </a:bodyPr>
            <a:lstStyle/>
            <a:p>
              <a:pPr algn="l"/>
              <a:r>
                <a:rPr lang="en-US" sz="1950" b="1" dirty="0">
                  <a:solidFill>
                    <a:schemeClr val="accent1"/>
                  </a:solidFill>
                  <a:latin typeface="+mj-lt"/>
                  <a:ea typeface="+mj-ea"/>
                  <a:cs typeface="+mj-cs"/>
                </a:rPr>
                <a:t>Operational Representation</a:t>
              </a:r>
            </a:p>
          </p:txBody>
        </p:sp>
        <p:sp>
          <p:nvSpPr>
            <p:cNvPr id="13" name="TextBox 13"/>
            <p:cNvSpPr txBox="1"/>
            <p:nvPr/>
          </p:nvSpPr>
          <p:spPr>
            <a:xfrm>
              <a:off x="2011680" y="2562225"/>
              <a:ext cx="9007998" cy="293370"/>
            </a:xfrm>
            <a:prstGeom prst="rect">
              <a:avLst/>
            </a:prstGeom>
            <a:noFill/>
            <a:ln>
              <a:noFill/>
            </a:ln>
          </p:spPr>
          <p:txBody>
            <a:bodyPr wrap="none" lIns="0" tIns="0" rIns="0" bIns="0" anchor="t" anchorCtr="0">
              <a:spAutoFit/>
            </a:bodyPr>
            <a:lstStyle/>
            <a:p>
              <a:pPr algn="l"/>
              <a:r>
                <a:rPr lang="en-US" sz="1500" dirty="0">
                  <a:solidFill>
                    <a:schemeClr val="dk1"/>
                  </a:solidFill>
                  <a:latin typeface="+mn-lt"/>
                  <a:ea typeface="+mn-ea"/>
                  <a:cs typeface="+mn-cs"/>
                </a:rPr>
                <a:t>Exposes the current artifact state and an edit interface; an action yields the next state.</a:t>
              </a:r>
            </a:p>
          </p:txBody>
        </p:sp>
      </p:grpSp>
      <p:grpSp>
        <p:nvGrpSpPr>
          <p:cNvPr id="21" name="Group 21" descr="## [Group 21] Construction Policy&#10;current artifact state and an edit interface; applying an action yields the next state. The">
            <a:extLst>
              <a:ext uri="https://github.com/microsoft/ResearchStudio/paper2video/script-provenance/2026">
                <p2v:scriptBaseline xmlns:p2v="https://github.com/microsoft/ResearchStudio/paper2video/script-provenance/2026" algorithm="sha256" normalization="oneline-v1" sha256="bba35afdb8136d1c0e8499fb7bb8f96667f3575dde8d5feba72b95c9faff21fa" orderSource="geometry" orderIndex="1"/>
              </a:ext>
              <a:ext uri="https://github.com/microsoft/ResearchStudio/paper2video/semantic-provenance/2026">
                <p2vs:blockSemantics xmlns:p2vs="https://github.com/microsoft/ResearchStudio/paper2video/semantic-provenance/2026" schemaVersion="1">
                  <p2vs:concise>Construction Policy</p2vs:concise>
                  <p2vs:detailed>current artifact state and an edit interface; applying an action yields the next state. The</p2vs:detailed>
                </p2vs:blockSemantics>
              </a:ext>
            </a:extLst>
          </p:cNvPr>
          <p:cNvGrpSpPr/>
          <p:nvPr/>
        </p:nvGrpSpPr>
        <p:grpSpPr>
          <a:xfrm>
            <a:off x="609600" y="3143250"/>
            <a:ext cx="10972800" cy="1257300"/>
            <a:chOff x="609600" y="3143250"/>
            <a:chExt cx="10972800" cy="1257300"/>
          </a:xfrm>
        </p:grpSpPr>
        <p:sp>
          <p:nvSpPr>
            <p:cNvPr id="15" name="Rectangle 15"/>
            <p:cNvSpPr/>
            <p:nvPr/>
          </p:nvSpPr>
          <p:spPr>
            <a:xfrm>
              <a:off x="609600" y="3143250"/>
              <a:ext cx="10972800" cy="1257300"/>
            </a:xfrm>
            <a:prstGeom prst="roundRect">
              <a:avLst>
                <a:gd name="adj" fmla="val 19697"/>
              </a:avLst>
            </a:prstGeom>
            <a:solidFill>
              <a:schemeClr val="lt2"/>
            </a:solidFill>
            <a:ln>
              <a:noFill/>
            </a:ln>
          </p:spPr>
        </p:sp>
        <p:sp>
          <p:nvSpPr>
            <p:cNvPr id="16" name="Ellipse 16"/>
            <p:cNvSpPr/>
            <p:nvPr/>
          </p:nvSpPr>
          <p:spPr>
            <a:xfrm>
              <a:off x="952500" y="3390900"/>
              <a:ext cx="762000" cy="762000"/>
            </a:xfrm>
            <a:prstGeom prst="ellipse">
              <a:avLst/>
            </a:prstGeom>
            <a:solidFill>
              <a:schemeClr val="accent2"/>
            </a:solidFill>
            <a:ln>
              <a:noFill/>
            </a:ln>
          </p:spPr>
        </p:sp>
        <p:sp>
          <p:nvSpPr>
            <p:cNvPr id="17" name="Rectangle 17"/>
            <p:cNvSpPr/>
            <p:nvPr/>
          </p:nvSpPr>
          <p:spPr>
            <a:xfrm>
              <a:off x="1143000" y="3581400"/>
              <a:ext cx="381000" cy="381000"/>
            </a:xfrm>
            <a:prstGeom prst="roundRect">
              <a:avLst>
                <a:gd name="adj" fmla="val 22500"/>
              </a:avLst>
            </a:prstGeom>
            <a:noFill/>
            <a:ln w="47625">
              <a:solidFill>
                <a:srgbClr val="F0FDF4"/>
              </a:solidFill>
            </a:ln>
          </p:spPr>
        </p:sp>
        <p:sp>
          <p:nvSpPr>
            <p:cNvPr id="18" name="Ellipse 18"/>
            <p:cNvSpPr/>
            <p:nvPr/>
          </p:nvSpPr>
          <p:spPr>
            <a:xfrm>
              <a:off x="1266825" y="3705225"/>
              <a:ext cx="133350" cy="133350"/>
            </a:xfrm>
            <a:prstGeom prst="ellipse">
              <a:avLst/>
            </a:prstGeom>
            <a:solidFill>
              <a:schemeClr val="lt1"/>
            </a:solidFill>
            <a:ln>
              <a:noFill/>
            </a:ln>
          </p:spPr>
        </p:sp>
        <p:sp>
          <p:nvSpPr>
            <p:cNvPr id="19" name="TextBox 19"/>
            <p:cNvSpPr txBox="1"/>
            <p:nvPr/>
          </p:nvSpPr>
          <p:spPr>
            <a:xfrm>
              <a:off x="2009394" y="3466148"/>
              <a:ext cx="2640940" cy="381381"/>
            </a:xfrm>
            <a:prstGeom prst="rect">
              <a:avLst/>
            </a:prstGeom>
            <a:noFill/>
            <a:ln>
              <a:noFill/>
            </a:ln>
          </p:spPr>
          <p:txBody>
            <a:bodyPr wrap="none" lIns="0" tIns="0" rIns="0" bIns="0" anchor="t" anchorCtr="0">
              <a:spAutoFit/>
            </a:bodyPr>
            <a:lstStyle/>
            <a:p>
              <a:pPr algn="l"/>
              <a:r>
                <a:rPr lang="en-US" sz="1950" b="1" dirty="0">
                  <a:solidFill>
                    <a:schemeClr val="accent1"/>
                  </a:solidFill>
                  <a:latin typeface="+mj-lt"/>
                  <a:ea typeface="+mj-ea"/>
                  <a:cs typeface="+mj-cs"/>
                </a:rPr>
                <a:t>Construction Policy</a:t>
              </a:r>
            </a:p>
          </p:txBody>
        </p:sp>
        <p:sp>
          <p:nvSpPr>
            <p:cNvPr id="20" name="TextBox 20"/>
            <p:cNvSpPr txBox="1"/>
            <p:nvPr/>
          </p:nvSpPr>
          <p:spPr>
            <a:xfrm>
              <a:off x="2011680" y="3952875"/>
              <a:ext cx="8765780" cy="293370"/>
            </a:xfrm>
            <a:prstGeom prst="rect">
              <a:avLst/>
            </a:prstGeom>
            <a:noFill/>
            <a:ln>
              <a:noFill/>
            </a:ln>
          </p:spPr>
          <p:txBody>
            <a:bodyPr wrap="none" lIns="0" tIns="0" rIns="0" bIns="0" anchor="t" anchorCtr="0">
              <a:spAutoFit/>
            </a:bodyPr>
            <a:lstStyle/>
            <a:p>
              <a:pPr algn="l"/>
              <a:r>
                <a:rPr lang="en-US" sz="1500" dirty="0">
                  <a:solidFill>
                    <a:schemeClr val="dk1"/>
                  </a:solidFill>
                  <a:latin typeface="+mn-lt"/>
                  <a:ea typeface="+mn-ea"/>
                  <a:cs typeface="+mn-cs"/>
                </a:rPr>
                <a:t>Selects the next action given the task spec, the current representation, and feedback.</a:t>
              </a:r>
            </a:p>
          </p:txBody>
        </p:sp>
      </p:grpSp>
      <p:grpSp>
        <p:nvGrpSpPr>
          <p:cNvPr id="27" name="Group 27" descr="## [Group 27] Runtime Verification&#10;Construction Policy selects the next action given the task specification, the current representation, and feedback.">
            <a:extLst>
              <a:ext uri="https://github.com/microsoft/ResearchStudio/paper2video/script-provenance/2026">
                <p2v:scriptBaseline xmlns:p2v="https://github.com/microsoft/ResearchStudio/paper2video/script-provenance/2026" algorithm="sha256" normalization="oneline-v1" sha256="e38b6c5c62c220919f86cb970eadf1d21012b8195ea409f673c4b2765db594aa" orderSource="geometry" orderIndex="2"/>
              </a:ext>
              <a:ext uri="https://github.com/microsoft/ResearchStudio/paper2video/semantic-provenance/2026">
                <p2vs:blockSemantics xmlns:p2vs="https://github.com/microsoft/ResearchStudio/paper2video/semantic-provenance/2026" schemaVersion="1">
                  <p2vs:concise>Runtime Verification</p2vs:concise>
                  <p2vs:detailed>Construction Policy selects the next action given the task specification, the current representation, and feedback.</p2vs:detailed>
                </p2vs:blockSemantics>
              </a:ext>
            </a:extLst>
          </p:cNvPr>
          <p:cNvGrpSpPr/>
          <p:nvPr/>
        </p:nvGrpSpPr>
        <p:grpSpPr>
          <a:xfrm>
            <a:off x="609600" y="4533900"/>
            <a:ext cx="12015210" cy="1257300"/>
            <a:chOff x="609600" y="4533900"/>
            <a:chExt cx="12015210" cy="1257300"/>
          </a:xfrm>
        </p:grpSpPr>
        <p:sp>
          <p:nvSpPr>
            <p:cNvPr id="22" name="Rectangle 22"/>
            <p:cNvSpPr/>
            <p:nvPr/>
          </p:nvSpPr>
          <p:spPr>
            <a:xfrm>
              <a:off x="609600" y="4533900"/>
              <a:ext cx="10972800" cy="1257300"/>
            </a:xfrm>
            <a:prstGeom prst="roundRect">
              <a:avLst>
                <a:gd name="adj" fmla="val 19697"/>
              </a:avLst>
            </a:prstGeom>
            <a:solidFill>
              <a:schemeClr val="accent1"/>
            </a:solidFill>
            <a:ln>
              <a:noFill/>
            </a:ln>
          </p:spPr>
        </p:sp>
        <p:sp>
          <p:nvSpPr>
            <p:cNvPr id="23" name="Ellipse 23"/>
            <p:cNvSpPr/>
            <p:nvPr/>
          </p:nvSpPr>
          <p:spPr>
            <a:xfrm>
              <a:off x="952500" y="4781550"/>
              <a:ext cx="762000" cy="762000"/>
            </a:xfrm>
            <a:prstGeom prst="ellipse">
              <a:avLst/>
            </a:prstGeom>
            <a:solidFill>
              <a:schemeClr val="accent2"/>
            </a:solidFill>
            <a:ln>
              <a:noFill/>
            </a:ln>
          </p:spPr>
        </p:sp>
        <p:sp>
          <p:nvSpPr>
            <p:cNvPr id="24" name="Freeform 24"/>
            <p:cNvSpPr/>
            <p:nvPr/>
          </p:nvSpPr>
          <p:spPr>
            <a:xfrm>
              <a:off x="1162050" y="5038725"/>
              <a:ext cx="342900" cy="247650"/>
            </a:xfrm>
            <a:custGeom>
              <a:avLst/>
              <a:gdLst/>
              <a:ahLst/>
              <a:cxnLst/>
              <a:rect l="l" t="t" r="r" b="b"/>
              <a:pathLst>
                <a:path w="342900" h="247650">
                  <a:moveTo>
                    <a:pt x="0" y="123825"/>
                  </a:moveTo>
                  <a:lnTo>
                    <a:pt x="114300" y="247650"/>
                  </a:lnTo>
                  <a:lnTo>
                    <a:pt x="342900" y="0"/>
                  </a:lnTo>
                </a:path>
              </a:pathLst>
            </a:custGeom>
            <a:noFill/>
            <a:ln w="57150" cap="rnd">
              <a:solidFill>
                <a:srgbClr val="F0FDF4"/>
              </a:solidFill>
              <a:round/>
            </a:ln>
          </p:spPr>
        </p:sp>
        <p:sp>
          <p:nvSpPr>
            <p:cNvPr id="25" name="TextBox 25"/>
            <p:cNvSpPr txBox="1"/>
            <p:nvPr/>
          </p:nvSpPr>
          <p:spPr>
            <a:xfrm>
              <a:off x="2009394" y="4856798"/>
              <a:ext cx="2778716" cy="381381"/>
            </a:xfrm>
            <a:prstGeom prst="rect">
              <a:avLst/>
            </a:prstGeom>
            <a:noFill/>
            <a:ln>
              <a:noFill/>
            </a:ln>
          </p:spPr>
          <p:txBody>
            <a:bodyPr wrap="none" lIns="0" tIns="0" rIns="0" bIns="0" anchor="t" anchorCtr="0">
              <a:spAutoFit/>
            </a:bodyPr>
            <a:lstStyle/>
            <a:p>
              <a:pPr algn="l"/>
              <a:r>
                <a:rPr lang="en-US" sz="1950" b="1" dirty="0">
                  <a:solidFill>
                    <a:srgbClr val="F0FDF4"/>
                  </a:solidFill>
                  <a:latin typeface="+mj-lt"/>
                  <a:ea typeface="+mj-ea"/>
                  <a:cs typeface="+mj-cs"/>
                </a:rPr>
                <a:t>Runtime Verification</a:t>
              </a:r>
            </a:p>
          </p:txBody>
        </p:sp>
        <p:sp>
          <p:nvSpPr>
            <p:cNvPr id="26" name="TextBox 26"/>
            <p:cNvSpPr txBox="1"/>
            <p:nvPr/>
          </p:nvSpPr>
          <p:spPr>
            <a:xfrm>
              <a:off x="2011680" y="5343525"/>
              <a:ext cx="10613130" cy="293370"/>
            </a:xfrm>
            <a:prstGeom prst="rect">
              <a:avLst/>
            </a:prstGeom>
            <a:noFill/>
            <a:ln>
              <a:noFill/>
            </a:ln>
          </p:spPr>
          <p:txBody>
            <a:bodyPr wrap="none" lIns="0" tIns="0" rIns="0" bIns="0" anchor="t" anchorCtr="0">
              <a:spAutoFit/>
            </a:bodyPr>
            <a:lstStyle/>
            <a:p>
              <a:pPr algn="l"/>
              <a:r>
                <a:rPr lang="en-US" sz="1500" dirty="0">
                  <a:solidFill>
                    <a:srgbClr val="DCFCE7"/>
                  </a:solidFill>
                  <a:latin typeface="+mn-lt"/>
                  <a:ea typeface="+mn-ea"/>
                  <a:cs typeface="+mn-cs"/>
                </a:rPr>
                <a:t>Evaluates the updated state against acceptance criteria; accept delivers, else feedback informs revision.</a:t>
              </a:r>
            </a:p>
          </p:txBody>
        </p:sp>
      </p:gr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400"/>
                                        <p:tgtEl>
                                          <p:spTgt spid="14"/>
                                        </p:tgtEl>
                                      </p:cBhvr>
                                    </p:animEffect>
                                  </p:childTnLst>
                                </p:cTn>
                              </p:par>
                            </p:childTnLst>
                          </p:cTn>
                        </p:par>
                      </p:childTnLst>
                    </p:cTn>
                  </p:par>
                  <p:par>
                    <p:cTn id="8" fill="hold">
                      <p:stCondLst>
                        <p:cond delay="indefinite"/>
                      </p:stCondLst>
                      <p:childTnLst>
                        <p:par>
                          <p:cTn id="9" fill="hold">
                            <p:stCondLst>
                              <p:cond delay="0"/>
                            </p:stCondLst>
                            <p:childTnLst>
                              <p:par>
                                <p:cTn xmlns:p="http://schemas.openxmlformats.org/presentationml/2006/main" id="10" presetID="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400" fill="hold"/>
                                        <p:tgtEl>
                                          <p:spTgt spid="21"/>
                                        </p:tgtEl>
                                        <p:attrNameLst>
                                          <p:attrName>ppt_x</p:attrName>
                                        </p:attrNameLst>
                                      </p:cBhvr>
                                      <p:tavLst>
                                        <p:tav tm="0">
                                          <p:val>
                                            <p:strVal val="#ppt_x"/>
                                          </p:val>
                                        </p:tav>
                                        <p:tav tm="100000">
                                          <p:val>
                                            <p:strVal val="#ppt_x"/>
                                          </p:val>
                                        </p:tav>
                                      </p:tavLst>
                                    </p:anim>
                                    <p:anim calcmode="lin" valueType="num">
                                      <p:cBhvr additive="base">
                                        <p:cTn id="13" dur="4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xmlns:p="http://schemas.openxmlformats.org/presentationml/2006/main" id="16" presetID="23" presetClass="entr" presetSubtype="16" fill="hold" grpId="0" nodeType="click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400" fill="hold"/>
                                        <p:tgtEl>
                                          <p:spTgt spid="27"/>
                                        </p:tgtEl>
                                        <p:attrNameLst>
                                          <p:attrName>ppt_w</p:attrName>
                                        </p:attrNameLst>
                                      </p:cBhvr>
                                      <p:tavLst>
                                        <p:tav tm="0">
                                          <p:val>
                                            <p:fltVal val="0"/>
                                          </p:val>
                                        </p:tav>
                                        <p:tav tm="100000">
                                          <p:val>
                                            <p:strVal val="#ppt_w"/>
                                          </p:val>
                                        </p:tav>
                                      </p:tavLst>
                                    </p:anim>
                                    <p:anim calcmode="lin" valueType="num">
                                      <p:cBhvr>
                                        <p:cTn id="19" dur="400" fill="hold"/>
                                        <p:tgtEl>
                                          <p:spTgt spid="2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609600" y="666750"/>
            <a:ext cx="438150" cy="57150"/>
          </a:xfrm>
          <a:prstGeom prst="roundRect">
            <a:avLst>
              <a:gd name="adj" fmla="val 50000"/>
            </a:avLst>
          </a:prstGeom>
          <a:solidFill>
            <a:schemeClr val="accent2"/>
          </a:solidFill>
          <a:ln>
            <a:noFill/>
          </a:ln>
        </p:spPr>
      </p:sp>
      <p:sp>
        <p:nvSpPr>
          <p:cNvPr id="3" name="TextBox 3"/>
          <p:cNvSpPr txBox="1"/>
          <p:nvPr/>
        </p:nvSpPr>
        <p:spPr>
          <a:xfrm>
            <a:off x="1155954" y="613410"/>
            <a:ext cx="781995" cy="234696"/>
          </a:xfrm>
          <a:prstGeom prst="rect">
            <a:avLst/>
          </a:prstGeom>
          <a:noFill/>
          <a:ln>
            <a:noFill/>
          </a:ln>
        </p:spPr>
        <p:txBody>
          <a:bodyPr wrap="none" lIns="0" tIns="0" rIns="0" bIns="0" anchor="t" anchorCtr="0">
            <a:spAutoFit/>
          </a:bodyPr>
          <a:lstStyle/>
          <a:p>
            <a:pPr algn="l"/>
            <a:r>
              <a:rPr lang="en-US" sz="1200" b="1" spc="150" dirty="0">
                <a:solidFill>
                  <a:schemeClr val="accent3"/>
                </a:solidFill>
                <a:latin typeface="+mn-lt"/>
                <a:ea typeface="+mn-ea"/>
                <a:cs typeface="+mn-cs"/>
              </a:rPr>
              <a:t>METHOD</a:t>
            </a:r>
          </a:p>
        </p:txBody>
      </p:sp>
      <p:sp>
        <p:nvSpPr>
          <p:cNvPr id="4" name="TextBox 4"/>
          <p:cNvSpPr txBox="1"/>
          <p:nvPr/>
        </p:nvSpPr>
        <p:spPr>
          <a:xfrm>
            <a:off x="594360" y="933450"/>
            <a:ext cx="4651184" cy="586740"/>
          </a:xfrm>
          <a:prstGeom prst="rect">
            <a:avLst/>
          </a:prstGeom>
          <a:noFill/>
          <a:ln>
            <a:noFill/>
          </a:ln>
        </p:spPr>
        <p:txBody>
          <a:bodyPr wrap="none" lIns="0" tIns="0" rIns="0" bIns="0" anchor="t" anchorCtr="0">
            <a:spAutoFit/>
          </a:bodyPr>
          <a:lstStyle/>
          <a:p>
            <a:pPr algn="l"/>
            <a:r>
              <a:rPr lang="en-US" sz="3000" b="1" dirty="0">
                <a:solidFill>
                  <a:schemeClr val="accent1"/>
                </a:solidFill>
                <a:latin typeface="+mj-lt"/>
                <a:ea typeface="+mj-ea"/>
                <a:cs typeface="+mj-cs"/>
              </a:rPr>
              <a:t>The Construction Loop</a:t>
            </a:r>
          </a:p>
        </p:txBody>
      </p:sp>
      <p:sp>
        <p:nvSpPr>
          <p:cNvPr id="5" name="Rectangle 5"/>
          <p:cNvSpPr/>
          <p:nvPr/>
        </p:nvSpPr>
        <p:spPr>
          <a:xfrm>
            <a:off x="11125200" y="609600"/>
            <a:ext cx="457200" cy="285750"/>
          </a:xfrm>
          <a:prstGeom prst="roundRect">
            <a:avLst>
              <a:gd name="adj" fmla="val 50000"/>
            </a:avLst>
          </a:prstGeom>
          <a:solidFill>
            <a:schemeClr val="lt2"/>
          </a:solidFill>
          <a:ln>
            <a:noFill/>
          </a:ln>
        </p:spPr>
      </p:sp>
      <p:sp>
        <p:nvSpPr>
          <p:cNvPr id="6" name="TextBox 6"/>
          <p:cNvSpPr txBox="1"/>
          <p:nvPr/>
        </p:nvSpPr>
        <p:spPr>
          <a:xfrm>
            <a:off x="11261013" y="678656"/>
            <a:ext cx="185574" cy="220028"/>
          </a:xfrm>
          <a:prstGeom prst="rect">
            <a:avLst/>
          </a:prstGeom>
          <a:noFill/>
          <a:ln>
            <a:noFill/>
          </a:ln>
        </p:spPr>
        <p:txBody>
          <a:bodyPr wrap="none" lIns="0" tIns="0" rIns="0" bIns="0" anchor="t" anchorCtr="0">
            <a:spAutoFit/>
          </a:bodyPr>
          <a:lstStyle/>
          <a:p>
            <a:pPr algn="ctr"/>
            <a:r>
              <a:rPr lang="en-US" sz="1120" b="1" dirty="0">
                <a:solidFill>
                  <a:schemeClr val="accent3"/>
                </a:solidFill>
                <a:latin typeface="+mn-lt"/>
                <a:ea typeface="+mn-ea"/>
                <a:cs typeface="+mn-cs"/>
              </a:rPr>
              <a:t>07</a:t>
            </a:r>
          </a:p>
        </p:txBody>
      </p:sp>
      <p:grpSp>
        <p:nvGrpSpPr>
          <p:cNvPr id="24" name="Group 24" descr="## [Group 24] Policy π&#10;Runtime Verification observes the updated state and evaluates it against acceptance criteria. If it accepts, a delivery operation releases the artifact; otherwise">
            <a:extLst>
              <a:ext uri="https://github.com/microsoft/ResearchStudio/paper2video/script-provenance/2026">
                <p2v:scriptBaseline xmlns:p2v="https://github.com/microsoft/ResearchStudio/paper2video/script-provenance/2026" algorithm="sha256" normalization="oneline-v1" sha256="edd5832c93580f27aec9a6a0b9a7a2c52aede0a0e58a7987f72ca39a68bd0c03" orderSource="geometry" orderIndex="0"/>
              </a:ext>
              <a:ext uri="https://github.com/microsoft/ResearchStudio/paper2video/semantic-provenance/2026">
                <p2vs:blockSemantics xmlns:p2vs="https://github.com/microsoft/ResearchStudio/paper2video/semantic-provenance/2026" schemaVersion="1">
                  <p2vs:concise>Policy π</p2vs:concise>
                  <p2vs:detailed>Runtime Verification observes the updated state and evaluates it against acceptance criteria. If it accepts, a delivery operation releases the artifact; otherwise</p2vs:detailed>
                </p2vs:blockSemantics>
              </a:ext>
            </a:extLst>
          </p:cNvPr>
          <p:cNvGrpSpPr/>
          <p:nvPr/>
        </p:nvGrpSpPr>
        <p:grpSpPr>
          <a:xfrm>
            <a:off x="190500" y="1714500"/>
            <a:ext cx="5715000" cy="3333750"/>
            <a:chOff x="190500" y="1714500"/>
            <a:chExt cx="5715000" cy="3333750"/>
          </a:xfrm>
        </p:grpSpPr>
        <p:sp>
          <p:nvSpPr>
            <p:cNvPr id="7" name="Rectangle 7"/>
            <p:cNvSpPr/>
            <p:nvPr/>
          </p:nvSpPr>
          <p:spPr>
            <a:xfrm>
              <a:off x="2095500" y="1714500"/>
              <a:ext cx="1905000" cy="666750"/>
            </a:xfrm>
            <a:prstGeom prst="roundRect">
              <a:avLst>
                <a:gd name="adj" fmla="val 28571"/>
              </a:avLst>
            </a:prstGeom>
            <a:solidFill>
              <a:schemeClr val="lt2"/>
            </a:solidFill>
            <a:ln>
              <a:noFill/>
            </a:ln>
          </p:spPr>
        </p:sp>
        <p:sp>
          <p:nvSpPr>
            <p:cNvPr id="8" name="TextBox 8"/>
            <p:cNvSpPr txBox="1"/>
            <p:nvPr/>
          </p:nvSpPr>
          <p:spPr>
            <a:xfrm>
              <a:off x="2650303" y="1952625"/>
              <a:ext cx="795395" cy="293370"/>
            </a:xfrm>
            <a:prstGeom prst="rect">
              <a:avLst/>
            </a:prstGeom>
            <a:noFill/>
            <a:ln>
              <a:noFill/>
            </a:ln>
          </p:spPr>
          <p:txBody>
            <a:bodyPr wrap="none" lIns="0" tIns="0" rIns="0" bIns="0" anchor="t" anchorCtr="0">
              <a:spAutoFit/>
            </a:bodyPr>
            <a:lstStyle/>
            <a:p>
              <a:pPr algn="ctr"/>
              <a:r>
                <a:rPr lang="el-GR" sz="1500" b="1" dirty="0">
                  <a:solidFill>
                    <a:schemeClr val="accent1"/>
                  </a:solidFill>
                  <a:latin typeface="+mj-lt"/>
                  <a:ea typeface="+mj-ea"/>
                  <a:cs typeface="+mj-cs"/>
                </a:rPr>
                <a:t>Policy π</a:t>
              </a:r>
            </a:p>
          </p:txBody>
        </p:sp>
        <p:sp>
          <p:nvSpPr>
            <p:cNvPr id="9" name="Rectangle 9"/>
            <p:cNvSpPr/>
            <p:nvPr/>
          </p:nvSpPr>
          <p:spPr>
            <a:xfrm>
              <a:off x="4000500" y="3048000"/>
              <a:ext cx="1905000" cy="666750"/>
            </a:xfrm>
            <a:prstGeom prst="roundRect">
              <a:avLst>
                <a:gd name="adj" fmla="val 28571"/>
              </a:avLst>
            </a:prstGeom>
            <a:solidFill>
              <a:schemeClr val="lt2"/>
            </a:solidFill>
            <a:ln>
              <a:noFill/>
            </a:ln>
          </p:spPr>
        </p:sp>
        <p:sp>
          <p:nvSpPr>
            <p:cNvPr id="10" name="TextBox 10"/>
            <p:cNvSpPr txBox="1"/>
            <p:nvPr/>
          </p:nvSpPr>
          <p:spPr>
            <a:xfrm>
              <a:off x="4498310" y="3286125"/>
              <a:ext cx="909380" cy="293370"/>
            </a:xfrm>
            <a:prstGeom prst="rect">
              <a:avLst/>
            </a:prstGeom>
            <a:noFill/>
            <a:ln>
              <a:noFill/>
            </a:ln>
          </p:spPr>
          <p:txBody>
            <a:bodyPr wrap="none" lIns="0" tIns="0" rIns="0" bIns="0" anchor="t" anchorCtr="0">
              <a:spAutoFit/>
            </a:bodyPr>
            <a:lstStyle/>
            <a:p>
              <a:pPr algn="ctr"/>
              <a:r>
                <a:rPr lang="en-US" sz="1500" b="1" dirty="0">
                  <a:solidFill>
                    <a:schemeClr val="accent1"/>
                  </a:solidFill>
                  <a:latin typeface="+mj-lt"/>
                  <a:ea typeface="+mj-ea"/>
                  <a:cs typeface="+mj-cs"/>
                </a:rPr>
                <a:t>Update U</a:t>
              </a:r>
            </a:p>
          </p:txBody>
        </p:sp>
        <p:sp>
          <p:nvSpPr>
            <p:cNvPr id="11" name="Rectangle 11"/>
            <p:cNvSpPr/>
            <p:nvPr/>
          </p:nvSpPr>
          <p:spPr>
            <a:xfrm>
              <a:off x="2095500" y="4381500"/>
              <a:ext cx="1905000" cy="666750"/>
            </a:xfrm>
            <a:prstGeom prst="roundRect">
              <a:avLst>
                <a:gd name="adj" fmla="val 28571"/>
              </a:avLst>
            </a:prstGeom>
            <a:solidFill>
              <a:schemeClr val="accent1"/>
            </a:solidFill>
            <a:ln>
              <a:noFill/>
            </a:ln>
          </p:spPr>
        </p:sp>
        <p:sp>
          <p:nvSpPr>
            <p:cNvPr id="12" name="TextBox 12"/>
            <p:cNvSpPr txBox="1"/>
            <p:nvPr/>
          </p:nvSpPr>
          <p:spPr>
            <a:xfrm>
              <a:off x="2620242" y="4619625"/>
              <a:ext cx="855516" cy="293370"/>
            </a:xfrm>
            <a:prstGeom prst="rect">
              <a:avLst/>
            </a:prstGeom>
            <a:noFill/>
            <a:ln>
              <a:noFill/>
            </a:ln>
          </p:spPr>
          <p:txBody>
            <a:bodyPr wrap="none" lIns="0" tIns="0" rIns="0" bIns="0" anchor="t" anchorCtr="0">
              <a:spAutoFit/>
            </a:bodyPr>
            <a:lstStyle/>
            <a:p>
              <a:pPr algn="ctr"/>
              <a:r>
                <a:rPr lang="en-US" sz="1500" b="1" dirty="0">
                  <a:solidFill>
                    <a:srgbClr val="F0FDF4"/>
                  </a:solidFill>
                  <a:latin typeface="+mj-lt"/>
                  <a:ea typeface="+mj-ea"/>
                  <a:cs typeface="+mj-cs"/>
                </a:rPr>
                <a:t>Verify V</a:t>
              </a:r>
            </a:p>
          </p:txBody>
        </p:sp>
        <p:sp>
          <p:nvSpPr>
            <p:cNvPr id="13" name="Rectangle 13"/>
            <p:cNvSpPr/>
            <p:nvPr/>
          </p:nvSpPr>
          <p:spPr>
            <a:xfrm>
              <a:off x="190500" y="3048000"/>
              <a:ext cx="1905000" cy="666750"/>
            </a:xfrm>
            <a:prstGeom prst="roundRect">
              <a:avLst>
                <a:gd name="adj" fmla="val 28571"/>
              </a:avLst>
            </a:prstGeom>
            <a:solidFill>
              <a:schemeClr val="lt2"/>
            </a:solidFill>
            <a:ln>
              <a:noFill/>
            </a:ln>
          </p:spPr>
        </p:sp>
        <p:sp>
          <p:nvSpPr>
            <p:cNvPr id="14" name="TextBox 14"/>
            <p:cNvSpPr txBox="1"/>
            <p:nvPr/>
          </p:nvSpPr>
          <p:spPr>
            <a:xfrm>
              <a:off x="683824" y="3219450"/>
              <a:ext cx="918353" cy="293370"/>
            </a:xfrm>
            <a:prstGeom prst="rect">
              <a:avLst/>
            </a:prstGeom>
            <a:noFill/>
            <a:ln>
              <a:noFill/>
            </a:ln>
          </p:spPr>
          <p:txBody>
            <a:bodyPr wrap="none" lIns="0" tIns="0" rIns="0" bIns="0" anchor="t" anchorCtr="0">
              <a:spAutoFit/>
            </a:bodyPr>
            <a:lstStyle/>
            <a:p>
              <a:pPr algn="ctr"/>
              <a:r>
                <a:rPr lang="en-US" sz="1500" b="1" dirty="0">
                  <a:solidFill>
                    <a:schemeClr val="accent1"/>
                  </a:solidFill>
                  <a:latin typeface="+mj-lt"/>
                  <a:ea typeface="+mj-ea"/>
                  <a:cs typeface="+mj-cs"/>
                </a:rPr>
                <a:t>Deliver D</a:t>
              </a:r>
            </a:p>
          </p:txBody>
        </p:sp>
        <p:sp>
          <p:nvSpPr>
            <p:cNvPr id="15" name="TextBox 15"/>
            <p:cNvSpPr txBox="1"/>
            <p:nvPr/>
          </p:nvSpPr>
          <p:spPr>
            <a:xfrm>
              <a:off x="805491" y="3477578"/>
              <a:ext cx="675018" cy="205359"/>
            </a:xfrm>
            <a:prstGeom prst="rect">
              <a:avLst/>
            </a:prstGeom>
            <a:noFill/>
            <a:ln>
              <a:noFill/>
            </a:ln>
          </p:spPr>
          <p:txBody>
            <a:bodyPr wrap="none" lIns="0" tIns="0" rIns="0" bIns="0" anchor="t" anchorCtr="0">
              <a:spAutoFit/>
            </a:bodyPr>
            <a:lstStyle/>
            <a:p>
              <a:pPr algn="ctr"/>
              <a:r>
                <a:rPr lang="en-US" sz="1050" dirty="0">
                  <a:solidFill>
                    <a:schemeClr val="accent3"/>
                  </a:solidFill>
                  <a:latin typeface="+mn-lt"/>
                  <a:ea typeface="+mn-ea"/>
                  <a:cs typeface="+mn-cs"/>
                </a:rPr>
                <a:t>on accept</a:t>
              </a:r>
            </a:p>
          </p:txBody>
        </p:sp>
        <p:sp>
          <p:nvSpPr>
            <p:cNvPr id="16" name="Freeform 16"/>
            <p:cNvSpPr/>
            <p:nvPr/>
          </p:nvSpPr>
          <p:spPr>
            <a:xfrm>
              <a:off x="4000500" y="2143125"/>
              <a:ext cx="1206500" cy="857250"/>
            </a:xfrm>
            <a:custGeom>
              <a:avLst/>
              <a:gdLst/>
              <a:ahLst/>
              <a:cxnLst/>
              <a:rect l="l" t="t" r="r" b="b"/>
              <a:pathLst>
                <a:path w="1206500" h="857250">
                  <a:moveTo>
                    <a:pt x="0" y="0"/>
                  </a:moveTo>
                  <a:cubicBezTo>
                    <a:pt x="825500" y="127000"/>
                    <a:pt x="1206500" y="412750"/>
                    <a:pt x="1143000" y="857250"/>
                  </a:cubicBezTo>
                </a:path>
              </a:pathLst>
            </a:custGeom>
            <a:noFill/>
            <a:ln w="47625">
              <a:solidFill>
                <a:schemeClr val="accent2"/>
              </a:solidFill>
            </a:ln>
          </p:spPr>
        </p:sp>
        <p:sp>
          <p:nvSpPr>
            <p:cNvPr id="17" name="Freeform 17"/>
            <p:cNvSpPr/>
            <p:nvPr/>
          </p:nvSpPr>
          <p:spPr>
            <a:xfrm>
              <a:off x="5029200" y="2971800"/>
              <a:ext cx="133350" cy="152400"/>
            </a:xfrm>
            <a:custGeom>
              <a:avLst/>
              <a:gdLst/>
              <a:ahLst/>
              <a:cxnLst/>
              <a:rect l="l" t="t" r="r" b="b"/>
              <a:pathLst>
                <a:path w="133350" h="152400">
                  <a:moveTo>
                    <a:pt x="114300" y="0"/>
                  </a:moveTo>
                  <a:lnTo>
                    <a:pt x="133350" y="152400"/>
                  </a:lnTo>
                  <a:lnTo>
                    <a:pt x="0" y="76200"/>
                  </a:lnTo>
                </a:path>
              </a:pathLst>
            </a:custGeom>
            <a:solidFill>
              <a:schemeClr val="accent2"/>
            </a:solidFill>
            <a:ln>
              <a:noFill/>
            </a:ln>
          </p:spPr>
        </p:sp>
        <p:sp>
          <p:nvSpPr>
            <p:cNvPr id="18" name="Freeform 18"/>
            <p:cNvSpPr/>
            <p:nvPr/>
          </p:nvSpPr>
          <p:spPr>
            <a:xfrm>
              <a:off x="3143250" y="3714750"/>
              <a:ext cx="1333500" cy="793750"/>
            </a:xfrm>
            <a:custGeom>
              <a:avLst/>
              <a:gdLst/>
              <a:ahLst/>
              <a:cxnLst/>
              <a:rect l="l" t="t" r="r" b="b"/>
              <a:pathLst>
                <a:path w="1333500" h="793750">
                  <a:moveTo>
                    <a:pt x="1333500" y="0"/>
                  </a:moveTo>
                  <a:cubicBezTo>
                    <a:pt x="1079500" y="571500"/>
                    <a:pt x="635000" y="793750"/>
                    <a:pt x="0" y="666750"/>
                  </a:cubicBezTo>
                </a:path>
              </a:pathLst>
            </a:custGeom>
            <a:noFill/>
            <a:ln w="47625">
              <a:solidFill>
                <a:schemeClr val="accent2"/>
              </a:solidFill>
            </a:ln>
          </p:spPr>
        </p:sp>
        <p:sp>
          <p:nvSpPr>
            <p:cNvPr id="19" name="Freeform 19"/>
            <p:cNvSpPr/>
            <p:nvPr/>
          </p:nvSpPr>
          <p:spPr>
            <a:xfrm>
              <a:off x="3067050" y="4276725"/>
              <a:ext cx="152400" cy="161925"/>
            </a:xfrm>
            <a:custGeom>
              <a:avLst/>
              <a:gdLst/>
              <a:ahLst/>
              <a:cxnLst/>
              <a:rect l="l" t="t" r="r" b="b"/>
              <a:pathLst>
                <a:path w="152400" h="161925">
                  <a:moveTo>
                    <a:pt x="152400" y="161925"/>
                  </a:moveTo>
                  <a:lnTo>
                    <a:pt x="0" y="104775"/>
                  </a:lnTo>
                  <a:lnTo>
                    <a:pt x="114300" y="0"/>
                  </a:lnTo>
                </a:path>
              </a:pathLst>
            </a:custGeom>
            <a:solidFill>
              <a:schemeClr val="accent2"/>
            </a:solidFill>
            <a:ln>
              <a:noFill/>
            </a:ln>
          </p:spPr>
        </p:sp>
        <p:sp>
          <p:nvSpPr>
            <p:cNvPr id="20" name="Freeform 20"/>
            <p:cNvSpPr/>
            <p:nvPr/>
          </p:nvSpPr>
          <p:spPr>
            <a:xfrm>
              <a:off x="1079500" y="3810000"/>
              <a:ext cx="1016000" cy="904875"/>
            </a:xfrm>
            <a:custGeom>
              <a:avLst/>
              <a:gdLst/>
              <a:ahLst/>
              <a:cxnLst/>
              <a:rect l="l" t="t" r="r" b="b"/>
              <a:pathLst>
                <a:path w="1016000" h="904875">
                  <a:moveTo>
                    <a:pt x="1016000" y="904875"/>
                  </a:moveTo>
                  <a:cubicBezTo>
                    <a:pt x="317500" y="777875"/>
                    <a:pt x="0" y="476250"/>
                    <a:pt x="63500" y="0"/>
                  </a:cubicBezTo>
                </a:path>
              </a:pathLst>
            </a:custGeom>
            <a:noFill/>
            <a:ln w="47625" cap="rnd">
              <a:solidFill>
                <a:schemeClr val="accent3"/>
              </a:solidFill>
              <a:custDash>
                <a:ds d="40000" sp="200000"/>
              </a:custDash>
            </a:ln>
          </p:spPr>
        </p:sp>
        <p:sp>
          <p:nvSpPr>
            <p:cNvPr id="21" name="TextBox 21"/>
            <p:cNvSpPr txBox="1"/>
            <p:nvPr/>
          </p:nvSpPr>
          <p:spPr>
            <a:xfrm>
              <a:off x="1328166" y="4268152"/>
              <a:ext cx="632612" cy="205359"/>
            </a:xfrm>
            <a:prstGeom prst="rect">
              <a:avLst/>
            </a:prstGeom>
            <a:noFill/>
            <a:ln>
              <a:noFill/>
            </a:ln>
          </p:spPr>
          <p:txBody>
            <a:bodyPr wrap="none" lIns="0" tIns="0" rIns="0" bIns="0" anchor="t" anchorCtr="0">
              <a:spAutoFit/>
            </a:bodyPr>
            <a:lstStyle/>
            <a:p>
              <a:pPr algn="l"/>
              <a:r>
                <a:rPr lang="en-US" sz="1050" dirty="0">
                  <a:solidFill>
                    <a:schemeClr val="accent3"/>
                  </a:solidFill>
                  <a:latin typeface="+mn-lt"/>
                  <a:ea typeface="+mn-ea"/>
                  <a:cs typeface="+mn-cs"/>
                </a:rPr>
                <a:t>feedback</a:t>
              </a:r>
            </a:p>
          </p:txBody>
        </p:sp>
        <p:sp>
          <p:nvSpPr>
            <p:cNvPr id="22" name="Freeform 22"/>
            <p:cNvSpPr/>
            <p:nvPr/>
          </p:nvSpPr>
          <p:spPr>
            <a:xfrm>
              <a:off x="1822450" y="2124075"/>
              <a:ext cx="825500" cy="904875"/>
            </a:xfrm>
            <a:custGeom>
              <a:avLst/>
              <a:gdLst/>
              <a:ahLst/>
              <a:cxnLst/>
              <a:rect l="l" t="t" r="r" b="b"/>
              <a:pathLst>
                <a:path w="825500" h="904875">
                  <a:moveTo>
                    <a:pt x="254000" y="904875"/>
                  </a:moveTo>
                  <a:cubicBezTo>
                    <a:pt x="0" y="460375"/>
                    <a:pt x="190500" y="158750"/>
                    <a:pt x="825500" y="0"/>
                  </a:cubicBezTo>
                </a:path>
              </a:pathLst>
            </a:custGeom>
            <a:noFill/>
            <a:ln w="47625">
              <a:solidFill>
                <a:schemeClr val="accent2"/>
              </a:solidFill>
            </a:ln>
          </p:spPr>
        </p:sp>
        <p:sp>
          <p:nvSpPr>
            <p:cNvPr id="23" name="Freeform 23"/>
            <p:cNvSpPr/>
            <p:nvPr/>
          </p:nvSpPr>
          <p:spPr>
            <a:xfrm>
              <a:off x="2533650" y="2057400"/>
              <a:ext cx="152400" cy="133350"/>
            </a:xfrm>
            <a:custGeom>
              <a:avLst/>
              <a:gdLst/>
              <a:ahLst/>
              <a:cxnLst/>
              <a:rect l="l" t="t" r="r" b="b"/>
              <a:pathLst>
                <a:path w="152400" h="133350">
                  <a:moveTo>
                    <a:pt x="38100" y="0"/>
                  </a:moveTo>
                  <a:lnTo>
                    <a:pt x="152400" y="76200"/>
                  </a:lnTo>
                  <a:lnTo>
                    <a:pt x="0" y="133350"/>
                  </a:lnTo>
                </a:path>
              </a:pathLst>
            </a:custGeom>
            <a:solidFill>
              <a:schemeClr val="accent2"/>
            </a:solidFill>
            <a:ln>
              <a:noFill/>
            </a:ln>
          </p:spPr>
        </p:sp>
      </p:grpSp>
      <p:grpSp>
        <p:nvGrpSpPr>
          <p:cNvPr id="30" name="Group 30" descr="## [Group 30] STATE-TRANSITION RELATION&#10;feedback informs revision. Policy, update, and verification repeat until acceptance or termination, forming the loop that defines the whole family of systems.">
            <a:extLst>
              <a:ext uri="https://github.com/microsoft/ResearchStudio/paper2video/script-provenance/2026">
                <p2v:scriptBaseline xmlns:p2v="https://github.com/microsoft/ResearchStudio/paper2video/script-provenance/2026" algorithm="sha256" normalization="oneline-v1" sha256="0b76d3e4983c42198845cd4093a3323609826fea17321fdf83adab06f0dfdcc2" orderSource="geometry" orderIndex="1"/>
              </a:ext>
              <a:ext uri="https://github.com/microsoft/ResearchStudio/paper2video/semantic-provenance/2026">
                <p2vs:blockSemantics xmlns:p2vs="https://github.com/microsoft/ResearchStudio/paper2video/semantic-provenance/2026" schemaVersion="1">
                  <p2vs:concise>STATE-TRANSITION RELATION</p2vs:concise>
                  <p2vs:detailed>feedback informs revision. Policy, update, and verification repeat until acceptance or termination, forming the loop that defines the whole family of systems.</p2vs:detailed>
                </p2vs:blockSemantics>
              </a:ext>
            </a:extLst>
          </p:cNvPr>
          <p:cNvGrpSpPr/>
          <p:nvPr/>
        </p:nvGrpSpPr>
        <p:grpSpPr>
          <a:xfrm>
            <a:off x="6667500" y="2381250"/>
            <a:ext cx="4914900" cy="2095500"/>
            <a:chOff x="6667500" y="2381250"/>
            <a:chExt cx="4914900" cy="2095500"/>
          </a:xfrm>
        </p:grpSpPr>
        <p:sp>
          <p:nvSpPr>
            <p:cNvPr id="25" name="Rectangle 25"/>
            <p:cNvSpPr/>
            <p:nvPr/>
          </p:nvSpPr>
          <p:spPr>
            <a:xfrm>
              <a:off x="6667500" y="2381250"/>
              <a:ext cx="4914900" cy="2095500"/>
            </a:xfrm>
            <a:prstGeom prst="roundRect">
              <a:avLst>
                <a:gd name="adj" fmla="val 11818"/>
              </a:avLst>
            </a:prstGeom>
            <a:solidFill>
              <a:schemeClr val="lt2"/>
            </a:solidFill>
            <a:ln>
              <a:noFill/>
            </a:ln>
          </p:spPr>
        </p:sp>
        <p:sp>
          <p:nvSpPr>
            <p:cNvPr id="26" name="TextBox 26"/>
            <p:cNvSpPr txBox="1"/>
            <p:nvPr/>
          </p:nvSpPr>
          <p:spPr>
            <a:xfrm>
              <a:off x="6947154" y="2727960"/>
              <a:ext cx="2624999" cy="234696"/>
            </a:xfrm>
            <a:prstGeom prst="rect">
              <a:avLst/>
            </a:prstGeom>
            <a:noFill/>
            <a:ln>
              <a:noFill/>
            </a:ln>
          </p:spPr>
          <p:txBody>
            <a:bodyPr wrap="none" lIns="0" tIns="0" rIns="0" bIns="0" anchor="t" anchorCtr="0">
              <a:spAutoFit/>
            </a:bodyPr>
            <a:lstStyle/>
            <a:p>
              <a:pPr algn="l"/>
              <a:r>
                <a:rPr lang="en-US" sz="1200" b="1" spc="75" dirty="0">
                  <a:solidFill>
                    <a:schemeClr val="accent3"/>
                  </a:solidFill>
                  <a:latin typeface="+mn-lt"/>
                  <a:ea typeface="+mn-ea"/>
                  <a:cs typeface="+mn-cs"/>
                </a:rPr>
                <a:t>STATE-TRANSITION RELATION</a:t>
              </a:r>
            </a:p>
          </p:txBody>
        </p:sp>
        <p:sp>
          <p:nvSpPr>
            <p:cNvPr id="27" name="TextBox 27"/>
            <p:cNvSpPr txBox="1"/>
            <p:nvPr/>
          </p:nvSpPr>
          <p:spPr>
            <a:xfrm>
              <a:off x="6944106" y="3158490"/>
              <a:ext cx="2835293" cy="352044"/>
            </a:xfrm>
            <a:prstGeom prst="rect">
              <a:avLst/>
            </a:prstGeom>
            <a:noFill/>
            <a:ln>
              <a:noFill/>
            </a:ln>
          </p:spPr>
          <p:txBody>
            <a:bodyPr wrap="none" lIns="0" tIns="0" rIns="0" bIns="0" anchor="t" anchorCtr="0">
              <a:spAutoFit/>
            </a:bodyPr>
            <a:lstStyle/>
            <a:p>
              <a:pPr algn="l"/>
              <a:r>
                <a:rPr lang="en-US" sz="1800" dirty="0">
                  <a:solidFill>
                    <a:schemeClr val="accent1"/>
                  </a:solidFill>
                  <a:latin typeface="+mn-lt"/>
                  <a:ea typeface="+mn-ea"/>
                  <a:cs typeface="+mn-cs"/>
                </a:rPr>
                <a:t>R(t+1) = U(R(t), a(t))</a:t>
              </a:r>
            </a:p>
          </p:txBody>
        </p:sp>
        <p:sp>
          <p:nvSpPr>
            <p:cNvPr id="28" name="TextBox 28"/>
            <p:cNvSpPr txBox="1"/>
            <p:nvPr/>
          </p:nvSpPr>
          <p:spPr>
            <a:xfrm>
              <a:off x="6944106" y="3539490"/>
              <a:ext cx="2881217" cy="352044"/>
            </a:xfrm>
            <a:prstGeom prst="rect">
              <a:avLst/>
            </a:prstGeom>
            <a:noFill/>
            <a:ln>
              <a:noFill/>
            </a:ln>
          </p:spPr>
          <p:txBody>
            <a:bodyPr wrap="none" lIns="0" tIns="0" rIns="0" bIns="0" anchor="t" anchorCtr="0">
              <a:spAutoFit/>
            </a:bodyPr>
            <a:lstStyle/>
            <a:p>
              <a:pPr algn="l"/>
              <a:r>
                <a:rPr lang="el-GR" sz="1800" dirty="0">
                  <a:solidFill>
                    <a:schemeClr val="accent1"/>
                  </a:solidFill>
                  <a:latin typeface="+mn-lt"/>
                  <a:ea typeface="+mn-ea"/>
                  <a:cs typeface="+mn-cs"/>
                </a:rPr>
                <a:t>a(t) = π(T, R(t), f(t))</a:t>
              </a:r>
            </a:p>
          </p:txBody>
        </p:sp>
        <p:sp>
          <p:nvSpPr>
            <p:cNvPr id="29" name="TextBox 29"/>
            <p:cNvSpPr txBox="1"/>
            <p:nvPr/>
          </p:nvSpPr>
          <p:spPr>
            <a:xfrm>
              <a:off x="6944106" y="3920490"/>
              <a:ext cx="3717808" cy="352044"/>
            </a:xfrm>
            <a:prstGeom prst="rect">
              <a:avLst/>
            </a:prstGeom>
            <a:noFill/>
            <a:ln>
              <a:noFill/>
            </a:ln>
          </p:spPr>
          <p:txBody>
            <a:bodyPr wrap="none" lIns="0" tIns="0" rIns="0" bIns="0" anchor="t" anchorCtr="0">
              <a:spAutoFit/>
            </a:bodyPr>
            <a:lstStyle/>
            <a:p>
              <a:pPr algn="l"/>
              <a:r>
                <a:rPr lang="en-US" sz="1800" dirty="0">
                  <a:solidFill>
                    <a:schemeClr val="accent1"/>
                  </a:solidFill>
                  <a:latin typeface="+mn-lt"/>
                  <a:ea typeface="+mn-ea"/>
                  <a:cs typeface="+mn-cs"/>
                </a:rPr>
                <a:t>f(t+1) = V(T, R(t+1), o(t+1))</a:t>
              </a:r>
            </a:p>
          </p:txBody>
        </p:sp>
      </p:grpSp>
      <p:sp>
        <p:nvSpPr>
          <p:cNvPr id="31" name="TextBox 31"/>
          <p:cNvSpPr txBox="1"/>
          <p:nvPr/>
        </p:nvSpPr>
        <p:spPr>
          <a:xfrm>
            <a:off x="6659880" y="4714875"/>
            <a:ext cx="3672840" cy="826770"/>
          </a:xfrm>
          <a:prstGeom prst="rect">
            <a:avLst/>
          </a:prstGeom>
          <a:noFill/>
          <a:ln>
            <a:noFill/>
          </a:ln>
        </p:spPr>
        <p:txBody>
          <a:bodyPr wrap="none" lIns="0" tIns="0" rIns="0" bIns="0" anchor="t" anchorCtr="0">
            <a:spAutoFit/>
          </a:bodyPr>
          <a:lstStyle/>
          <a:p>
            <a:pPr algn="l">
              <a:lnSpc>
                <a:spcPts val="2100"/>
              </a:lnSpc>
            </a:pPr>
            <a:r>
              <a:rPr lang="en-US" sz="1500" dirty="0">
                <a:solidFill>
                  <a:schemeClr val="dk1"/>
                </a:solidFill>
                <a:latin typeface="+mn-lt"/>
                <a:ea typeface="+mn-ea"/>
                <a:cs typeface="+mn-cs"/>
              </a:rPr>
              <a:t>Policy, update, and verification repeat</a:t>
            </a:r>
            <a:br/>
            <a:r>
              <a:rPr lang="el-GR" sz="1500" dirty="0">
                <a:solidFill>
                  <a:schemeClr val="dk1"/>
                </a:solidFill>
                <a:latin typeface="+mn-lt"/>
                <a:ea typeface="+mn-ea"/>
                <a:cs typeface="+mn-cs"/>
              </a:rPr>
              <a:t>until acceptance — A = D(R at τ) — or</a:t>
            </a:r>
            <a:br/>
            <a:r>
              <a:rPr lang="en-US" sz="1500" dirty="0">
                <a:solidFill>
                  <a:schemeClr val="dk1"/>
                </a:solidFill>
                <a:latin typeface="+mn-lt"/>
                <a:ea typeface="+mn-ea"/>
                <a:cs typeface="+mn-cs"/>
              </a:rPr>
              <a:t>the process terminates.</a:t>
            </a:r>
          </a:p>
        </p:txBody>
      </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400"/>
                                        <p:tgtEl>
                                          <p:spTgt spid="24"/>
                                        </p:tgtEl>
                                      </p:cBhvr>
                                    </p:animEffect>
                                  </p:childTnLst>
                                </p:cTn>
                              </p:par>
                            </p:childTnLst>
                          </p:cTn>
                        </p:par>
                      </p:childTnLst>
                    </p:cTn>
                  </p:par>
                  <p:par>
                    <p:cTn id="8" fill="hold">
                      <p:stCondLst>
                        <p:cond delay="indefinite"/>
                      </p:stCondLst>
                      <p:childTnLst>
                        <p:par>
                          <p:cTn id="9" fill="hold">
                            <p:stCondLst>
                              <p:cond delay="0"/>
                            </p:stCondLst>
                            <p:childTnLst>
                              <p:par>
                                <p:cTn xmlns:p="http://schemas.openxmlformats.org/presentationml/2006/main" id="10" presetID="22" presetClass="entr" presetSubtype="4"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down)">
                                      <p:cBhvr>
                                        <p:cTn id="12" dur="4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609600" y="666750"/>
            <a:ext cx="438150" cy="57150"/>
          </a:xfrm>
          <a:prstGeom prst="roundRect">
            <a:avLst>
              <a:gd name="adj" fmla="val 50000"/>
            </a:avLst>
          </a:prstGeom>
          <a:solidFill>
            <a:schemeClr val="accent2"/>
          </a:solidFill>
          <a:ln>
            <a:noFill/>
          </a:ln>
        </p:spPr>
      </p:sp>
      <p:sp>
        <p:nvSpPr>
          <p:cNvPr id="3" name="TextBox 3"/>
          <p:cNvSpPr txBox="1"/>
          <p:nvPr/>
        </p:nvSpPr>
        <p:spPr>
          <a:xfrm>
            <a:off x="1155954" y="613410"/>
            <a:ext cx="830214" cy="234696"/>
          </a:xfrm>
          <a:prstGeom prst="rect">
            <a:avLst/>
          </a:prstGeom>
          <a:noFill/>
          <a:ln>
            <a:noFill/>
          </a:ln>
        </p:spPr>
        <p:txBody>
          <a:bodyPr wrap="none" lIns="0" tIns="0" rIns="0" bIns="0" anchor="t" anchorCtr="0">
            <a:spAutoFit/>
          </a:bodyPr>
          <a:lstStyle/>
          <a:p>
            <a:pPr algn="l"/>
            <a:r>
              <a:rPr lang="en-US" sz="1200" b="1" spc="150" dirty="0">
                <a:solidFill>
                  <a:schemeClr val="accent3"/>
                </a:solidFill>
                <a:latin typeface="+mn-lt"/>
                <a:ea typeface="+mn-ea"/>
                <a:cs typeface="+mn-cs"/>
              </a:rPr>
              <a:t>DATASET</a:t>
            </a:r>
          </a:p>
        </p:txBody>
      </p:sp>
      <p:sp>
        <p:nvSpPr>
          <p:cNvPr id="4" name="TextBox 4"/>
          <p:cNvSpPr txBox="1"/>
          <p:nvPr/>
        </p:nvSpPr>
        <p:spPr>
          <a:xfrm>
            <a:off x="594360" y="933450"/>
            <a:ext cx="3927403" cy="586740"/>
          </a:xfrm>
          <a:prstGeom prst="rect">
            <a:avLst/>
          </a:prstGeom>
          <a:noFill/>
          <a:ln>
            <a:noFill/>
          </a:ln>
        </p:spPr>
        <p:txBody>
          <a:bodyPr wrap="none" lIns="0" tIns="0" rIns="0" bIns="0" anchor="t" anchorCtr="0">
            <a:spAutoFit/>
          </a:bodyPr>
          <a:lstStyle/>
          <a:p>
            <a:pPr algn="l"/>
            <a:r>
              <a:rPr lang="en-US" sz="3000" b="1" dirty="0">
                <a:solidFill>
                  <a:schemeClr val="accent1"/>
                </a:solidFill>
                <a:latin typeface="+mj-lt"/>
                <a:ea typeface="+mj-ea"/>
                <a:cs typeface="+mj-cs"/>
              </a:rPr>
              <a:t>A 259-Work Corpus</a:t>
            </a:r>
          </a:p>
        </p:txBody>
      </p:sp>
      <p:sp>
        <p:nvSpPr>
          <p:cNvPr id="5" name="Rectangle 5"/>
          <p:cNvSpPr/>
          <p:nvPr/>
        </p:nvSpPr>
        <p:spPr>
          <a:xfrm>
            <a:off x="11125200" y="609600"/>
            <a:ext cx="457200" cy="285750"/>
          </a:xfrm>
          <a:prstGeom prst="roundRect">
            <a:avLst>
              <a:gd name="adj" fmla="val 50000"/>
            </a:avLst>
          </a:prstGeom>
          <a:solidFill>
            <a:schemeClr val="lt2"/>
          </a:solidFill>
          <a:ln>
            <a:noFill/>
          </a:ln>
        </p:spPr>
      </p:sp>
      <p:sp>
        <p:nvSpPr>
          <p:cNvPr id="6" name="TextBox 6"/>
          <p:cNvSpPr txBox="1"/>
          <p:nvPr/>
        </p:nvSpPr>
        <p:spPr>
          <a:xfrm>
            <a:off x="11261013" y="678656"/>
            <a:ext cx="185574" cy="220028"/>
          </a:xfrm>
          <a:prstGeom prst="rect">
            <a:avLst/>
          </a:prstGeom>
          <a:noFill/>
          <a:ln>
            <a:noFill/>
          </a:ln>
        </p:spPr>
        <p:txBody>
          <a:bodyPr wrap="none" lIns="0" tIns="0" rIns="0" bIns="0" anchor="t" anchorCtr="0">
            <a:spAutoFit/>
          </a:bodyPr>
          <a:lstStyle/>
          <a:p>
            <a:pPr algn="ctr"/>
            <a:r>
              <a:rPr lang="en-US" sz="1120" b="1" dirty="0">
                <a:solidFill>
                  <a:schemeClr val="accent3"/>
                </a:solidFill>
                <a:latin typeface="+mn-lt"/>
                <a:ea typeface="+mn-ea"/>
                <a:cs typeface="+mn-cs"/>
              </a:rPr>
              <a:t>08</a:t>
            </a:r>
          </a:p>
        </p:txBody>
      </p:sp>
      <p:sp>
        <p:nvSpPr>
          <p:cNvPr id="7" name="TextBox 7"/>
          <p:cNvSpPr txBox="1"/>
          <p:nvPr/>
        </p:nvSpPr>
        <p:spPr>
          <a:xfrm>
            <a:off x="601980" y="1704975"/>
            <a:ext cx="10429351" cy="293370"/>
          </a:xfrm>
          <a:prstGeom prst="rect">
            <a:avLst/>
          </a:prstGeom>
          <a:noFill/>
          <a:ln>
            <a:noFill/>
          </a:ln>
        </p:spPr>
        <p:txBody>
          <a:bodyPr wrap="none" lIns="0" tIns="0" rIns="0" bIns="0" anchor="t" anchorCtr="0">
            <a:spAutoFit/>
          </a:bodyPr>
          <a:lstStyle/>
          <a:p>
            <a:pPr algn="l"/>
            <a:r>
              <a:rPr lang="en-US" sz="1500" dirty="0">
                <a:solidFill>
                  <a:schemeClr val="dk1"/>
                </a:solidFill>
                <a:latin typeface="+mn-lt"/>
                <a:ea typeface="+mn-ea"/>
                <a:cs typeface="+mn-cs"/>
              </a:rPr>
              <a:t>Reviewed through late August 2026, screened by one rule: does the system carry state across decisions?</a:t>
            </a:r>
          </a:p>
        </p:txBody>
      </p:sp>
      <p:grpSp>
        <p:nvGrpSpPr>
          <p:cNvPr id="17" name="Group 17" descr="## [Group 17] 259&#10;The authors reviewed two hundred fifty-nine works available through late August twenty twenty-six: two hundred thirty systems meeting the stateful-construction definition">
            <a:extLst>
              <a:ext uri="https://github.com/microsoft/ResearchStudio/paper2video/script-provenance/2026">
                <p2v:scriptBaseline xmlns:p2v="https://github.com/microsoft/ResearchStudio/paper2video/script-provenance/2026" algorithm="sha256" normalization="oneline-v1" sha256="ac2becfd9c35e2ef2281d1427e018e1478245e29a64df283a4ce9d2b458f914a" orderSource="geometry" orderIndex="0"/>
              </a:ext>
              <a:ext uri="https://github.com/microsoft/ResearchStudio/paper2video/semantic-provenance/2026">
                <p2vs:blockSemantics xmlns:p2vs="https://github.com/microsoft/ResearchStudio/paper2video/semantic-provenance/2026" schemaVersion="1">
                  <p2vs:concise>259</p2vs:concise>
                  <p2vs:detailed>The authors reviewed two hundred fifty-nine works available through late August twenty twenty-six: two hundred thirty systems meeting the stateful-construction definition</p2vs:detailed>
                </p2vs:blockSemantics>
              </a:ext>
            </a:extLst>
          </p:cNvPr>
          <p:cNvGrpSpPr/>
          <p:nvPr/>
        </p:nvGrpSpPr>
        <p:grpSpPr>
          <a:xfrm>
            <a:off x="609600" y="2286000"/>
            <a:ext cx="10744200" cy="2190750"/>
            <a:chOff x="609600" y="2286000"/>
            <a:chExt cx="10744200" cy="2190750"/>
          </a:xfrm>
        </p:grpSpPr>
        <p:sp>
          <p:nvSpPr>
            <p:cNvPr id="8" name="Rectangle 8"/>
            <p:cNvSpPr/>
            <p:nvPr/>
          </p:nvSpPr>
          <p:spPr>
            <a:xfrm>
              <a:off x="609600" y="2286000"/>
              <a:ext cx="3429000" cy="2190750"/>
            </a:xfrm>
            <a:prstGeom prst="roundRect">
              <a:avLst>
                <a:gd name="adj" fmla="val 12174"/>
              </a:avLst>
            </a:prstGeom>
            <a:solidFill>
              <a:schemeClr val="accent1"/>
            </a:solidFill>
            <a:ln>
              <a:noFill/>
            </a:ln>
          </p:spPr>
        </p:sp>
        <p:sp>
          <p:nvSpPr>
            <p:cNvPr id="9" name="TextBox 9"/>
            <p:cNvSpPr txBox="1"/>
            <p:nvPr/>
          </p:nvSpPr>
          <p:spPr>
            <a:xfrm>
              <a:off x="1815269" y="2975610"/>
              <a:ext cx="1017662" cy="819150"/>
            </a:xfrm>
            <a:prstGeom prst="rect">
              <a:avLst/>
            </a:prstGeom>
            <a:noFill/>
            <a:ln>
              <a:noFill/>
            </a:ln>
          </p:spPr>
          <p:txBody>
            <a:bodyPr wrap="none" lIns="0" tIns="0" rIns="0" bIns="0" anchor="t" anchorCtr="0">
              <a:spAutoFit/>
            </a:bodyPr>
            <a:lstStyle/>
            <a:p>
              <a:pPr algn="ctr"/>
              <a:r>
                <a:rPr lang="en-US" sz="4200" b="1" dirty="0">
                  <a:solidFill>
                    <a:srgbClr val="F0FDF4"/>
                  </a:solidFill>
                  <a:latin typeface="+mj-lt"/>
                  <a:ea typeface="+mj-ea"/>
                  <a:cs typeface="+mj-cs"/>
                </a:rPr>
                <a:t>259</a:t>
              </a:r>
            </a:p>
          </p:txBody>
        </p:sp>
        <p:sp>
          <p:nvSpPr>
            <p:cNvPr id="10" name="TextBox 10"/>
            <p:cNvSpPr txBox="1"/>
            <p:nvPr/>
          </p:nvSpPr>
          <p:spPr>
            <a:xfrm>
              <a:off x="1471651" y="3727132"/>
              <a:ext cx="1704899" cy="322707"/>
            </a:xfrm>
            <a:prstGeom prst="rect">
              <a:avLst/>
            </a:prstGeom>
            <a:noFill/>
            <a:ln>
              <a:noFill/>
            </a:ln>
          </p:spPr>
          <p:txBody>
            <a:bodyPr wrap="none" lIns="0" tIns="0" rIns="0" bIns="0" anchor="t" anchorCtr="0">
              <a:spAutoFit/>
            </a:bodyPr>
            <a:lstStyle/>
            <a:p>
              <a:pPr algn="ctr"/>
              <a:r>
                <a:rPr lang="en-US" sz="1650" dirty="0">
                  <a:solidFill>
                    <a:srgbClr val="DCFCE7"/>
                  </a:solidFill>
                  <a:latin typeface="+mn-lt"/>
                  <a:ea typeface="+mn-ea"/>
                  <a:cs typeface="+mn-cs"/>
                </a:rPr>
                <a:t>works reviewed</a:t>
              </a:r>
            </a:p>
          </p:txBody>
        </p:sp>
        <p:sp>
          <p:nvSpPr>
            <p:cNvPr id="11" name="Rectangle 11"/>
            <p:cNvSpPr/>
            <p:nvPr/>
          </p:nvSpPr>
          <p:spPr>
            <a:xfrm>
              <a:off x="4267200" y="2286000"/>
              <a:ext cx="3429000" cy="2190750"/>
            </a:xfrm>
            <a:prstGeom prst="roundRect">
              <a:avLst>
                <a:gd name="adj" fmla="val 12174"/>
              </a:avLst>
            </a:prstGeom>
            <a:solidFill>
              <a:schemeClr val="lt2"/>
            </a:solidFill>
            <a:ln>
              <a:noFill/>
            </a:ln>
          </p:spPr>
        </p:sp>
        <p:sp>
          <p:nvSpPr>
            <p:cNvPr id="12" name="TextBox 12"/>
            <p:cNvSpPr txBox="1"/>
            <p:nvPr/>
          </p:nvSpPr>
          <p:spPr>
            <a:xfrm>
              <a:off x="5472869" y="2975610"/>
              <a:ext cx="1017662" cy="819150"/>
            </a:xfrm>
            <a:prstGeom prst="rect">
              <a:avLst/>
            </a:prstGeom>
            <a:noFill/>
            <a:ln>
              <a:noFill/>
            </a:ln>
          </p:spPr>
          <p:txBody>
            <a:bodyPr wrap="none" lIns="0" tIns="0" rIns="0" bIns="0" anchor="t" anchorCtr="0">
              <a:spAutoFit/>
            </a:bodyPr>
            <a:lstStyle/>
            <a:p>
              <a:pPr algn="ctr"/>
              <a:r>
                <a:rPr lang="en-US" sz="4200" b="1" dirty="0">
                  <a:solidFill>
                    <a:schemeClr val="accent1"/>
                  </a:solidFill>
                  <a:latin typeface="+mj-lt"/>
                  <a:ea typeface="+mj-ea"/>
                  <a:cs typeface="+mj-cs"/>
                </a:rPr>
                <a:t>230</a:t>
              </a:r>
            </a:p>
          </p:txBody>
        </p:sp>
        <p:sp>
          <p:nvSpPr>
            <p:cNvPr id="13" name="TextBox 13"/>
            <p:cNvSpPr txBox="1"/>
            <p:nvPr/>
          </p:nvSpPr>
          <p:spPr>
            <a:xfrm>
              <a:off x="5090379" y="3727132"/>
              <a:ext cx="1782642" cy="322707"/>
            </a:xfrm>
            <a:prstGeom prst="rect">
              <a:avLst/>
            </a:prstGeom>
            <a:noFill/>
            <a:ln>
              <a:noFill/>
            </a:ln>
          </p:spPr>
          <p:txBody>
            <a:bodyPr wrap="none" lIns="0" tIns="0" rIns="0" bIns="0" anchor="t" anchorCtr="0">
              <a:spAutoFit/>
            </a:bodyPr>
            <a:lstStyle/>
            <a:p>
              <a:pPr algn="ctr"/>
              <a:r>
                <a:rPr lang="en-US" sz="1650" dirty="0">
                  <a:solidFill>
                    <a:schemeClr val="accent3"/>
                  </a:solidFill>
                  <a:latin typeface="+mn-lt"/>
                  <a:ea typeface="+mn-ea"/>
                  <a:cs typeface="+mn-cs"/>
                </a:rPr>
                <a:t>agentic systems</a:t>
              </a:r>
            </a:p>
          </p:txBody>
        </p:sp>
        <p:sp>
          <p:nvSpPr>
            <p:cNvPr id="14" name="Rectangle 14"/>
            <p:cNvSpPr/>
            <p:nvPr/>
          </p:nvSpPr>
          <p:spPr>
            <a:xfrm>
              <a:off x="7924800" y="2286000"/>
              <a:ext cx="3429000" cy="2190750"/>
            </a:xfrm>
            <a:prstGeom prst="roundRect">
              <a:avLst>
                <a:gd name="adj" fmla="val 12174"/>
              </a:avLst>
            </a:prstGeom>
            <a:solidFill>
              <a:schemeClr val="lt2"/>
            </a:solidFill>
            <a:ln>
              <a:noFill/>
            </a:ln>
          </p:spPr>
        </p:sp>
        <p:sp>
          <p:nvSpPr>
            <p:cNvPr id="15" name="TextBox 15"/>
            <p:cNvSpPr txBox="1"/>
            <p:nvPr/>
          </p:nvSpPr>
          <p:spPr>
            <a:xfrm>
              <a:off x="9293729" y="2975610"/>
              <a:ext cx="691142" cy="819150"/>
            </a:xfrm>
            <a:prstGeom prst="rect">
              <a:avLst/>
            </a:prstGeom>
            <a:noFill/>
            <a:ln>
              <a:noFill/>
            </a:ln>
          </p:spPr>
          <p:txBody>
            <a:bodyPr wrap="none" lIns="0" tIns="0" rIns="0" bIns="0" anchor="t" anchorCtr="0">
              <a:spAutoFit/>
            </a:bodyPr>
            <a:lstStyle/>
            <a:p>
              <a:pPr algn="ctr"/>
              <a:r>
                <a:rPr lang="en-US" sz="4200" b="1" dirty="0">
                  <a:solidFill>
                    <a:schemeClr val="accent1"/>
                  </a:solidFill>
                  <a:latin typeface="+mj-lt"/>
                  <a:ea typeface="+mj-ea"/>
                  <a:cs typeface="+mj-cs"/>
                </a:rPr>
                <a:t>29</a:t>
              </a:r>
            </a:p>
          </p:txBody>
        </p:sp>
        <p:sp>
          <p:nvSpPr>
            <p:cNvPr id="16" name="TextBox 16"/>
            <p:cNvSpPr txBox="1"/>
            <p:nvPr/>
          </p:nvSpPr>
          <p:spPr>
            <a:xfrm>
              <a:off x="8997867" y="3727132"/>
              <a:ext cx="1282865" cy="322707"/>
            </a:xfrm>
            <a:prstGeom prst="rect">
              <a:avLst/>
            </a:prstGeom>
            <a:noFill/>
            <a:ln>
              <a:noFill/>
            </a:ln>
          </p:spPr>
          <p:txBody>
            <a:bodyPr wrap="none" lIns="0" tIns="0" rIns="0" bIns="0" anchor="t" anchorCtr="0">
              <a:spAutoFit/>
            </a:bodyPr>
            <a:lstStyle/>
            <a:p>
              <a:pPr algn="ctr"/>
              <a:r>
                <a:rPr lang="en-US" sz="1650" dirty="0">
                  <a:solidFill>
                    <a:schemeClr val="accent3"/>
                  </a:solidFill>
                  <a:latin typeface="+mn-lt"/>
                  <a:ea typeface="+mn-ea"/>
                  <a:cs typeface="+mn-cs"/>
                </a:rPr>
                <a:t>benchmarks</a:t>
              </a:r>
            </a:p>
          </p:txBody>
        </p:sp>
      </p:grpSp>
      <p:grpSp>
        <p:nvGrpSpPr>
          <p:cNvPr id="21" name="Group 21" descr="## [Group 21] Profiled by venue and family coverage&#10;and twenty-nine benchmarks. They also profile publication venues and coverage across the corpus to show where the field is concentrated.">
            <a:extLst>
              <a:ext uri="https://github.com/microsoft/ResearchStudio/paper2video/script-provenance/2026">
                <p2v:scriptBaseline xmlns:p2v="https://github.com/microsoft/ResearchStudio/paper2video/script-provenance/2026" algorithm="sha256" normalization="oneline-v1" sha256="8914b7e85cbfb2c4d5f1293e79b6d0c989ccd1a0137c0b5e381dd81af94567bb" orderSource="geometry" orderIndex="1"/>
              </a:ext>
              <a:ext uri="https://github.com/microsoft/ResearchStudio/paper2video/semantic-provenance/2026">
                <p2vs:blockSemantics xmlns:p2vs="https://github.com/microsoft/ResearchStudio/paper2video/semantic-provenance/2026" schemaVersion="1">
                  <p2vs:concise>Profiled by venue and family coverage</p2vs:concise>
                  <p2vs:detailed>and twenty-nine benchmarks. They also profile publication venues and coverage across the corpus to show where the field is concentrated.</p2vs:detailed>
                </p2vs:blockSemantics>
              </a:ext>
            </a:extLst>
          </p:cNvPr>
          <p:cNvGrpSpPr/>
          <p:nvPr/>
        </p:nvGrpSpPr>
        <p:grpSpPr>
          <a:xfrm>
            <a:off x="609600" y="4762500"/>
            <a:ext cx="11434349" cy="1238250"/>
            <a:chOff x="609600" y="4762500"/>
            <a:chExt cx="11434349" cy="1238250"/>
          </a:xfrm>
        </p:grpSpPr>
        <p:sp>
          <p:nvSpPr>
            <p:cNvPr id="18" name="Rectangle 18"/>
            <p:cNvSpPr/>
            <p:nvPr/>
          </p:nvSpPr>
          <p:spPr>
            <a:xfrm>
              <a:off x="609600" y="4762500"/>
              <a:ext cx="10744200" cy="1238250"/>
            </a:xfrm>
            <a:prstGeom prst="roundRect">
              <a:avLst>
                <a:gd name="adj" fmla="val 20000"/>
              </a:avLst>
            </a:prstGeom>
            <a:solidFill>
              <a:schemeClr val="lt2"/>
            </a:solidFill>
            <a:ln>
              <a:noFill/>
            </a:ln>
          </p:spPr>
        </p:sp>
        <p:sp>
          <p:nvSpPr>
            <p:cNvPr id="19" name="TextBox 19"/>
            <p:cNvSpPr txBox="1"/>
            <p:nvPr/>
          </p:nvSpPr>
          <p:spPr>
            <a:xfrm>
              <a:off x="944118" y="5079682"/>
              <a:ext cx="4292407" cy="322707"/>
            </a:xfrm>
            <a:prstGeom prst="rect">
              <a:avLst/>
            </a:prstGeom>
            <a:noFill/>
            <a:ln>
              <a:noFill/>
            </a:ln>
          </p:spPr>
          <p:txBody>
            <a:bodyPr wrap="none" lIns="0" tIns="0" rIns="0" bIns="0" anchor="t" anchorCtr="0">
              <a:spAutoFit/>
            </a:bodyPr>
            <a:lstStyle/>
            <a:p>
              <a:pPr algn="l"/>
              <a:r>
                <a:rPr lang="en-US" sz="1650" b="1" dirty="0">
                  <a:solidFill>
                    <a:schemeClr val="accent1"/>
                  </a:solidFill>
                  <a:latin typeface="+mj-lt"/>
                  <a:ea typeface="+mj-ea"/>
                  <a:cs typeface="+mj-cs"/>
                </a:rPr>
                <a:t>Profiled by venue and family coverage</a:t>
              </a:r>
            </a:p>
          </p:txBody>
        </p:sp>
        <p:sp>
          <p:nvSpPr>
            <p:cNvPr id="20" name="TextBox 20"/>
            <p:cNvSpPr txBox="1"/>
            <p:nvPr/>
          </p:nvSpPr>
          <p:spPr>
            <a:xfrm>
              <a:off x="945261" y="5484971"/>
              <a:ext cx="11098688" cy="278702"/>
            </a:xfrm>
            <a:prstGeom prst="rect">
              <a:avLst/>
            </a:prstGeom>
            <a:noFill/>
            <a:ln>
              <a:noFill/>
            </a:ln>
          </p:spPr>
          <p:txBody>
            <a:bodyPr wrap="none" lIns="0" tIns="0" rIns="0" bIns="0" anchor="t" anchorCtr="0">
              <a:spAutoFit/>
            </a:bodyPr>
            <a:lstStyle/>
            <a:p>
              <a:pPr algn="l"/>
              <a:r>
                <a:rPr lang="en-US" sz="1420" dirty="0">
                  <a:solidFill>
                    <a:schemeClr val="dk1"/>
                  </a:solidFill>
                  <a:latin typeface="+mn-lt"/>
                  <a:ea typeface="+mn-ea"/>
                  <a:cs typeface="+mn-cs"/>
                </a:rPr>
                <a:t>The screening rule — stateful construction — includes agentic systems and excludes generic one-shot problem-solvers.</a:t>
              </a:r>
            </a:p>
          </p:txBody>
        </p:sp>
      </p:gr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400" fill="hold"/>
                                        <p:tgtEl>
                                          <p:spTgt spid="17"/>
                                        </p:tgtEl>
                                        <p:attrNameLst>
                                          <p:attrName>ppt_x</p:attrName>
                                        </p:attrNameLst>
                                      </p:cBhvr>
                                      <p:tavLst>
                                        <p:tav tm="0">
                                          <p:val>
                                            <p:strVal val="#ppt_x"/>
                                          </p:val>
                                        </p:tav>
                                        <p:tav tm="100000">
                                          <p:val>
                                            <p:strVal val="#ppt_x"/>
                                          </p:val>
                                        </p:tav>
                                      </p:tavLst>
                                    </p:anim>
                                    <p:anim calcmode="lin" valueType="num">
                                      <p:cBhvr additive="base">
                                        <p:cTn id="8" dur="4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xmlns:p="http://schemas.openxmlformats.org/presentationml/2006/main" id="11" presetID="10"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4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609600" y="666750"/>
            <a:ext cx="438150" cy="57150"/>
          </a:xfrm>
          <a:prstGeom prst="roundRect">
            <a:avLst>
              <a:gd name="adj" fmla="val 50000"/>
            </a:avLst>
          </a:prstGeom>
          <a:solidFill>
            <a:schemeClr val="accent2"/>
          </a:solidFill>
          <a:ln>
            <a:noFill/>
          </a:ln>
        </p:spPr>
      </p:sp>
      <p:sp>
        <p:nvSpPr>
          <p:cNvPr id="3" name="TextBox 3"/>
          <p:cNvSpPr txBox="1"/>
          <p:nvPr/>
        </p:nvSpPr>
        <p:spPr>
          <a:xfrm>
            <a:off x="1155954" y="613410"/>
            <a:ext cx="830214" cy="234696"/>
          </a:xfrm>
          <a:prstGeom prst="rect">
            <a:avLst/>
          </a:prstGeom>
          <a:noFill/>
          <a:ln>
            <a:noFill/>
          </a:ln>
        </p:spPr>
        <p:txBody>
          <a:bodyPr wrap="none" lIns="0" tIns="0" rIns="0" bIns="0" anchor="t" anchorCtr="0">
            <a:spAutoFit/>
          </a:bodyPr>
          <a:lstStyle/>
          <a:p>
            <a:pPr algn="l"/>
            <a:r>
              <a:rPr lang="en-US" sz="1200" b="1" spc="150" dirty="0">
                <a:solidFill>
                  <a:schemeClr val="accent3"/>
                </a:solidFill>
                <a:latin typeface="+mn-lt"/>
                <a:ea typeface="+mn-ea"/>
                <a:cs typeface="+mn-cs"/>
              </a:rPr>
              <a:t>DATASET</a:t>
            </a:r>
          </a:p>
        </p:txBody>
      </p:sp>
      <p:sp>
        <p:nvSpPr>
          <p:cNvPr id="4" name="TextBox 4"/>
          <p:cNvSpPr txBox="1"/>
          <p:nvPr/>
        </p:nvSpPr>
        <p:spPr>
          <a:xfrm>
            <a:off x="594360" y="933450"/>
            <a:ext cx="4308909" cy="586740"/>
          </a:xfrm>
          <a:prstGeom prst="rect">
            <a:avLst/>
          </a:prstGeom>
          <a:noFill/>
          <a:ln>
            <a:noFill/>
          </a:ln>
        </p:spPr>
        <p:txBody>
          <a:bodyPr wrap="none" lIns="0" tIns="0" rIns="0" bIns="0" anchor="t" anchorCtr="0">
            <a:spAutoFit/>
          </a:bodyPr>
          <a:lstStyle/>
          <a:p>
            <a:pPr algn="l"/>
            <a:r>
              <a:rPr lang="en-US" sz="3000" b="1" dirty="0">
                <a:solidFill>
                  <a:schemeClr val="accent1"/>
                </a:solidFill>
                <a:latin typeface="+mj-lt"/>
                <a:ea typeface="+mj-ea"/>
                <a:cs typeface="+mj-cs"/>
              </a:rPr>
              <a:t>Six Artifact Families</a:t>
            </a:r>
          </a:p>
        </p:txBody>
      </p:sp>
      <p:sp>
        <p:nvSpPr>
          <p:cNvPr id="5" name="Rectangle 5"/>
          <p:cNvSpPr/>
          <p:nvPr/>
        </p:nvSpPr>
        <p:spPr>
          <a:xfrm>
            <a:off x="11125200" y="609600"/>
            <a:ext cx="457200" cy="285750"/>
          </a:xfrm>
          <a:prstGeom prst="roundRect">
            <a:avLst>
              <a:gd name="adj" fmla="val 50000"/>
            </a:avLst>
          </a:prstGeom>
          <a:solidFill>
            <a:schemeClr val="lt2"/>
          </a:solidFill>
          <a:ln>
            <a:noFill/>
          </a:ln>
        </p:spPr>
      </p:sp>
      <p:sp>
        <p:nvSpPr>
          <p:cNvPr id="6" name="TextBox 6"/>
          <p:cNvSpPr txBox="1"/>
          <p:nvPr/>
        </p:nvSpPr>
        <p:spPr>
          <a:xfrm>
            <a:off x="11261013" y="678656"/>
            <a:ext cx="185574" cy="220028"/>
          </a:xfrm>
          <a:prstGeom prst="rect">
            <a:avLst/>
          </a:prstGeom>
          <a:noFill/>
          <a:ln>
            <a:noFill/>
          </a:ln>
        </p:spPr>
        <p:txBody>
          <a:bodyPr wrap="none" lIns="0" tIns="0" rIns="0" bIns="0" anchor="t" anchorCtr="0">
            <a:spAutoFit/>
          </a:bodyPr>
          <a:lstStyle/>
          <a:p>
            <a:pPr algn="ctr"/>
            <a:r>
              <a:rPr lang="en-US" sz="1120" b="1" dirty="0">
                <a:solidFill>
                  <a:schemeClr val="accent3"/>
                </a:solidFill>
                <a:latin typeface="+mn-lt"/>
                <a:ea typeface="+mn-ea"/>
                <a:cs typeface="+mn-cs"/>
              </a:rPr>
              <a:t>09</a:t>
            </a:r>
          </a:p>
        </p:txBody>
      </p:sp>
      <p:sp>
        <p:nvSpPr>
          <p:cNvPr id="7" name="TextBox 7"/>
          <p:cNvSpPr txBox="1"/>
          <p:nvPr/>
        </p:nvSpPr>
        <p:spPr>
          <a:xfrm>
            <a:off x="601980" y="1628775"/>
            <a:ext cx="6211132" cy="293370"/>
          </a:xfrm>
          <a:prstGeom prst="rect">
            <a:avLst/>
          </a:prstGeom>
          <a:noFill/>
          <a:ln>
            <a:noFill/>
          </a:ln>
        </p:spPr>
        <p:txBody>
          <a:bodyPr wrap="none" lIns="0" tIns="0" rIns="0" bIns="0" anchor="t" anchorCtr="0">
            <a:spAutoFit/>
          </a:bodyPr>
          <a:lstStyle/>
          <a:p>
            <a:pPr algn="l"/>
            <a:r>
              <a:rPr lang="en-US" sz="1500" dirty="0">
                <a:solidFill>
                  <a:schemeClr val="dk1"/>
                </a:solidFill>
                <a:latin typeface="+mn-lt"/>
                <a:ea typeface="+mn-ea"/>
                <a:cs typeface="+mn-cs"/>
              </a:rPr>
              <a:t>Grouped by the primary independently accepted artifact form.</a:t>
            </a:r>
          </a:p>
        </p:txBody>
      </p:sp>
      <p:grpSp>
        <p:nvGrpSpPr>
          <p:cNvPr id="26" name="Group 26" descr="## [Group 26] Textual&#10;They group the literature by the primary independently accepted artifact form: textual, two-D visual, audio, video, spatial, and behavioral. Behavioral artifacts form the largest family, and benchmarks are most mature for two-D visual and behavioral work, while audio, video, and spatial rely on protocols released with their core systems.">
            <a:extLst>
              <a:ext uri="https://github.com/microsoft/ResearchStudio/paper2video/script-provenance/2026">
                <p2v:scriptBaseline xmlns:p2v="https://github.com/microsoft/ResearchStudio/paper2video/script-provenance/2026" algorithm="sha256" normalization="oneline-v1" sha256="fdc390ac318a854a83e3925a40ae0975612d0aa5d6730ecae30f3fc1db281ab1" orderSource="geometry" orderIndex="0"/>
              </a:ext>
              <a:ext uri="https://github.com/microsoft/ResearchStudio/paper2video/semantic-provenance/2026">
                <p2vs:blockSemantics xmlns:p2vs="https://github.com/microsoft/ResearchStudio/paper2video/semantic-provenance/2026" schemaVersion="1">
                  <p2vs:concise>Textual</p2vs:concise>
                  <p2vs:detailed>They group the literature by the primary independently accepted artifact form: textual, two-D visual, audio, video, spatial, and behavioral. Behavioral artifacts form the largest family, and benchmarks are most mature for two-D visual and behavioral work, while audio, video, and spatial rely on protocols released with their core systems.</p2vs:detailed>
                </p2vs:blockSemantics>
              </a:ext>
            </a:extLst>
          </p:cNvPr>
          <p:cNvGrpSpPr/>
          <p:nvPr/>
        </p:nvGrpSpPr>
        <p:grpSpPr>
          <a:xfrm>
            <a:off x="609600" y="2114550"/>
            <a:ext cx="10972800" cy="3048000"/>
            <a:chOff x="609600" y="2114550"/>
            <a:chExt cx="10972800" cy="3048000"/>
          </a:xfrm>
        </p:grpSpPr>
        <p:sp>
          <p:nvSpPr>
            <p:cNvPr id="8" name="Rectangle 8"/>
            <p:cNvSpPr/>
            <p:nvPr/>
          </p:nvSpPr>
          <p:spPr>
            <a:xfrm>
              <a:off x="609600" y="2114550"/>
              <a:ext cx="3505200" cy="1428750"/>
            </a:xfrm>
            <a:prstGeom prst="roundRect">
              <a:avLst>
                <a:gd name="adj" fmla="val 17333"/>
              </a:avLst>
            </a:prstGeom>
            <a:solidFill>
              <a:schemeClr val="lt2"/>
            </a:solidFill>
            <a:ln>
              <a:noFill/>
            </a:ln>
          </p:spPr>
        </p:sp>
        <p:sp>
          <p:nvSpPr>
            <p:cNvPr id="9" name="TextBox 9"/>
            <p:cNvSpPr txBox="1"/>
            <p:nvPr/>
          </p:nvSpPr>
          <p:spPr>
            <a:xfrm>
              <a:off x="1852140" y="2646998"/>
              <a:ext cx="1020120" cy="381381"/>
            </a:xfrm>
            <a:prstGeom prst="rect">
              <a:avLst/>
            </a:prstGeom>
            <a:noFill/>
            <a:ln>
              <a:noFill/>
            </a:ln>
          </p:spPr>
          <p:txBody>
            <a:bodyPr wrap="none" lIns="0" tIns="0" rIns="0" bIns="0" anchor="t" anchorCtr="0">
              <a:spAutoFit/>
            </a:bodyPr>
            <a:lstStyle/>
            <a:p>
              <a:pPr algn="ctr"/>
              <a:r>
                <a:rPr lang="en-US" sz="1950" b="1" dirty="0">
                  <a:solidFill>
                    <a:schemeClr val="accent1"/>
                  </a:solidFill>
                  <a:latin typeface="+mj-lt"/>
                  <a:ea typeface="+mj-ea"/>
                  <a:cs typeface="+mj-cs"/>
                </a:rPr>
                <a:t>Textual</a:t>
              </a:r>
            </a:p>
          </p:txBody>
        </p:sp>
        <p:sp>
          <p:nvSpPr>
            <p:cNvPr id="10" name="TextBox 10"/>
            <p:cNvSpPr txBox="1"/>
            <p:nvPr/>
          </p:nvSpPr>
          <p:spPr>
            <a:xfrm>
              <a:off x="1498463" y="3062764"/>
              <a:ext cx="1727474" cy="249364"/>
            </a:xfrm>
            <a:prstGeom prst="rect">
              <a:avLst/>
            </a:prstGeom>
            <a:noFill/>
            <a:ln>
              <a:noFill/>
            </a:ln>
          </p:spPr>
          <p:txBody>
            <a:bodyPr wrap="none" lIns="0" tIns="0" rIns="0" bIns="0" anchor="t" anchorCtr="0">
              <a:spAutoFit/>
            </a:bodyPr>
            <a:lstStyle/>
            <a:p>
              <a:pPr algn="ctr"/>
              <a:r>
                <a:rPr lang="en-US" sz="1280" dirty="0">
                  <a:solidFill>
                    <a:schemeClr val="accent3"/>
                  </a:solidFill>
                  <a:latin typeface="+mn-lt"/>
                  <a:ea typeface="+mn-ea"/>
                  <a:cs typeface="+mn-cs"/>
                </a:rPr>
                <a:t>docs, code, reports</a:t>
              </a:r>
            </a:p>
          </p:txBody>
        </p:sp>
        <p:sp>
          <p:nvSpPr>
            <p:cNvPr id="11" name="Rectangle 11"/>
            <p:cNvSpPr/>
            <p:nvPr/>
          </p:nvSpPr>
          <p:spPr>
            <a:xfrm>
              <a:off x="4343400" y="2114550"/>
              <a:ext cx="3505200" cy="1428750"/>
            </a:xfrm>
            <a:prstGeom prst="roundRect">
              <a:avLst>
                <a:gd name="adj" fmla="val 17333"/>
              </a:avLst>
            </a:prstGeom>
            <a:solidFill>
              <a:schemeClr val="lt2"/>
            </a:solidFill>
            <a:ln>
              <a:noFill/>
            </a:ln>
          </p:spPr>
        </p:sp>
        <p:sp>
          <p:nvSpPr>
            <p:cNvPr id="12" name="TextBox 12"/>
            <p:cNvSpPr txBox="1"/>
            <p:nvPr/>
          </p:nvSpPr>
          <p:spPr>
            <a:xfrm>
              <a:off x="5497900" y="2646998"/>
              <a:ext cx="1196199" cy="381381"/>
            </a:xfrm>
            <a:prstGeom prst="rect">
              <a:avLst/>
            </a:prstGeom>
            <a:noFill/>
            <a:ln>
              <a:noFill/>
            </a:ln>
          </p:spPr>
          <p:txBody>
            <a:bodyPr wrap="none" lIns="0" tIns="0" rIns="0" bIns="0" anchor="t" anchorCtr="0">
              <a:spAutoFit/>
            </a:bodyPr>
            <a:lstStyle/>
            <a:p>
              <a:pPr algn="ctr"/>
              <a:r>
                <a:rPr lang="en-US" sz="1950" b="1" dirty="0">
                  <a:solidFill>
                    <a:schemeClr val="accent1"/>
                  </a:solidFill>
                  <a:latin typeface="+mj-lt"/>
                  <a:ea typeface="+mj-ea"/>
                  <a:cs typeface="+mj-cs"/>
                </a:rPr>
                <a:t>2D Visual</a:t>
              </a:r>
            </a:p>
          </p:txBody>
        </p:sp>
        <p:sp>
          <p:nvSpPr>
            <p:cNvPr id="13" name="TextBox 13"/>
            <p:cNvSpPr txBox="1"/>
            <p:nvPr/>
          </p:nvSpPr>
          <p:spPr>
            <a:xfrm>
              <a:off x="5251835" y="3062764"/>
              <a:ext cx="1688330" cy="249364"/>
            </a:xfrm>
            <a:prstGeom prst="rect">
              <a:avLst/>
            </a:prstGeom>
            <a:noFill/>
            <a:ln>
              <a:noFill/>
            </a:ln>
          </p:spPr>
          <p:txBody>
            <a:bodyPr wrap="none" lIns="0" tIns="0" rIns="0" bIns="0" anchor="t" anchorCtr="0">
              <a:spAutoFit/>
            </a:bodyPr>
            <a:lstStyle/>
            <a:p>
              <a:pPr algn="ctr"/>
              <a:r>
                <a:rPr lang="en-US" sz="1280" dirty="0">
                  <a:solidFill>
                    <a:schemeClr val="accent3"/>
                  </a:solidFill>
                  <a:latin typeface="+mn-lt"/>
                  <a:ea typeface="+mn-ea"/>
                  <a:cs typeface="+mn-cs"/>
                </a:rPr>
                <a:t>images, posters, UI</a:t>
              </a:r>
            </a:p>
          </p:txBody>
        </p:sp>
        <p:sp>
          <p:nvSpPr>
            <p:cNvPr id="14" name="Rectangle 14"/>
            <p:cNvSpPr/>
            <p:nvPr/>
          </p:nvSpPr>
          <p:spPr>
            <a:xfrm>
              <a:off x="8077200" y="2114550"/>
              <a:ext cx="3505200" cy="1428750"/>
            </a:xfrm>
            <a:prstGeom prst="roundRect">
              <a:avLst>
                <a:gd name="adj" fmla="val 17333"/>
              </a:avLst>
            </a:prstGeom>
            <a:solidFill>
              <a:schemeClr val="lt2"/>
            </a:solidFill>
            <a:ln>
              <a:noFill/>
            </a:ln>
          </p:spPr>
        </p:sp>
        <p:sp>
          <p:nvSpPr>
            <p:cNvPr id="15" name="TextBox 15"/>
            <p:cNvSpPr txBox="1"/>
            <p:nvPr/>
          </p:nvSpPr>
          <p:spPr>
            <a:xfrm>
              <a:off x="9471450" y="2646998"/>
              <a:ext cx="716699" cy="381381"/>
            </a:xfrm>
            <a:prstGeom prst="rect">
              <a:avLst/>
            </a:prstGeom>
            <a:noFill/>
            <a:ln>
              <a:noFill/>
            </a:ln>
          </p:spPr>
          <p:txBody>
            <a:bodyPr wrap="none" lIns="0" tIns="0" rIns="0" bIns="0" anchor="t" anchorCtr="0">
              <a:spAutoFit/>
            </a:bodyPr>
            <a:lstStyle/>
            <a:p>
              <a:pPr algn="ctr"/>
              <a:r>
                <a:rPr lang="en-US" sz="1950" b="1" dirty="0">
                  <a:solidFill>
                    <a:schemeClr val="accent1"/>
                  </a:solidFill>
                  <a:latin typeface="+mj-lt"/>
                  <a:ea typeface="+mj-ea"/>
                  <a:cs typeface="+mj-cs"/>
                </a:rPr>
                <a:t>Audio</a:t>
              </a:r>
            </a:p>
          </p:txBody>
        </p:sp>
        <p:sp>
          <p:nvSpPr>
            <p:cNvPr id="16" name="TextBox 16"/>
            <p:cNvSpPr txBox="1"/>
            <p:nvPr/>
          </p:nvSpPr>
          <p:spPr>
            <a:xfrm>
              <a:off x="9233149" y="3062764"/>
              <a:ext cx="1193302" cy="249364"/>
            </a:xfrm>
            <a:prstGeom prst="rect">
              <a:avLst/>
            </a:prstGeom>
            <a:noFill/>
            <a:ln>
              <a:noFill/>
            </a:ln>
          </p:spPr>
          <p:txBody>
            <a:bodyPr wrap="none" lIns="0" tIns="0" rIns="0" bIns="0" anchor="t" anchorCtr="0">
              <a:spAutoFit/>
            </a:bodyPr>
            <a:lstStyle/>
            <a:p>
              <a:pPr algn="ctr"/>
              <a:r>
                <a:rPr lang="en-US" sz="1280" dirty="0">
                  <a:solidFill>
                    <a:schemeClr val="accent3"/>
                  </a:solidFill>
                  <a:latin typeface="+mn-lt"/>
                  <a:ea typeface="+mn-ea"/>
                  <a:cs typeface="+mn-cs"/>
                </a:rPr>
                <a:t>speech, music</a:t>
              </a:r>
            </a:p>
          </p:txBody>
        </p:sp>
        <p:sp>
          <p:nvSpPr>
            <p:cNvPr id="17" name="Rectangle 17"/>
            <p:cNvSpPr/>
            <p:nvPr/>
          </p:nvSpPr>
          <p:spPr>
            <a:xfrm>
              <a:off x="609600" y="3733800"/>
              <a:ext cx="3505200" cy="1428750"/>
            </a:xfrm>
            <a:prstGeom prst="roundRect">
              <a:avLst>
                <a:gd name="adj" fmla="val 17333"/>
              </a:avLst>
            </a:prstGeom>
            <a:solidFill>
              <a:schemeClr val="lt2"/>
            </a:solidFill>
            <a:ln>
              <a:noFill/>
            </a:ln>
          </p:spPr>
        </p:sp>
        <p:sp>
          <p:nvSpPr>
            <p:cNvPr id="18" name="TextBox 18"/>
            <p:cNvSpPr txBox="1"/>
            <p:nvPr/>
          </p:nvSpPr>
          <p:spPr>
            <a:xfrm>
              <a:off x="2003850" y="4266248"/>
              <a:ext cx="716699" cy="381381"/>
            </a:xfrm>
            <a:prstGeom prst="rect">
              <a:avLst/>
            </a:prstGeom>
            <a:noFill/>
            <a:ln>
              <a:noFill/>
            </a:ln>
          </p:spPr>
          <p:txBody>
            <a:bodyPr wrap="none" lIns="0" tIns="0" rIns="0" bIns="0" anchor="t" anchorCtr="0">
              <a:spAutoFit/>
            </a:bodyPr>
            <a:lstStyle/>
            <a:p>
              <a:pPr algn="ctr"/>
              <a:r>
                <a:rPr lang="en-US" sz="1950" b="1" dirty="0">
                  <a:solidFill>
                    <a:schemeClr val="accent1"/>
                  </a:solidFill>
                  <a:latin typeface="+mj-lt"/>
                  <a:ea typeface="+mj-ea"/>
                  <a:cs typeface="+mj-cs"/>
                </a:rPr>
                <a:t>Video</a:t>
              </a:r>
            </a:p>
          </p:txBody>
        </p:sp>
        <p:sp>
          <p:nvSpPr>
            <p:cNvPr id="19" name="TextBox 19"/>
            <p:cNvSpPr txBox="1"/>
            <p:nvPr/>
          </p:nvSpPr>
          <p:spPr>
            <a:xfrm>
              <a:off x="1373535" y="4682014"/>
              <a:ext cx="1977329" cy="249364"/>
            </a:xfrm>
            <a:prstGeom prst="rect">
              <a:avLst/>
            </a:prstGeom>
            <a:noFill/>
            <a:ln>
              <a:noFill/>
            </a:ln>
          </p:spPr>
          <p:txBody>
            <a:bodyPr wrap="none" lIns="0" tIns="0" rIns="0" bIns="0" anchor="t" anchorCtr="0">
              <a:spAutoFit/>
            </a:bodyPr>
            <a:lstStyle/>
            <a:p>
              <a:pPr algn="ctr"/>
              <a:r>
                <a:rPr lang="en-US" sz="1280" dirty="0">
                  <a:solidFill>
                    <a:schemeClr val="accent3"/>
                  </a:solidFill>
                  <a:latin typeface="+mn-lt"/>
                  <a:ea typeface="+mn-ea"/>
                  <a:cs typeface="+mn-cs"/>
                </a:rPr>
                <a:t>clips, edited sequences</a:t>
              </a:r>
            </a:p>
          </p:txBody>
        </p:sp>
        <p:sp>
          <p:nvSpPr>
            <p:cNvPr id="20" name="Rectangle 20"/>
            <p:cNvSpPr/>
            <p:nvPr/>
          </p:nvSpPr>
          <p:spPr>
            <a:xfrm>
              <a:off x="4343400" y="3733800"/>
              <a:ext cx="3505200" cy="1428750"/>
            </a:xfrm>
            <a:prstGeom prst="roundRect">
              <a:avLst>
                <a:gd name="adj" fmla="val 17333"/>
              </a:avLst>
            </a:prstGeom>
            <a:solidFill>
              <a:schemeClr val="lt2"/>
            </a:solidFill>
            <a:ln>
              <a:noFill/>
            </a:ln>
          </p:spPr>
        </p:sp>
        <p:sp>
          <p:nvSpPr>
            <p:cNvPr id="21" name="TextBox 21"/>
            <p:cNvSpPr txBox="1"/>
            <p:nvPr/>
          </p:nvSpPr>
          <p:spPr>
            <a:xfrm>
              <a:off x="5620673" y="4266248"/>
              <a:ext cx="950654" cy="381381"/>
            </a:xfrm>
            <a:prstGeom prst="rect">
              <a:avLst/>
            </a:prstGeom>
            <a:noFill/>
            <a:ln>
              <a:noFill/>
            </a:ln>
          </p:spPr>
          <p:txBody>
            <a:bodyPr wrap="none" lIns="0" tIns="0" rIns="0" bIns="0" anchor="t" anchorCtr="0">
              <a:spAutoFit/>
            </a:bodyPr>
            <a:lstStyle/>
            <a:p>
              <a:pPr algn="ctr"/>
              <a:r>
                <a:rPr lang="en-US" sz="1950" b="1" dirty="0">
                  <a:solidFill>
                    <a:schemeClr val="accent1"/>
                  </a:solidFill>
                  <a:latin typeface="+mj-lt"/>
                  <a:ea typeface="+mj-ea"/>
                  <a:cs typeface="+mj-cs"/>
                </a:rPr>
                <a:t>Spatial</a:t>
              </a:r>
            </a:p>
          </p:txBody>
        </p:sp>
        <p:sp>
          <p:nvSpPr>
            <p:cNvPr id="22" name="TextBox 22"/>
            <p:cNvSpPr txBox="1"/>
            <p:nvPr/>
          </p:nvSpPr>
          <p:spPr>
            <a:xfrm>
              <a:off x="5298001" y="4682014"/>
              <a:ext cx="1595998" cy="249364"/>
            </a:xfrm>
            <a:prstGeom prst="rect">
              <a:avLst/>
            </a:prstGeom>
            <a:noFill/>
            <a:ln>
              <a:noFill/>
            </a:ln>
          </p:spPr>
          <p:txBody>
            <a:bodyPr wrap="none" lIns="0" tIns="0" rIns="0" bIns="0" anchor="t" anchorCtr="0">
              <a:spAutoFit/>
            </a:bodyPr>
            <a:lstStyle/>
            <a:p>
              <a:pPr algn="ctr"/>
              <a:r>
                <a:rPr lang="en-US" sz="1280" dirty="0">
                  <a:solidFill>
                    <a:schemeClr val="accent3"/>
                  </a:solidFill>
                  <a:latin typeface="+mn-lt"/>
                  <a:ea typeface="+mn-ea"/>
                  <a:cs typeface="+mn-cs"/>
                </a:rPr>
                <a:t>3D scenes, layouts</a:t>
              </a:r>
            </a:p>
          </p:txBody>
        </p:sp>
        <p:sp>
          <p:nvSpPr>
            <p:cNvPr id="23" name="Rectangle 23"/>
            <p:cNvSpPr/>
            <p:nvPr/>
          </p:nvSpPr>
          <p:spPr>
            <a:xfrm>
              <a:off x="8077200" y="3733800"/>
              <a:ext cx="3505200" cy="1428750"/>
            </a:xfrm>
            <a:prstGeom prst="roundRect">
              <a:avLst>
                <a:gd name="adj" fmla="val 17333"/>
              </a:avLst>
            </a:prstGeom>
            <a:solidFill>
              <a:schemeClr val="accent1"/>
            </a:solidFill>
            <a:ln>
              <a:noFill/>
            </a:ln>
          </p:spPr>
        </p:sp>
        <p:sp>
          <p:nvSpPr>
            <p:cNvPr id="24" name="TextBox 24"/>
            <p:cNvSpPr txBox="1"/>
            <p:nvPr/>
          </p:nvSpPr>
          <p:spPr>
            <a:xfrm>
              <a:off x="9126907" y="4209098"/>
              <a:ext cx="1405785" cy="381381"/>
            </a:xfrm>
            <a:prstGeom prst="rect">
              <a:avLst/>
            </a:prstGeom>
            <a:noFill/>
            <a:ln>
              <a:noFill/>
            </a:ln>
          </p:spPr>
          <p:txBody>
            <a:bodyPr wrap="none" lIns="0" tIns="0" rIns="0" bIns="0" anchor="t" anchorCtr="0">
              <a:spAutoFit/>
            </a:bodyPr>
            <a:lstStyle/>
            <a:p>
              <a:pPr algn="ctr"/>
              <a:r>
                <a:rPr lang="en-US" sz="1950" b="1" dirty="0">
                  <a:solidFill>
                    <a:srgbClr val="F0FDF4"/>
                  </a:solidFill>
                  <a:latin typeface="+mj-lt"/>
                  <a:ea typeface="+mj-ea"/>
                  <a:cs typeface="+mj-cs"/>
                </a:rPr>
                <a:t>Behavioral</a:t>
              </a:r>
            </a:p>
          </p:txBody>
        </p:sp>
        <p:sp>
          <p:nvSpPr>
            <p:cNvPr id="25" name="TextBox 25"/>
            <p:cNvSpPr txBox="1"/>
            <p:nvPr/>
          </p:nvSpPr>
          <p:spPr>
            <a:xfrm>
              <a:off x="8660206" y="4624864"/>
              <a:ext cx="2339188" cy="249364"/>
            </a:xfrm>
            <a:prstGeom prst="rect">
              <a:avLst/>
            </a:prstGeom>
            <a:noFill/>
            <a:ln>
              <a:noFill/>
            </a:ln>
          </p:spPr>
          <p:txBody>
            <a:bodyPr wrap="none" lIns="0" tIns="0" rIns="0" bIns="0" anchor="t" anchorCtr="0">
              <a:spAutoFit/>
            </a:bodyPr>
            <a:lstStyle/>
            <a:p>
              <a:pPr algn="ctr"/>
              <a:r>
                <a:rPr lang="en-US" sz="1280" dirty="0">
                  <a:solidFill>
                    <a:srgbClr val="DCFCE7"/>
                  </a:solidFill>
                  <a:latin typeface="+mn-lt"/>
                  <a:ea typeface="+mn-ea"/>
                  <a:cs typeface="+mn-cs"/>
                </a:rPr>
                <a:t>largest family · 73 systems</a:t>
              </a:r>
            </a:p>
          </p:txBody>
        </p:sp>
      </p:grpSp>
      <p:sp>
        <p:nvSpPr>
          <p:cNvPr id="27" name="TextBox 27"/>
          <p:cNvSpPr txBox="1"/>
          <p:nvPr/>
        </p:nvSpPr>
        <p:spPr>
          <a:xfrm>
            <a:off x="602742" y="5531168"/>
            <a:ext cx="11130544" cy="264033"/>
          </a:xfrm>
          <a:prstGeom prst="rect">
            <a:avLst/>
          </a:prstGeom>
          <a:noFill/>
          <a:ln>
            <a:noFill/>
          </a:ln>
        </p:spPr>
        <p:txBody>
          <a:bodyPr wrap="none" lIns="0" tIns="0" rIns="0" bIns="0" anchor="t" anchorCtr="0">
            <a:spAutoFit/>
          </a:bodyPr>
          <a:lstStyle/>
          <a:p>
            <a:pPr algn="l"/>
            <a:r>
              <a:rPr lang="en-US" sz="1350" dirty="0">
                <a:solidFill>
                  <a:schemeClr val="dk1"/>
                </a:solidFill>
                <a:latin typeface="+mn-lt"/>
                <a:ea typeface="+mn-ea"/>
                <a:cs typeface="+mn-cs"/>
              </a:rPr>
              <a:t>Benchmarks are most mature for 2D visual and behavioral work; audio, video, and spatial rely on system-released protocols.</a:t>
            </a:r>
          </a:p>
        </p:txBody>
      </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4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agentic_artifact_creation">
  <a:themeElements>
    <a:clrScheme name="agentic_artifact_creation">
      <a:dk1>
        <a:srgbClr val="14532D"/>
      </a:dk1>
      <a:lt1>
        <a:srgbClr val="F0FDF4"/>
      </a:lt1>
      <a:dk2>
        <a:srgbClr val="1F497D"/>
      </a:dk2>
      <a:lt2>
        <a:srgbClr val="DCFCE7"/>
      </a:lt2>
      <a:accent1>
        <a:srgbClr val="065F46"/>
      </a:accent1>
      <a:accent2>
        <a:srgbClr val="10B981"/>
      </a:accent2>
      <a:accent3>
        <a:srgbClr val="047857"/>
      </a:accent3>
      <a:accent4>
        <a:srgbClr val="065F46"/>
      </a:accent4>
      <a:accent5>
        <a:srgbClr val="4BACC6"/>
      </a:accent5>
      <a:accent6>
        <a:srgbClr val="F79646"/>
      </a:accent6>
      <a:hlink>
        <a:srgbClr val="10B981"/>
      </a:hlink>
      <a:folHlink>
        <a:srgbClr val="047857"/>
      </a:folHlink>
    </a:clrScheme>
    <a:fontScheme name="agentic_artifact_creation">
      <a:majorFont>
        <a:latin typeface="Aptos Display"/>
        <a:ea typeface="Microsoft YaHei"/>
        <a:cs typeface="Aptos Display"/>
        <a:font script="Jpan" typeface="Microsoft YaHei"/>
        <a:font script="Hang" typeface="Microsoft YaHei"/>
        <a:font script="Hans" typeface="Microsoft YaHei"/>
        <a:font script="Hant" typeface="Microsoft YaHei"/>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a:ea typeface="Microsoft YaHei"/>
        <a:cs typeface="Aptos"/>
        <a:font script="Jpan" typeface="Microsoft YaHei"/>
        <a:font script="Hang" typeface="Microsoft YaHei"/>
        <a:font script="Hans" typeface="Microsoft YaHei"/>
        <a:font script="Hant" typeface="Microsoft YaHei"/>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gentic_artifact_creatio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gentic_artifact_creation">
  <a:themeElements>
    <a:clrScheme name="agentic_artifact_creation">
      <a:dk1>
        <a:srgbClr val="14532D"/>
      </a:dk1>
      <a:lt1>
        <a:srgbClr val="F0FDF4"/>
      </a:lt1>
      <a:dk2>
        <a:srgbClr val="1F497D"/>
      </a:dk2>
      <a:lt2>
        <a:srgbClr val="DCFCE7"/>
      </a:lt2>
      <a:accent1>
        <a:srgbClr val="065F46"/>
      </a:accent1>
      <a:accent2>
        <a:srgbClr val="10B981"/>
      </a:accent2>
      <a:accent3>
        <a:srgbClr val="047857"/>
      </a:accent3>
      <a:accent4>
        <a:srgbClr val="065F46"/>
      </a:accent4>
      <a:accent5>
        <a:srgbClr val="4BACC6"/>
      </a:accent5>
      <a:accent6>
        <a:srgbClr val="F79646"/>
      </a:accent6>
      <a:hlink>
        <a:srgbClr val="10B981"/>
      </a:hlink>
      <a:folHlink>
        <a:srgbClr val="047857"/>
      </a:folHlink>
    </a:clrScheme>
    <a:fontScheme name="agentic_artifact_creation">
      <a:majorFont>
        <a:latin typeface="Aptos Display"/>
        <a:ea typeface="Microsoft YaHei"/>
        <a:cs typeface="Aptos Display"/>
        <a:font script="Jpan" typeface="Microsoft YaHei"/>
        <a:font script="Hang" typeface="Microsoft YaHei"/>
        <a:font script="Hans" typeface="Microsoft YaHei"/>
        <a:font script="Hant" typeface="Microsoft YaHei"/>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a:ea typeface="Microsoft YaHei"/>
        <a:cs typeface="Aptos"/>
        <a:font script="Jpan" typeface="Microsoft YaHei"/>
        <a:font script="Hang" typeface="Microsoft YaHei"/>
        <a:font script="Hans" typeface="Microsoft YaHei"/>
        <a:font script="Hant" typeface="Microsoft YaHei"/>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gentic_artifact_creatio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Office PowerPoint</Application>
  <PresentationFormat>On-screen Show (16:9)</PresentationFormat>
  <Paragraphs>0</Paragraphs>
  <Slides>16</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dc:language>en-US</dc:language>
  <cp:lastModifiedBy/>
  <cp:revision>1</cp:revision>
  <dcterms:created xsi:type="dcterms:W3CDTF">2026-08-31T16:41:15Z</dcterms:created>
  <dcterms:modified xsi:type="dcterms:W3CDTF">2026-08-31T16:41:15Z</dcterms:modified>
  <cp:category/>
  <cp:contentStatus/>
</cp:coreProperties>
</file>