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51206400" cy="3072384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51887" y="651887"/>
            <a:ext cx="49902625" cy="5081190"/>
          </a:xfrm>
          <a:prstGeom prst="roundRect">
            <a:avLst>
              <a:gd name="adj" fmla="val 2799"/>
            </a:avLst>
          </a:prstGeom>
          <a:solidFill>
            <a:srgbClr val="E9ECF3"/>
          </a:solidFill>
          <a:ln>
            <a:noFill/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51887" y="6254531"/>
            <a:ext cx="16349682" cy="13326249"/>
          </a:xfrm>
          <a:prstGeom prst="roundRect">
            <a:avLst>
              <a:gd name="adj" fmla="val 1245"/>
            </a:avLst>
          </a:prstGeom>
          <a:solidFill>
            <a:srgbClr val="FFFFFF"/>
          </a:solidFill>
          <a:ln w="8890">
            <a:solidFill>
              <a:srgbClr val="EEEEEE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7428289" y="6254531"/>
            <a:ext cx="16349682" cy="14668639"/>
          </a:xfrm>
          <a:prstGeom prst="roundRect">
            <a:avLst>
              <a:gd name="adj" fmla="val 1131"/>
            </a:avLst>
          </a:prstGeom>
          <a:solidFill>
            <a:srgbClr val="FFFFFF"/>
          </a:solidFill>
          <a:ln w="8890">
            <a:solidFill>
              <a:srgbClr val="EEEEEE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4204691" y="6254531"/>
            <a:ext cx="16349821" cy="9007098"/>
          </a:xfrm>
          <a:prstGeom prst="roundRect">
            <a:avLst>
              <a:gd name="adj" fmla="val 1842"/>
            </a:avLst>
          </a:prstGeom>
          <a:solidFill>
            <a:srgbClr val="FFFFFF"/>
          </a:solidFill>
          <a:ln w="8890">
            <a:solidFill>
              <a:srgbClr val="EEEEEE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34204691" y="15593476"/>
            <a:ext cx="16349821" cy="5408176"/>
          </a:xfrm>
          <a:prstGeom prst="roundRect">
            <a:avLst>
              <a:gd name="adj" fmla="val 3068"/>
            </a:avLst>
          </a:prstGeom>
          <a:solidFill>
            <a:srgbClr val="FFFFFF"/>
          </a:solidFill>
          <a:ln w="8890">
            <a:solidFill>
              <a:srgbClr val="EEEEEE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51887" y="19912627"/>
            <a:ext cx="16349682" cy="10159325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8890">
            <a:solidFill>
              <a:srgbClr val="EEEEEE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7428289" y="21255017"/>
            <a:ext cx="16349682" cy="8816935"/>
          </a:xfrm>
          <a:prstGeom prst="roundRect">
            <a:avLst>
              <a:gd name="adj" fmla="val 1882"/>
            </a:avLst>
          </a:prstGeom>
          <a:solidFill>
            <a:srgbClr val="FFFFFF"/>
          </a:solidFill>
          <a:ln w="8890">
            <a:solidFill>
              <a:srgbClr val="EEEEEE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4204691" y="21333499"/>
            <a:ext cx="16349821" cy="8738453"/>
          </a:xfrm>
          <a:prstGeom prst="roundRect">
            <a:avLst>
              <a:gd name="adj" fmla="val 1899"/>
            </a:avLst>
          </a:prstGeom>
          <a:solidFill>
            <a:srgbClr val="EEF0F4"/>
          </a:solidFill>
          <a:ln w="8890">
            <a:solidFill>
              <a:srgbClr val="EEEEEE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4204691" y="21333499"/>
            <a:ext cx="53340" cy="8738453"/>
          </a:xfrm>
          <a:prstGeom prst="rect">
            <a:avLst/>
          </a:prstGeom>
          <a:solidFill>
            <a:srgbClr val="33415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pic>
        <p:nvPicPr>
          <p:cNvPr id="11" name="Picture 10" descr="hong-kong-university-of-science-and-technolo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6200" y="3958162"/>
            <a:ext cx="942478" cy="1466793"/>
          </a:xfrm>
          <a:prstGeom prst="rect">
            <a:avLst/>
          </a:prstGeom>
        </p:spPr>
      </p:pic>
      <p:pic>
        <p:nvPicPr>
          <p:cNvPr id="12" name="Picture 11" descr="zhejiang-universi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5652" y="3958133"/>
            <a:ext cx="1466850" cy="1466850"/>
          </a:xfrm>
          <a:prstGeom prst="rect">
            <a:avLst/>
          </a:prstGeom>
        </p:spPr>
      </p:pic>
      <p:pic>
        <p:nvPicPr>
          <p:cNvPr id="13" name="Picture 12" descr="university-of-science-and-technology-of-chin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9477" y="3958133"/>
            <a:ext cx="1466850" cy="1466850"/>
          </a:xfrm>
          <a:prstGeom prst="rect">
            <a:avLst/>
          </a:prstGeom>
        </p:spPr>
      </p:pic>
      <p:pic>
        <p:nvPicPr>
          <p:cNvPr id="14" name="Picture 13" descr="tsinghua-universit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33301" y="3958136"/>
            <a:ext cx="4681418" cy="1466844"/>
          </a:xfrm>
          <a:prstGeom prst="rect">
            <a:avLst/>
          </a:prstGeom>
        </p:spPr>
      </p:pic>
      <p:pic>
        <p:nvPicPr>
          <p:cNvPr id="15" name="Picture 14" descr="hku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51693" y="3958146"/>
            <a:ext cx="7458432" cy="1466825"/>
          </a:xfrm>
          <a:prstGeom prst="rect">
            <a:avLst/>
          </a:prstGeom>
        </p:spPr>
      </p:pic>
      <p:pic>
        <p:nvPicPr>
          <p:cNvPr id="16" name="Picture 15" descr="university-of-sydne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47099" y="3958148"/>
            <a:ext cx="4209138" cy="1466820"/>
          </a:xfrm>
          <a:prstGeom prst="rect">
            <a:avLst/>
          </a:prstGeom>
        </p:spPr>
      </p:pic>
      <p:pic>
        <p:nvPicPr>
          <p:cNvPr id="17" name="Picture 16" descr="sun-yat-sen-universit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93211" y="3958133"/>
            <a:ext cx="1466850" cy="146685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39991" y="6642635"/>
            <a:ext cx="15573474" cy="92803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39991" y="7552888"/>
            <a:ext cx="15573474" cy="17780"/>
          </a:xfrm>
          <a:prstGeom prst="rect">
            <a:avLst/>
          </a:prstGeom>
          <a:solidFill>
            <a:srgbClr val="D2D5D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7816393" y="6642635"/>
            <a:ext cx="15573474" cy="92803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7816393" y="7552888"/>
            <a:ext cx="15573474" cy="17780"/>
          </a:xfrm>
          <a:prstGeom prst="rect">
            <a:avLst/>
          </a:prstGeom>
          <a:solidFill>
            <a:srgbClr val="D2D5D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34592795" y="6642635"/>
            <a:ext cx="15573613" cy="92803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34592795" y="7552888"/>
            <a:ext cx="15573613" cy="17780"/>
          </a:xfrm>
          <a:prstGeom prst="rect">
            <a:avLst/>
          </a:prstGeom>
          <a:solidFill>
            <a:srgbClr val="D2D5D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1039991" y="10420052"/>
            <a:ext cx="15573474" cy="1668820"/>
          </a:xfrm>
          <a:prstGeom prst="roundRect">
            <a:avLst>
              <a:gd name="adj" fmla="val 12500"/>
            </a:avLst>
          </a:prstGeom>
          <a:solidFill>
            <a:srgbClr val="3341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17816393" y="11316970"/>
            <a:ext cx="15573474" cy="2326957"/>
          </a:xfrm>
          <a:prstGeom prst="roundRect">
            <a:avLst>
              <a:gd name="adj" fmla="val 9682"/>
            </a:avLst>
          </a:prstGeom>
          <a:solidFill>
            <a:srgbClr val="F3F4F5"/>
          </a:solidFill>
          <a:ln w="8890">
            <a:solidFill>
              <a:srgbClr val="BDC2C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34592795" y="12024975"/>
            <a:ext cx="15573613" cy="21590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4592795" y="12024975"/>
            <a:ext cx="124460" cy="2159020"/>
          </a:xfrm>
          <a:prstGeom prst="rect">
            <a:avLst/>
          </a:prstGeom>
          <a:solidFill>
            <a:srgbClr val="33415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34592795" y="15981580"/>
            <a:ext cx="15573613" cy="92803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34592795" y="16891833"/>
            <a:ext cx="15573613" cy="17780"/>
          </a:xfrm>
          <a:prstGeom prst="rect">
            <a:avLst/>
          </a:prstGeom>
          <a:solidFill>
            <a:srgbClr val="D2D5D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34592795" y="17229653"/>
            <a:ext cx="15573613" cy="3383895"/>
          </a:xfrm>
          <a:prstGeom prst="roundRect">
            <a:avLst>
              <a:gd name="adj" fmla="val 2101"/>
            </a:avLst>
          </a:prstGeom>
          <a:gradFill rotWithShape="1" flip="none">
            <a:gsLst>
              <a:gs pos="0">
                <a:srgbClr val="E7E8EC"/>
              </a:gs>
              <a:gs pos="100000">
                <a:srgbClr val="F3F4F5"/>
              </a:gs>
            </a:gsLst>
            <a:lin ang="5400000" scaled="0"/>
          </a:gradFill>
          <a:ln w="8890">
            <a:solidFill>
              <a:srgbClr val="CCCFD7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1039991" y="20300731"/>
            <a:ext cx="15573474" cy="92803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1039991" y="21210984"/>
            <a:ext cx="15573474" cy="17780"/>
          </a:xfrm>
          <a:prstGeom prst="rect">
            <a:avLst/>
          </a:prstGeom>
          <a:solidFill>
            <a:srgbClr val="D2D5D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17816393" y="21643121"/>
            <a:ext cx="15573474" cy="92803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17816393" y="22553374"/>
            <a:ext cx="15573474" cy="17780"/>
          </a:xfrm>
          <a:prstGeom prst="rect">
            <a:avLst/>
          </a:prstGeom>
          <a:solidFill>
            <a:srgbClr val="D2D5D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34637245" y="21721603"/>
            <a:ext cx="15529163" cy="92803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34637245" y="22631856"/>
            <a:ext cx="15529163" cy="17780"/>
          </a:xfrm>
          <a:prstGeom prst="rect">
            <a:avLst/>
          </a:prstGeom>
          <a:solidFill>
            <a:srgbClr val="D2D5D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34637245" y="22969676"/>
            <a:ext cx="15529163" cy="3428623"/>
          </a:xfrm>
          <a:prstGeom prst="roundRect">
            <a:avLst>
              <a:gd name="adj" fmla="val 5324"/>
            </a:avLst>
          </a:prstGeom>
          <a:solidFill>
            <a:srgbClr val="F5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34637245" y="22969676"/>
            <a:ext cx="124460" cy="3428623"/>
          </a:xfrm>
          <a:prstGeom prst="rect">
            <a:avLst/>
          </a:prstGeom>
          <a:solidFill>
            <a:srgbClr val="AE262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34592795" y="10420052"/>
            <a:ext cx="5017294" cy="1604923"/>
          </a:xfrm>
          <a:prstGeom prst="roundRect">
            <a:avLst>
              <a:gd name="adj" fmla="val 16248"/>
            </a:avLst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39870816" y="10420052"/>
            <a:ext cx="5017433" cy="1604923"/>
          </a:xfrm>
          <a:prstGeom prst="roundRect">
            <a:avLst>
              <a:gd name="adj" fmla="val 16248"/>
            </a:avLst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45148976" y="10420052"/>
            <a:ext cx="5017432" cy="1604923"/>
          </a:xfrm>
          <a:prstGeom prst="roundRect">
            <a:avLst>
              <a:gd name="adj" fmla="val 16248"/>
            </a:avLst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1039991" y="12349599"/>
            <a:ext cx="15573474" cy="4974232"/>
          </a:xfrm>
          <a:prstGeom prst="roundRect">
            <a:avLst>
              <a:gd name="adj" fmla="val 714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3" name="Picture 42" descr="figure1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0088" y="12349599"/>
            <a:ext cx="15573279" cy="4974232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17985581" y="14045366"/>
            <a:ext cx="15235098" cy="5210235"/>
          </a:xfrm>
          <a:prstGeom prst="roundRect">
            <a:avLst>
              <a:gd name="adj" fmla="val 682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5" name="Picture 44" descr="figure2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985681" y="14045366"/>
            <a:ext cx="15234898" cy="5210235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45835589" y="17451903"/>
            <a:ext cx="4084955" cy="298690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45835589" y="17451903"/>
            <a:ext cx="11557" cy="2986901"/>
          </a:xfrm>
          <a:prstGeom prst="rect">
            <a:avLst/>
          </a:prstGeom>
          <a:solidFill>
            <a:srgbClr val="CCCFD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35126751" y="23126084"/>
            <a:ext cx="2154158" cy="638691"/>
          </a:xfrm>
          <a:prstGeom prst="roundRect">
            <a:avLst>
              <a:gd name="adj" fmla="val 14290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2874" b="1">
                <a:solidFill>
                  <a:srgbClr val="FFFFFF"/>
                </a:solidFill>
                <a:latin typeface="Arial"/>
              </a:rPr>
              <a:t>SO WHAT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039991" y="24449583"/>
            <a:ext cx="7265908" cy="2853273"/>
          </a:xfrm>
          <a:prstGeom prst="roundRect">
            <a:avLst>
              <a:gd name="adj" fmla="val 7311"/>
            </a:avLst>
          </a:prstGeom>
          <a:solidFill>
            <a:srgbClr val="FAFAFA"/>
          </a:solidFill>
          <a:ln w="8890">
            <a:solidFill>
              <a:srgbClr val="D97A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>
            <a:off x="9347418" y="24449583"/>
            <a:ext cx="7266047" cy="3609479"/>
          </a:xfrm>
          <a:prstGeom prst="roundRect">
            <a:avLst>
              <a:gd name="adj" fmla="val 5779"/>
            </a:avLst>
          </a:prstGeom>
          <a:solidFill>
            <a:srgbClr val="F3F4F5"/>
          </a:solidFill>
          <a:ln w="8890">
            <a:solidFill>
              <a:srgbClr val="3341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17816393" y="25370809"/>
            <a:ext cx="15573474" cy="945118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17816393" y="24664332"/>
            <a:ext cx="9859149" cy="706477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17816393" y="25361919"/>
            <a:ext cx="9859149" cy="11557"/>
          </a:xfrm>
          <a:prstGeom prst="rect">
            <a:avLst/>
          </a:prstGeom>
          <a:solidFill>
            <a:srgbClr val="E1E3E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27675542" y="24664332"/>
            <a:ext cx="5714325" cy="706477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27675542" y="25361919"/>
            <a:ext cx="5714325" cy="11557"/>
          </a:xfrm>
          <a:prstGeom prst="rect">
            <a:avLst/>
          </a:prstGeom>
          <a:solidFill>
            <a:srgbClr val="E1E3E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17816393" y="25370809"/>
            <a:ext cx="9859149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17816393" y="26307037"/>
            <a:ext cx="9859149" cy="11557"/>
          </a:xfrm>
          <a:prstGeom prst="rect">
            <a:avLst/>
          </a:prstGeom>
          <a:solidFill>
            <a:srgbClr val="E1E3E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27675542" y="25370809"/>
            <a:ext cx="5714325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27675542" y="26307037"/>
            <a:ext cx="5714325" cy="11557"/>
          </a:xfrm>
          <a:prstGeom prst="rect">
            <a:avLst/>
          </a:prstGeom>
          <a:solidFill>
            <a:srgbClr val="E1E3E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17816393" y="26315927"/>
            <a:ext cx="9859149" cy="94511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17816393" y="27252156"/>
            <a:ext cx="9859149" cy="11557"/>
          </a:xfrm>
          <a:prstGeom prst="rect">
            <a:avLst/>
          </a:prstGeom>
          <a:solidFill>
            <a:srgbClr val="E1E3E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27675542" y="26315927"/>
            <a:ext cx="5714325" cy="94511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27675542" y="27252156"/>
            <a:ext cx="5714325" cy="11557"/>
          </a:xfrm>
          <a:prstGeom prst="rect">
            <a:avLst/>
          </a:prstGeom>
          <a:solidFill>
            <a:srgbClr val="E1E3E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17816393" y="27261046"/>
            <a:ext cx="9859149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17816393" y="28197274"/>
            <a:ext cx="9859149" cy="11557"/>
          </a:xfrm>
          <a:prstGeom prst="rect">
            <a:avLst/>
          </a:prstGeom>
          <a:solidFill>
            <a:srgbClr val="E1E3E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27675542" y="27261046"/>
            <a:ext cx="5714325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27675542" y="28197274"/>
            <a:ext cx="5714325" cy="11557"/>
          </a:xfrm>
          <a:prstGeom prst="rect">
            <a:avLst/>
          </a:prstGeom>
          <a:solidFill>
            <a:srgbClr val="E1E3E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17816393" y="28206164"/>
            <a:ext cx="9859149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17816393" y="29142392"/>
            <a:ext cx="9859149" cy="11557"/>
          </a:xfrm>
          <a:prstGeom prst="rect">
            <a:avLst/>
          </a:prstGeom>
          <a:solidFill>
            <a:srgbClr val="E1E3E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27675542" y="28206164"/>
            <a:ext cx="5714325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27675542" y="29142392"/>
            <a:ext cx="5714325" cy="11557"/>
          </a:xfrm>
          <a:prstGeom prst="rect">
            <a:avLst/>
          </a:prstGeom>
          <a:solidFill>
            <a:srgbClr val="E1E3E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1315581" y="1007487"/>
            <a:ext cx="49001957" cy="137953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9445"/>
              </a:lnSpc>
              <a:spcBef>
                <a:spcPts val="0"/>
              </a:spcBef>
              <a:spcAft>
                <a:spcPts val="0"/>
              </a:spcAft>
            </a:pPr>
            <a:r>
              <a:rPr sz="8586" b="1" spc="-85">
                <a:solidFill>
                  <a:srgbClr val="33415E"/>
                </a:solidFill>
                <a:latin typeface="Arial"/>
              </a:rPr>
              <a:t>Agentic Artifact Creation: Systems, Evaluation, Principles, and Opportunities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315581" y="2446972"/>
            <a:ext cx="49001957" cy="77970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B2331"/>
                </a:solidFill>
                <a:latin typeface="Arial"/>
              </a:rPr>
              <a:t>Tianfu Wang, Zhezheng Hao, Xilin Xia, Lixin Liu, Mengkang Hu, Hongzhang Liu, Xi Chen, Ziyan Liu, Xiankun Lin, Weijia Zhang, Nicholas Jing Yuan, Hui Xiong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315581" y="3181786"/>
            <a:ext cx="49001957" cy="59296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40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spc="56">
                <a:solidFill>
                  <a:srgbClr val="55617A"/>
                </a:solidFill>
                <a:latin typeface="Arial"/>
              </a:rPr>
              <a:t>HKUST (Guangzhou) · Zhejiang University · USTC · Tsinghua University · HKU · University of Sydney · Sun Yat-sen University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039991" y="6642635"/>
            <a:ext cx="16000194" cy="1067237"/>
          </a:xfrm>
          <a:prstGeom prst="rect">
            <a:avLst/>
          </a:prstGeom>
          <a:noFill/>
        </p:spPr>
        <p:txBody>
          <a:bodyPr wrap="square" lIns="0" rIns="3911600" tIns="0" bIns="12801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33415E"/>
                </a:solidFill>
                <a:latin typeface="Arial"/>
              </a:rPr>
              <a:t>Problem 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7816393" y="6642635"/>
            <a:ext cx="16000194" cy="1067237"/>
          </a:xfrm>
          <a:prstGeom prst="rect">
            <a:avLst/>
          </a:prstGeom>
          <a:noFill/>
        </p:spPr>
        <p:txBody>
          <a:bodyPr wrap="none" lIns="0" rIns="3911600" tIns="0" bIns="12801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33415E"/>
                </a:solidFill>
                <a:latin typeface="Arial"/>
              </a:rPr>
              <a:t>Method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4592795" y="6642635"/>
            <a:ext cx="16000333" cy="1067237"/>
          </a:xfrm>
          <a:prstGeom prst="rect">
            <a:avLst/>
          </a:prstGeom>
          <a:noFill/>
        </p:spPr>
        <p:txBody>
          <a:bodyPr wrap="square" lIns="0" rIns="3911600" tIns="0" bIns="12801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33415E"/>
                </a:solidFill>
                <a:latin typeface="Arial"/>
              </a:rPr>
              <a:t>Key Results 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039991" y="7890708"/>
            <a:ext cx="16000194" cy="26089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Generative models cheaply draft content — but real impact needs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complete, dependable deliverables</a:t>
            </a:r>
            <a:r>
              <a:rPr sz="4106" b="0">
                <a:solidFill>
                  <a:srgbClr val="1C1C1C"/>
                </a:solidFill>
                <a:latin typeface="Arial"/>
              </a:rPr>
              <a:t> whose requirements interact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and whose failures resist easy repair.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7816393" y="7890708"/>
            <a:ext cx="16000194" cy="347854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Agentic creation</a:t>
            </a:r>
            <a:r>
              <a:rPr sz="4106" b="0">
                <a:solidFill>
                  <a:srgbClr val="1C1C1C"/>
                </a:solidFill>
                <a:latin typeface="Arial"/>
              </a:rPr>
              <a:t> = the system builds the artifact, carries state,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and lets observations redirect later work — a loop of three roles: an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Operational Representation</a:t>
            </a:r>
            <a:r>
              <a:rPr sz="4106" b="0">
                <a:solidFill>
                  <a:srgbClr val="1C1C1C"/>
                </a:solidFill>
                <a:latin typeface="Arial"/>
              </a:rPr>
              <a:t>, a </a:t>
            </a:r>
            <a:r>
              <a:rPr sz="4106" b="1">
                <a:solidFill>
                  <a:srgbClr val="111111"/>
                </a:solidFill>
                <a:latin typeface="Arial"/>
              </a:rPr>
              <a:t>Construction Policy</a:t>
            </a:r>
            <a:r>
              <a:rPr sz="4106" b="0">
                <a:solidFill>
                  <a:srgbClr val="1C1C1C"/>
                </a:solidFill>
                <a:latin typeface="Arial"/>
              </a:rPr>
              <a:t>, and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Runtime Verification</a:t>
            </a:r>
            <a:r>
              <a:rPr sz="4106" b="0">
                <a:solidFill>
                  <a:srgbClr val="1C1C1C"/>
                </a:solidFill>
                <a:latin typeface="Arial"/>
              </a:rPr>
              <a:t> that turns observations into feedback.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34592795" y="7890708"/>
            <a:ext cx="16000333" cy="26089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Difficulty reflects not only modality but </a:t>
            </a:r>
            <a:r>
              <a:rPr sz="4106" b="1">
                <a:solidFill>
                  <a:srgbClr val="111111"/>
                </a:solidFill>
                <a:latin typeface="Arial"/>
              </a:rPr>
              <a:t>how tightly decisions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couple</a:t>
            </a:r>
            <a:r>
              <a:rPr sz="4106" b="0">
                <a:solidFill>
                  <a:srgbClr val="1C1C1C"/>
                </a:solidFill>
                <a:latin typeface="Arial"/>
              </a:rPr>
              <a:t> and whether failures surface early enough to still be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repaired in time.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039991" y="10420052"/>
            <a:ext cx="16000194" cy="1919142"/>
          </a:xfrm>
          <a:prstGeom prst="rect">
            <a:avLst/>
          </a:prstGeom>
          <a:noFill/>
        </p:spPr>
        <p:txBody>
          <a:bodyPr wrap="none" lIns="365082" rIns="365082" tIns="156464" bIns="156464">
            <a:spAutoFit/>
          </a:bodyPr>
          <a:lstStyle/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A plausible image or a single quality score cannot prove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that a poster, program, or scene is ready to deliver.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4592795" y="12024975"/>
            <a:ext cx="16000333" cy="2482873"/>
          </a:xfrm>
          <a:prstGeom prst="rect">
            <a:avLst/>
          </a:prstGeom>
          <a:noFill/>
        </p:spPr>
        <p:txBody>
          <a:bodyPr wrap="none" lIns="365082" rIns="365082" tIns="62585" bIns="62585">
            <a:spAutoFit/>
          </a:bodyPr>
          <a:lstStyle/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 i="1">
                <a:solidFill>
                  <a:srgbClr val="1C1C1C"/>
                </a:solidFill>
                <a:latin typeface="Arial"/>
              </a:rPr>
              <a:t>Decomposition cuts local complexity but raises coordination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 i="1">
                <a:solidFill>
                  <a:srgbClr val="1C1C1C"/>
                </a:solidFill>
                <a:latin typeface="Arial"/>
              </a:rPr>
              <a:t>cost; learned judges add little evidence when they share the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 i="1">
                <a:solidFill>
                  <a:srgbClr val="1C1C1C"/>
                </a:solidFill>
                <a:latin typeface="Arial"/>
              </a:rPr>
              <a:t>generator's blind spots.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1761053" y="13194287"/>
            <a:ext cx="6190644" cy="357822"/>
          </a:xfrm>
          <a:prstGeom prst="rect">
            <a:avLst/>
          </a:prstGeom>
          <a:noFill/>
        </p:spPr>
        <p:txBody>
          <a:bodyPr wrap="square" lIns="394289" rIns="394289" tIns="67592" bIns="67592">
            <a:spAutoFit/>
          </a:bodyPr>
          <a:lstStyle/>
          <a:p>
            <a:pPr algn="ctr">
              <a:lnSpc>
                <a:spcPts val="3215"/>
              </a:lnSpc>
              <a:spcBef>
                <a:spcPts val="0"/>
              </a:spcBef>
              <a:spcAft>
                <a:spcPts val="0"/>
              </a:spcAft>
            </a:pPr>
            <a:r>
              <a:rPr sz="4435" b="0">
                <a:solidFill>
                  <a:srgbClr val="1C1C1C"/>
                </a:solidFill>
                <a:latin typeface="Cambria Math"/>
              </a:rPr>
              <a:t>                                                                                            </a:t>
            </a:r>
            <a:r>
              <a:rPr sz="4435" b="0">
                <a:solidFill>
                  <a:srgbClr val="1C1C1C"/>
                </a:solidFill>
                <a:latin typeface="Cambria Math"/>
              </a:rPr>
              <a:t> </a:t>
            </a:r>
            <a:r>
              <a:rPr sz="2217" b="0" i="1">
                <a:solidFill>
                  <a:srgbClr val="555555"/>
                </a:solidFill>
                <a:latin typeface="Cambria Math"/>
              </a:rPr>
              <a:t>policy → update → verification repeat until delivery </a:t>
            </a:r>
            <a:r>
              <a:rPr sz="2217" b="0" i="1">
                <a:solidFill>
                  <a:srgbClr val="555555"/>
                </a:solidFill>
                <a:latin typeface="Cambria Math"/>
              </a:rPr>
              <a:t>                        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4592795" y="15981580"/>
            <a:ext cx="16000333" cy="1067237"/>
          </a:xfrm>
          <a:prstGeom prst="rect">
            <a:avLst/>
          </a:prstGeom>
          <a:noFill/>
        </p:spPr>
        <p:txBody>
          <a:bodyPr wrap="square" lIns="0" rIns="0" tIns="0" bIns="12801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33415E"/>
                </a:solidFill>
                <a:latin typeface="Arial"/>
              </a:rPr>
              <a:t>Headline Numbers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039991" y="20300731"/>
            <a:ext cx="16000194" cy="1067237"/>
          </a:xfrm>
          <a:prstGeom prst="rect">
            <a:avLst/>
          </a:prstGeom>
          <a:noFill/>
        </p:spPr>
        <p:txBody>
          <a:bodyPr wrap="square" lIns="0" rIns="3911600" tIns="0" bIns="12801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33415E"/>
                </a:solidFill>
                <a:latin typeface="Arial"/>
              </a:rPr>
              <a:t>Motivation 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7816393" y="21643121"/>
            <a:ext cx="16000194" cy="1067237"/>
          </a:xfrm>
          <a:prstGeom prst="rect">
            <a:avLst/>
          </a:prstGeom>
          <a:noFill/>
        </p:spPr>
        <p:txBody>
          <a:bodyPr wrap="none" lIns="0" rIns="3911600" tIns="0" bIns="12801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33415E"/>
                </a:solidFill>
                <a:latin typeface="Arial"/>
              </a:rPr>
              <a:t>Corpus 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34637245" y="21721603"/>
            <a:ext cx="15955883" cy="1067237"/>
          </a:xfrm>
          <a:prstGeom prst="rect">
            <a:avLst/>
          </a:prstGeom>
          <a:noFill/>
        </p:spPr>
        <p:txBody>
          <a:bodyPr wrap="square" lIns="0" rIns="3911600" tIns="0" bIns="12801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33415E"/>
                </a:solidFill>
                <a:latin typeface="Arial"/>
              </a:rPr>
              <a:t>Takeaway 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039991" y="21734522"/>
            <a:ext cx="16000194" cy="26089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When a deliverable satisfies coupled criteria, a one‑way pipeline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exposes failure only at the end — forcing </a:t>
            </a:r>
            <a:r>
              <a:rPr sz="4106" b="1">
                <a:solidFill>
                  <a:srgbClr val="111111"/>
                </a:solidFill>
                <a:latin typeface="Arial"/>
              </a:rPr>
              <a:t>failure propagation</a:t>
            </a:r>
            <a:r>
              <a:rPr sz="4106" b="0">
                <a:solidFill>
                  <a:srgbClr val="1C1C1C"/>
                </a:solidFill>
                <a:latin typeface="Arial"/>
              </a:rPr>
              <a:t>,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weak localization, and broad regeneration.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7816393" y="22891194"/>
            <a:ext cx="16000194" cy="1739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259 works</a:t>
            </a:r>
            <a:r>
              <a:rPr sz="4106" b="0">
                <a:solidFill>
                  <a:srgbClr val="1C1C1C"/>
                </a:solidFill>
                <a:latin typeface="Arial"/>
              </a:rPr>
              <a:t> reviewed — 230 agentic systems and 29 benchmarks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— spanning six artifact families by primary delivered form: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4637245" y="26398299"/>
            <a:ext cx="15955883" cy="347854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Four principles keep control coherent: </a:t>
            </a:r>
            <a:r>
              <a:rPr sz="4106" b="1">
                <a:solidFill>
                  <a:srgbClr val="111111"/>
                </a:solidFill>
                <a:latin typeface="Arial"/>
              </a:rPr>
              <a:t>externalize commitments</a:t>
            </a:r>
            <a:r>
              <a:rPr sz="4106" b="0">
                <a:solidFill>
                  <a:srgbClr val="1C1C1C"/>
                </a:solidFill>
                <a:latin typeface="Arial"/>
              </a:rPr>
              <a:t>,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define control boundaries</a:t>
            </a:r>
            <a:r>
              <a:rPr sz="4106" b="0">
                <a:solidFill>
                  <a:srgbClr val="1C1C1C"/>
                </a:solidFill>
                <a:latin typeface="Arial"/>
              </a:rPr>
              <a:t>, </a:t>
            </a:r>
            <a:r>
              <a:rPr sz="4106" b="1">
                <a:solidFill>
                  <a:srgbClr val="111111"/>
                </a:solidFill>
                <a:latin typeface="Arial"/>
              </a:rPr>
              <a:t>make feedback actionable</a:t>
            </a:r>
            <a:r>
              <a:rPr sz="4106" b="0">
                <a:solidFill>
                  <a:srgbClr val="1C1C1C"/>
                </a:solidFill>
                <a:latin typeface="Arial"/>
              </a:rPr>
              <a:t>, and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Arial"/>
              </a:rPr>
              <a:t>revalidate affected state</a:t>
            </a:r>
            <a:r>
              <a:rPr sz="4106" b="0">
                <a:solidFill>
                  <a:srgbClr val="1C1C1C"/>
                </a:solidFill>
                <a:latin typeface="Arial"/>
              </a:rPr>
              <a:t>. Direct generation still wins when little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accepted state must be preserved.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039991" y="28244780"/>
            <a:ext cx="16000194" cy="1739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The construction loop pays off only when observations locate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failures at a scope the available actions can actually repair.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1662985" y="17473433"/>
            <a:ext cx="14754205" cy="19178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Fig 1. Direct generation (a) cannot redirect later actions; agentic creation</a:t>
            </a:r>
          </a:p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(b) couples a Construction Policy, Operational Representation, and</a:t>
            </a:r>
          </a:p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Runtime Verification into a feedback loop.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8594962" y="19405203"/>
            <a:ext cx="14436682" cy="127857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Fig 2. The review corpus: growth to 259 works, six artifact families, and</a:t>
            </a:r>
          </a:p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the publication venue landscape.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35126751" y="23973274"/>
            <a:ext cx="15101332" cy="26089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Agentic construction earns its complexity when observations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improve later decisions enough to justify the control cost — the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payoff is bounded revision and state preservation.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436193" y="24449583"/>
            <a:ext cx="804358" cy="869636"/>
          </a:xfrm>
          <a:prstGeom prst="rect">
            <a:avLst/>
          </a:prstGeom>
          <a:noFill/>
        </p:spPr>
        <p:txBody>
          <a:bodyPr wrap="none" lIns="26077" rIns="26077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33415E"/>
                </a:solidFill>
                <a:latin typeface="Arial"/>
              </a:rPr>
              <a:t>vs.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4801294" y="10576460"/>
            <a:ext cx="4738305" cy="95957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6570"/>
              </a:lnSpc>
              <a:spcBef>
                <a:spcPts val="0"/>
              </a:spcBef>
              <a:spcAft>
                <a:spcPts val="0"/>
              </a:spcAft>
            </a:pPr>
            <a:r>
              <a:rPr sz="6570" b="1">
                <a:solidFill>
                  <a:srgbClr val="33415E"/>
                </a:solidFill>
                <a:latin typeface="Arial"/>
              </a:rPr>
              <a:t>6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0079314" y="10576460"/>
            <a:ext cx="4738449" cy="95957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6570"/>
              </a:lnSpc>
              <a:spcBef>
                <a:spcPts val="0"/>
              </a:spcBef>
              <a:spcAft>
                <a:spcPts val="0"/>
              </a:spcAft>
            </a:pPr>
            <a:r>
              <a:rPr sz="6570" b="1">
                <a:solidFill>
                  <a:srgbClr val="33415E"/>
                </a:solidFill>
                <a:latin typeface="Arial"/>
              </a:rPr>
              <a:t>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45357474" y="10576460"/>
            <a:ext cx="4738449" cy="95957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6570"/>
              </a:lnSpc>
              <a:spcBef>
                <a:spcPts val="0"/>
              </a:spcBef>
              <a:spcAft>
                <a:spcPts val="0"/>
              </a:spcAft>
            </a:pPr>
            <a:r>
              <a:rPr sz="6570" b="1">
                <a:solidFill>
                  <a:srgbClr val="33415E"/>
                </a:solidFill>
                <a:latin typeface="Arial"/>
              </a:rPr>
              <a:t>3/29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4801294" y="11478656"/>
            <a:ext cx="4738305" cy="4483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3069"/>
              </a:lnSpc>
              <a:spcBef>
                <a:spcPts val="0"/>
              </a:spcBef>
              <a:spcAft>
                <a:spcPts val="0"/>
              </a:spcAft>
            </a:pPr>
            <a:r>
              <a:rPr sz="2669" b="0">
                <a:solidFill>
                  <a:srgbClr val="555555"/>
                </a:solidFill>
                <a:latin typeface="Arial"/>
              </a:rPr>
              <a:t>artifact families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40079314" y="11478656"/>
            <a:ext cx="4738449" cy="4483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3069"/>
              </a:lnSpc>
              <a:spcBef>
                <a:spcPts val="0"/>
              </a:spcBef>
              <a:spcAft>
                <a:spcPts val="0"/>
              </a:spcAft>
            </a:pPr>
            <a:r>
              <a:rPr sz="2669" b="0">
                <a:solidFill>
                  <a:srgbClr val="555555"/>
                </a:solidFill>
                <a:latin typeface="Arial"/>
              </a:rPr>
              <a:t>difficulty axes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5357474" y="11478656"/>
            <a:ext cx="4738449" cy="4483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3069"/>
              </a:lnSpc>
              <a:spcBef>
                <a:spcPts val="0"/>
              </a:spcBef>
              <a:spcAft>
                <a:spcPts val="0"/>
              </a:spcAft>
            </a:pPr>
            <a:r>
              <a:rPr sz="2669" b="0">
                <a:solidFill>
                  <a:srgbClr val="555555"/>
                </a:solidFill>
                <a:latin typeface="Arial"/>
              </a:rPr>
              <a:t>test beyond capability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4838659" y="17588170"/>
            <a:ext cx="10735945" cy="155397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10640"/>
              </a:lnSpc>
              <a:spcBef>
                <a:spcPts val="0"/>
              </a:spcBef>
              <a:spcAft>
                <a:spcPts val="0"/>
              </a:spcAft>
            </a:pPr>
            <a:r>
              <a:rPr sz="11200" b="1" spc="-224">
                <a:solidFill>
                  <a:srgbClr val="33415E"/>
                </a:solidFill>
                <a:latin typeface="Arial"/>
              </a:rPr>
              <a:t>259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4838659" y="18963064"/>
            <a:ext cx="10735945" cy="5996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4106"/>
              </a:lnSpc>
              <a:spcBef>
                <a:spcPts val="0"/>
              </a:spcBef>
              <a:spcAft>
                <a:spcPts val="0"/>
              </a:spcAft>
            </a:pPr>
            <a:r>
              <a:rPr sz="3733" b="1">
                <a:solidFill>
                  <a:srgbClr val="1C1C1C"/>
                </a:solidFill>
                <a:latin typeface="Arial"/>
              </a:rPr>
              <a:t>works reviewed through Aug 20, 2026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34838659" y="19484518"/>
            <a:ext cx="10735945" cy="94056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322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1">
                <a:solidFill>
                  <a:srgbClr val="555555"/>
                </a:solidFill>
                <a:latin typeface="Arial"/>
              </a:rPr>
              <a:t>the first survey to define agentic artifact creation as stateful</a:t>
            </a:r>
          </a:p>
          <a:p>
            <a:pPr algn="l">
              <a:lnSpc>
                <a:spcPts val="322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1">
                <a:solidFill>
                  <a:srgbClr val="555555"/>
                </a:solidFill>
                <a:latin typeface="Arial"/>
              </a:rPr>
              <a:t>construction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283493" y="24666971"/>
            <a:ext cx="6982270" cy="6522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4466"/>
              </a:lnSpc>
              <a:spcBef>
                <a:spcPts val="0"/>
              </a:spcBef>
              <a:spcAft>
                <a:spcPts val="0"/>
              </a:spcAft>
            </a:pPr>
            <a:r>
              <a:rPr sz="3080" b="1" spc="154">
                <a:solidFill>
                  <a:srgbClr val="555555"/>
                </a:solidFill>
                <a:latin typeface="Arial"/>
              </a:rPr>
              <a:t>DIRECT GENERATION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9590920" y="24666971"/>
            <a:ext cx="6982413" cy="6522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4466"/>
              </a:lnSpc>
              <a:spcBef>
                <a:spcPts val="0"/>
              </a:spcBef>
              <a:spcAft>
                <a:spcPts val="0"/>
              </a:spcAft>
            </a:pPr>
            <a:r>
              <a:rPr sz="3080" b="1" spc="154">
                <a:solidFill>
                  <a:srgbClr val="555555"/>
                </a:solidFill>
                <a:latin typeface="Arial"/>
              </a:rPr>
              <a:t>AGENTIC CREATION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283493" y="25312330"/>
            <a:ext cx="6982270" cy="1739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Fixed schedule; observations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do not redirect work.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9590920" y="25312330"/>
            <a:ext cx="6982413" cy="26089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State + observations redirect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work — composability,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revisability.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46313844" y="17451903"/>
            <a:ext cx="917243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Arial"/>
              </a:rPr>
              <a:t>230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47386894" y="17576363"/>
            <a:ext cx="2609659" cy="4907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agentic systems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46313844" y="18263810"/>
            <a:ext cx="611495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Arial"/>
              </a:rPr>
              <a:t>29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47090052" y="18388270"/>
            <a:ext cx="1977847" cy="4907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benchmarks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6313844" y="19075717"/>
            <a:ext cx="305747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Arial"/>
              </a:rPr>
              <a:t>6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46793209" y="19200177"/>
            <a:ext cx="2426525" cy="4907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artifact families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46313844" y="19887624"/>
            <a:ext cx="305747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Arial"/>
              </a:rPr>
              <a:t>4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6793209" y="20012084"/>
            <a:ext cx="2710383" cy="4907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design principles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7816393" y="24664332"/>
            <a:ext cx="10154923" cy="812448"/>
          </a:xfrm>
          <a:prstGeom prst="rect">
            <a:avLst/>
          </a:prstGeom>
          <a:noFill/>
        </p:spPr>
        <p:txBody>
          <a:bodyPr wrap="squar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Arial"/>
              </a:rPr>
              <a:t>ARTIFACT FAMILY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27675542" y="24664332"/>
            <a:ext cx="5885754" cy="812448"/>
          </a:xfrm>
          <a:prstGeom prst="rect">
            <a:avLst/>
          </a:prstGeom>
          <a:noFill/>
        </p:spPr>
        <p:txBody>
          <a:bodyPr wrap="squar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Arial"/>
              </a:rPr>
              <a:t>SYSTEMS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7816393" y="25370809"/>
            <a:ext cx="10154923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Arial"/>
              </a:rPr>
              <a:t>Behavioral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27675542" y="25370809"/>
            <a:ext cx="5885754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Arial"/>
              </a:rPr>
              <a:t>73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17816393" y="26315927"/>
            <a:ext cx="10154923" cy="1086886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2D Visual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27675542" y="26315927"/>
            <a:ext cx="5885754" cy="1086886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61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17816393" y="27261046"/>
            <a:ext cx="10154923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Spatial / Video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27675542" y="27261046"/>
            <a:ext cx="5885754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35 / 37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17816393" y="28206164"/>
            <a:ext cx="10154923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Textual / Audio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27675542" y="28206164"/>
            <a:ext cx="5885754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34 / 11</a:t>
            </a:r>
          </a:p>
        </p:txBody>
      </p:sp>
      <p:pic>
        <p:nvPicPr>
          <p:cNvPr id="127" name="Picture 126" descr="eq0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125029" y="11402258"/>
            <a:ext cx="12956202" cy="1662430"/>
          </a:xfrm>
          <a:prstGeom prst="rect">
            <a:avLst/>
          </a:prstGeom>
        </p:spPr>
      </p:pic>
      <p:pic>
        <p:nvPicPr>
          <p:cNvPr id="128" name="Picture 127" descr="eq1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771387" y="13132057"/>
            <a:ext cx="1673820" cy="4000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