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  <Relationship Id="rId19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  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/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>
      <a:defRPr sz="1200" lang="en"/>
    </a:lvl1pPr>
  </p:notesStyle>
</p:notesMaster>
</file>

<file path=ppt/notesSlides/_rels/notesSlide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.xml"/>
</Relationships>
</file>

<file path=ppt/notesSlides/_rels/notesSlide10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0.xml"/>
</Relationships>
</file>

<file path=ppt/notesSlides/_rels/notesSlide11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1.xml"/>
</Relationships>
</file>

<file path=ppt/notesSlides/_rels/notesSlide1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12.xml"/>
</Relationships>
</file>

<file path=ppt/notesSlides/_rels/notesSlide2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2.xml"/>
</Relationships>
</file>

<file path=ppt/notesSlides/_rels/notesSlide3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3.xml"/>
</Relationships>
</file>

<file path=ppt/notesSlides/_rels/notesSlide4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4.xml"/>
</Relationships>
</file>

<file path=ppt/notesSlides/_rels/notesSlide5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5.xml"/>
</Relationships>
</file>

<file path=ppt/notesSlides/_rels/notesSlide6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6.xml"/>
</Relationships>
</file>

<file path=ppt/notesSlides/_rels/notesSlide7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7.xml"/>
</Relationships>
</file>

<file path=ppt/notesSlides/_rels/notesSlide8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8.xml"/>
</Relationships>
</file>

<file path=ppt/notesSlides/_rels/notesSlide9.xml.rels><?xml version="1.0" encoding="UTF-8" standalone="yes"?>
<Relationships xmlns="http://schemas.openxmlformats.org/package/2006/relationships">
  <Relationship Id="rId1" Type="http://schemas.openxmlformats.org/officeDocument/2006/relationships/notesMaster" Target="../notesMasters/notesMaster1.xml"/>
  <Relationship Id="rId2" Type="http://schemas.openxmlformats.org/officeDocument/2006/relationships/slide" Target="../slides/slide9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4] Group 4</a:t>
            </a:r>
            <a:endParaRPr lang="en-US" dirty="0"/>
          </a:p>
          <a:p>
            <a:r>
              <a:rPr lang="en-US" dirty="0"/>
              <a:t>DART-SD is a topology-aware self-distillation framework for training multi-turn tool-calling agents. Instead of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9] TOPOLOGY-AWARE SELF-DISTILLATION</a:t>
            </a:r>
            <a:endParaRPr lang="en-US" dirty="0"/>
          </a:p>
          <a:p>
            <a:r>
              <a:rPr lang="en-US" dirty="0"/>
              <a:t>forcing an agent to imitate whole teacher trajectories, it identifies the exact point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14] Correct only where the student first leaves the recoverable region —</a:t>
            </a:r>
            <a:endParaRPr lang="en-US" dirty="0"/>
          </a:p>
          <a:p>
            <a:r>
              <a:rPr lang="en-US" dirty="0"/>
              <a:t>where a student first leaves the recoverable region and supervises only the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26] linear trajectory</a:t>
            </a:r>
            <a:endParaRPr lang="en-US" dirty="0"/>
          </a:p>
          <a:p>
            <a:r>
              <a:rPr lang="en-US" dirty="0"/>
              <a:t>recovery steps that follow, protecting the valid reasoning the model already discovered.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ABLATION STUDY</a:t>
            </a:r>
            <a:endParaRPr lang="en-US" dirty="0"/>
          </a:p>
          <a:p>
            <a:r>
              <a:rPr lang="en-US" dirty="0"/>
              <a:t>A component ablation confirms every design choice matters. Self-distillation alone lifts Solve-F1 from 23.5 to 38.1. Adding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8] Every Component Earns Its Place</a:t>
            </a:r>
            <a:endParaRPr lang="en-US" dirty="0"/>
          </a:p>
          <a:p>
            <a:r>
              <a:rPr lang="en-US" dirty="0"/>
              <a:t>breakpoint-localized supervision raises it to 39.5, progressive self-distillation to 43.9, and replacing LLM-judge breakpoint detection with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32] 23.48</a:t>
            </a:r>
            <a:endParaRPr lang="en-US" dirty="0"/>
          </a:p>
          <a:p>
            <a:r>
              <a:rPr lang="en-US" dirty="0"/>
              <a:t>the topology-aware ISTG projection reaches 45.7. The components are complementary and together yield the strongest performance.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HEADLINE NUMBERS</a:t>
            </a:r>
            <a:endParaRPr lang="en-US" dirty="0"/>
          </a:p>
          <a:p>
            <a:r>
              <a:rPr lang="en-US" dirty="0"/>
              <a:t>The headline numbers tell the story. On Qwen3-8B, FTRL Solve-F1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The Numbers That Matter</a:t>
            </a:r>
            <a:endParaRPr lang="en-US" dirty="0"/>
          </a:p>
          <a:p>
            <a:r>
              <a:rPr lang="en-US" dirty="0"/>
              <a:t>nearly doubles from 23.5 to 45.7, and the overall five-benchmark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12] FTRL Solve-F1 (Qwen3-8B)</a:t>
            </a:r>
            <a:endParaRPr lang="en-US" dirty="0"/>
          </a:p>
          <a:p>
            <a:r>
              <a:rPr lang="en-US" dirty="0"/>
              <a:t>average reaches 45.6. The model also becomes more efficient,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17] Five-benchmark average (8B)</a:t>
            </a:r>
            <a:endParaRPr lang="en-US" dirty="0"/>
          </a:p>
          <a:p>
            <a:r>
              <a:rPr lang="en-US" dirty="0"/>
              <a:t>cutting average tool calls from 4.23 to 3.55 —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22] Average tool calls</a:t>
            </a:r>
            <a:endParaRPr lang="en-US" dirty="0"/>
          </a:p>
          <a:p>
            <a:r>
              <a:rPr lang="en-US" dirty="0"/>
              <a:t>even shorter than the golden references. General capabilities are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27] General-capability average</a:t>
            </a:r>
            <a:endParaRPr lang="en-US" dirty="0"/>
          </a:p>
          <a:p>
            <a:r>
              <a:rPr lang="en-US" dirty="0"/>
              <a:t>preserved, with the average lifting from 43.9 to 49.9.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TAKEAWAY</a:t>
            </a:r>
            <a:endParaRPr lang="en-US" dirty="0"/>
          </a:p>
          <a:p>
            <a:r>
              <a:rPr lang="en-US" dirty="0"/>
              <a:t>The takeaway is simple: don't force a student to copy an entire teacher trajectory. Find the exact point where it first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8] Correct Where It Goes Wrong —</a:t>
            </a:r>
            <a:endParaRPr lang="en-US" dirty="0"/>
          </a:p>
          <a:p>
            <a:r>
              <a:rPr lang="en-US" dirty="0"/>
              <a:t>leaves the recoverable region, correct only from there, and protect what it already got right. This topology-aware localized correction produces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12] Don't force a student to copy an entire teacher trajectory.</a:t>
            </a:r>
            <a:endParaRPr lang="en-US" dirty="0"/>
          </a:p>
          <a:p>
            <a:r>
              <a:rPr lang="en-US" dirty="0"/>
              <a:t>compact tool-calling agents that are more efficient, more general, and on several benchmarks better than the teachers they learned from.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THE PROBLEM</a:t>
            </a:r>
            <a:endParaRPr lang="en-US" dirty="0"/>
          </a:p>
          <a:p>
            <a:r>
              <a:rPr lang="en-US" dirty="0"/>
              <a:t>Equipping compact language models with multi-turn tool use is essential for autonomous agents, but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8] Whole-Trajectory Imitation</a:t>
            </a:r>
            <a:endParaRPr lang="en-US" dirty="0"/>
          </a:p>
          <a:p>
            <a:r>
              <a:rPr lang="en-US" dirty="0"/>
              <a:t>current distillation relies on imitating full teacher trajectories. For tasks with multiple order-independent sub-goals,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15] Order-independent sub-goals form a combinatorial lattice.</a:t>
            </a:r>
            <a:endParaRPr lang="en-US" dirty="0"/>
          </a:p>
          <a:p>
            <a:r>
              <a:rPr lang="en-US" dirty="0"/>
              <a:t>valid solutions form a vast diamond lattice. Forcing this rich topology into a single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27] valid solution space</a:t>
            </a:r>
            <a:endParaRPr lang="en-US" dirty="0"/>
          </a:p>
          <a:p>
            <a:r>
              <a:rPr lang="en-US" dirty="0"/>
              <a:t>linear trajectory collapses it, penalizing valid alternative explorations and severely degrading the policy's diversity.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MOTIVATION</a:t>
            </a:r>
            <a:endParaRPr lang="en-US" dirty="0"/>
          </a:p>
          <a:p>
            <a:r>
              <a:rPr lang="en-US" dirty="0"/>
              <a:t>The prevailing paradigms all mishandle the structure of exploration. SFT teacher boosting overwrites valid exploratory steps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Every Paradigm Confuses a Detour with a Fatal Error</a:t>
            </a:r>
            <a:endParaRPr lang="en-US" dirty="0"/>
          </a:p>
          <a:p>
            <a:r>
              <a:rPr lang="en-US" dirty="0"/>
              <a:t>with a global loss, while standard reinforcement learning misassigns credit through a uniformly distributed reward. Traditional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17] SFT Teacher Boosting</a:t>
            </a:r>
            <a:endParaRPr lang="en-US" dirty="0"/>
          </a:p>
          <a:p>
            <a:r>
              <a:rPr lang="en-US" dirty="0"/>
              <a:t>hindsight methods still treat interactions as strict linear sequences, confusing fatal errors with harmless exploration.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20] Figure 1 — Comparison of training paradigms: global loss vs. spread reward vs. localized CTB correction.</a:t>
            </a:r>
            <a:endParaRPr lang="en-US" dirty="0"/>
          </a:p>
          <a:p>
            <a:r>
              <a:rPr lang="en-US" dirty="0"/>
              <a:t>What is missing is a way to correct only where the student actually goes wrong.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CONTRIBUTION</a:t>
            </a:r>
            <a:endParaRPr lang="en-US" dirty="0"/>
          </a:p>
          <a:p>
            <a:r>
              <a:rPr lang="en-US" dirty="0"/>
              <a:t>DART-SD makes three moves. First, it models the execution process as a converging Interaction-State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8] Three Moves: Model, Locate, Correct</a:t>
            </a:r>
            <a:endParaRPr lang="en-US" dirty="0"/>
          </a:p>
          <a:p>
            <a:r>
              <a:rPr lang="en-US" dirty="0"/>
              <a:t>Transition Graph that faithfully captures the diamond topology of successful and failed paths.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14] 1</a:t>
            </a:r>
            <a:endParaRPr lang="en-US" dirty="0"/>
          </a:p>
          <a:p>
            <a:r>
              <a:rPr lang="en-US" dirty="0"/>
              <a:t>Second, during autonomous rollouts it identifies the Critical Topological Breakpoint and retrieves success-supported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20] 2</a:t>
            </a:r>
            <a:endParaRPr lang="en-US" dirty="0"/>
          </a:p>
          <a:p>
            <a:r>
              <a:rPr lang="en-US" dirty="0"/>
              <a:t>recovery references. Third, it introduces progressive self-distillation with breakpoint-localized supervision, so training loss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26] 3</a:t>
            </a:r>
            <a:endParaRPr lang="en-US" dirty="0"/>
          </a:p>
          <a:p>
            <a:r>
              <a:rPr lang="en-US" dirty="0"/>
              <a:t>falls only on generated recovery steps while the valid reasoning prefix is protected.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METHOD · 1 OF 2</a:t>
            </a:r>
            <a:endParaRPr lang="en-US" dirty="0"/>
          </a:p>
          <a:p>
            <a:r>
              <a:rPr lang="en-US" dirty="0"/>
              <a:t>DART-SD first abstracts tool responses into information atoms and builds an Interaction-State Transition Graph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Building the Interaction-State Transition Graph</a:t>
            </a:r>
            <a:endParaRPr lang="en-US" dirty="0"/>
          </a:p>
          <a:p>
            <a:r>
              <a:rPr lang="en-US" dirty="0"/>
              <a:t>of main and auxiliary nodes. It defines a task-specific reachability budget and a success-reachable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10] Figure 2 — DART-SD pipeline: ISTG construction, student rollouts, dynamic CTB identification, recovery sampling, localized SFT.</a:t>
            </a:r>
            <a:endParaRPr lang="en-US" dirty="0"/>
          </a:p>
          <a:p>
            <a:r>
              <a:rPr lang="en-US" dirty="0"/>
              <a:t>region containing teacher nodes whose remaining distance to success is within that budget.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METHOD · 2 OF 2</a:t>
            </a:r>
            <a:endParaRPr lang="en-US" dirty="0"/>
          </a:p>
          <a:p>
            <a:r>
              <a:rPr lang="en-US" dirty="0"/>
              <a:t>Failed student states are projected onto this region by type, and the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Localized Loss After the Breakpoint</a:t>
            </a:r>
            <a:endParaRPr lang="en-US" dirty="0"/>
          </a:p>
          <a:p>
            <a:r>
              <a:rPr lang="en-US" dirty="0"/>
              <a:t>first transition from a projectable to a non-projectable state is the Critical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9] Failed student states are projected onto the success-reachable region R⁺ by type.</a:t>
            </a:r>
            <a:endParaRPr lang="en-US" dirty="0"/>
          </a:p>
          <a:p>
            <a:r>
              <a:rPr lang="en-US" dirty="0"/>
              <a:t>Topological Breakpoint. An augmented generator, conditioned on the retained student prefix and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22] Token mask along the trajectory</a:t>
            </a:r>
            <a:endParaRPr lang="en-US" dirty="0"/>
          </a:p>
          <a:p>
            <a:r>
              <a:rPr lang="en-US" dirty="0"/>
              <a:t>privileged teacher references, produces a recovery continuation, and a masked causal language-modeling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27] Breakpoint-localized objective</a:t>
            </a:r>
            <a:endParaRPr lang="en-US" dirty="0"/>
          </a:p>
          <a:p>
            <a:r>
              <a:rPr lang="en-US" dirty="0"/>
              <a:t>loss is applied only to the assistant tokens generated after the breakpoint.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DATASET &amp; BENCHMARKS</a:t>
            </a:r>
            <a:endParaRPr lang="en-US" dirty="0"/>
          </a:p>
          <a:p>
            <a:r>
              <a:rPr lang="en-US" dirty="0"/>
              <a:t>Models are trained on the FTRL dataset, which comprises over two thousand automatically constructed tool-use environments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FTRL Training, Five-Benchmark Evaluation</a:t>
            </a:r>
            <a:endParaRPr lang="en-US" dirty="0"/>
          </a:p>
          <a:p>
            <a:r>
              <a:rPr lang="en-US" dirty="0"/>
              <a:t>with verifiable feedback across four task structures: single, parallel-single, multi, and parallel-multi. Evaluation spans five benchmarks: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24] FTRL Training Set</a:t>
            </a:r>
            <a:endParaRPr lang="en-US" dirty="0"/>
          </a:p>
          <a:p>
            <a:r>
              <a:rPr lang="en-US" dirty="0"/>
              <a:t>FTRL as the in-domain test set, and BFCL, ToolHop, tau-bench, and RoTBench as out-of-domain generalization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39] Five Benchmarks</a:t>
            </a:r>
            <a:endParaRPr lang="en-US" dirty="0"/>
          </a:p>
          <a:p>
            <a:r>
              <a:rPr lang="en-US" dirty="0"/>
              <a:t>tests. Students are Qwen3-4B and Qwen3-8B, distilled from a mixed pool of larger teacher models.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KEY RESULT</a:t>
            </a:r>
            <a:endParaRPr lang="en-US" dirty="0"/>
          </a:p>
          <a:p>
            <a:r>
              <a:rPr lang="en-US" dirty="0"/>
              <a:t>DART-SD delivers consistent gains on both the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7] Best Overall on Both Backbones</a:t>
            </a:r>
            <a:endParaRPr lang="en-US" dirty="0"/>
          </a:p>
          <a:p>
            <a:r>
              <a:rPr lang="en-US" dirty="0"/>
              <a:t>in-domain FTRL test set and four out-of-domain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16] Qwen3-8B overall average</a:t>
            </a:r>
            <a:endParaRPr lang="en-US" dirty="0"/>
          </a:p>
          <a:p>
            <a:r>
              <a:rPr lang="en-US" dirty="0"/>
              <a:t>benchmarks, achieving the best overall average with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19] Figure 3 — Qwen3-8B vs DART-SD vs teacher across five tool-use benchmarks.</a:t>
            </a:r>
            <a:endParaRPr lang="en-US" dirty="0"/>
          </a:p>
          <a:p>
            <a:r>
              <a:rPr lang="en-US" dirty="0"/>
              <a:t>both the 8B and 4B backbones.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## [Group 5] KEY RESULT</a:t>
            </a:r>
            <a:endParaRPr lang="en-US" dirty="0"/>
          </a:p>
          <a:p>
            <a:r>
              <a:rPr lang="en-US" dirty="0"/>
              <a:t>Remarkably, the 8B student surpasses its much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8] The Student Surpasses Its Teacher</a:t>
            </a:r>
            <a:endParaRPr lang="en-US" dirty="0"/>
          </a:p>
          <a:p>
            <a:r>
              <a:rPr lang="en-US" dirty="0"/>
              <a:t>larger teacher on FTRL, ToolHop, and tau-bench,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21] FTRL</a:t>
            </a:r>
            <a:endParaRPr lang="en-US" dirty="0"/>
          </a:p>
          <a:p>
            <a:r>
              <a:rPr lang="en-US" dirty="0"/>
              <a:t>showing that topology-aware recovery paths extract generalizable</a:t>
            </a:r>
            <a:endParaRPr lang="en-US" dirty="0"/>
          </a:p>
          <a:p>
            <a:endParaRPr lang="en-US" dirty="0"/>
          </a:p>
          <a:p>
            <a:r>
              <a:rPr lang="en-US" dirty="0"/>
              <a:t>## [Group 25] Topology-aware recovery extracts generalizable behavior —</a:t>
            </a:r>
            <a:endParaRPr lang="en-US" dirty="0"/>
          </a:p>
          <a:p>
            <a:r>
              <a:rPr lang="en-US" dirty="0"/>
              <a:t>tool-use behaviors rather than merely imitating trajectories.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7.xml><?xml version="1.0" encoding="utf-8"?>
<p:sldLayout xmlns:a="http://schemas.openxmlformats.org/drawingml/2006/main" xmlns:p="http://schemas.openxmlformats.org/presentationml/2006/main" type="blank" preserve="1">
  <p:cSld name="dartsd —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 name="dartsd — 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95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0.xml"/>
</Relationships>
</file>

<file path=ppt/slides/_rels/slide11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1.xml"/>
</Relationships>
</file>

<file path=ppt/slides/_rels/slide12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12.xml"/>
</Relationships>
</file>

<file path=ppt/slides/_rels/slide2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2.xml"/>
</Relationships>
</file>

<file path=ppt/slides/_rels/slide3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ffeb9bd548048dc4.png"/>
  <Relationship Id="rId3" Type="http://schemas.openxmlformats.org/officeDocument/2006/relationships/notesSlide" Target="../notesSlides/notesSlide3.xml"/>
</Relationships>
</file>

<file path=ppt/slides/_rels/slide4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4.xml"/>
</Relationships>
</file>

<file path=ppt/slides/_rels/slide5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70a17c01298641cc.png"/>
  <Relationship Id="rId3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6.xml"/>
</Relationships>
</file>

<file path=ppt/slides/_rels/slide7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7.xml"/>
</Relationships>
</file>

<file path=ppt/slides/_rels/slide8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image" Target="../media/image_dae254ddc9d6937e.png"/>
  <Relationship Id="rId3" Type="http://schemas.openxmlformats.org/officeDocument/2006/relationships/notesSlide" Target="../notesSlides/notesSlide8.xml"/>
</Relationships>
</file>

<file path=ppt/slides/_rels/slide9.xml.rels><?xml version="1.0" encoding="UTF-8" standalone="yes"?>
<Relationships xmlns="http://schemas.openxmlformats.org/package/2006/relationships">
  <Relationship Id="rId1"
                Type="http://schemas.openxmlformats.org/officeDocument/2006/relationships/slideLayout"
                Target="../slideLayouts/slideLayout7.xml"/>
  <Relationship Id="rId2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 descr="## [Group 4] Group 4&#10;DART-SD is a topology-aware self-distillation framework for training multi-turn tool-calling agents. Instead of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ce4778709e4255f2d30333c576c17f3cd842d5f1cb0d6f1a3bc33151b21ea87f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Group 4</p2vs:concise>
                  <p2vs:detailed>DART-SD is a topology-aware self-distillation framework for training multi-turn tool-calling agents. Instead of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1476375"/>
            <a:chOff x="0" y="0"/>
            <a:chExt cx="12192000" cy="1476375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Rectangle 3"/>
            <p:cNvSpPr/>
            <p:nvPr/>
          </p:nvSpPr>
          <p:spPr>
            <a:xfrm>
              <a:off x="609600" y="1428750"/>
              <a:ext cx="1143000" cy="476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9" name="Group 9" descr="## [Group 9] TOPOLOGY-AWARE SELF-DISTILLATION&#10;forcing an agent to imitate whole teacher trajectories, it identifies the exact poin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5815faaf70d08779e789761b280cb11c755b1da21bdba8a052c2a315d0cdf902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TOPOLOGY-AWARE SELF-DISTILLATION</p2vs:concise>
                  <p2vs:detailed>forcing an agent to imitate whole teacher trajectories, it identifies the exact point</p2vs:detailed>
                </p2vs:blockSemantics>
              </a:ext>
            </a:extLst>
          </p:cNvPr>
          <p:cNvGrpSpPr/>
          <p:nvPr/>
        </p:nvGrpSpPr>
        <p:grpSpPr>
          <a:xfrm>
            <a:off x="590550" y="1041082"/>
            <a:ext cx="8056029" cy="2318385"/>
            <a:chOff x="590550" y="1041082"/>
            <a:chExt cx="8056029" cy="2318385"/>
          </a:xfrm>
        </p:grpSpPr>
        <p:sp>
          <p:nvSpPr>
            <p:cNvPr id="5" name="TextBox 5"/>
            <p:cNvSpPr txBox="1"/>
            <p:nvPr/>
          </p:nvSpPr>
          <p:spPr>
            <a:xfrm>
              <a:off x="601218" y="1041082"/>
              <a:ext cx="6237275" cy="32270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650" spc="225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TOPOLOGY-AWARE SELF-DISTILLATION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590550" y="1672590"/>
              <a:ext cx="3389559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DART-SD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98170" y="2538412"/>
              <a:ext cx="7782715" cy="4400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250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Diamond-topology Aware Retrieval and Tuning for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598170" y="2919412"/>
              <a:ext cx="8048409" cy="4400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250" dirty="0">
                  <a:solidFill>
                    <a:schemeClr val="dk1"/>
                  </a:solidFill>
                  <a:latin typeface="+mj-lt"/>
                  <a:ea typeface="+mj-ea"/>
                  <a:cs typeface="+mj-cs"/>
                </a:rPr>
                <a:t>Self-Distillation of Multi-Turn Tool-Calling Agents</a:t>
              </a:r>
            </a:p>
          </p:txBody>
        </p:sp>
      </p:grpSp>
      <p:grpSp>
        <p:nvGrpSpPr>
          <p:cNvPr id="14" name="Group 14" descr="## [Group 14] Correct only where the student first leaves the recoverable region —&#10;where a student first leaves the recoverable region and supervises only th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29e566c0c8f3d7462ea91d517bcb30c88c8a2122806d113eaa7b92ceecffcfb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Correct only where the student first leaves the recoverable region —</p2vs:concise>
                  <p2vs:detailed>where a student first leaves the recoverable region and supervises only the</p2vs:detailed>
                </p2vs:blockSemantics>
              </a:ext>
            </a:extLst>
          </p:cNvPr>
          <p:cNvGrpSpPr/>
          <p:nvPr/>
        </p:nvGrpSpPr>
        <p:grpSpPr>
          <a:xfrm>
            <a:off x="609600" y="3733800"/>
            <a:ext cx="7842084" cy="1428750"/>
            <a:chOff x="609600" y="3733800"/>
            <a:chExt cx="7842084" cy="1428750"/>
          </a:xfrm>
        </p:grpSpPr>
        <p:sp>
          <p:nvSpPr>
            <p:cNvPr id="10" name="Rectangle 10"/>
            <p:cNvSpPr/>
            <p:nvPr/>
          </p:nvSpPr>
          <p:spPr>
            <a:xfrm>
              <a:off x="609600" y="3733800"/>
              <a:ext cx="7239000" cy="1428750"/>
            </a:xfrm>
            <a:prstGeom prst="roundRect">
              <a:avLst>
                <a:gd name="adj" fmla="val 6667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868299" y="4020979"/>
              <a:ext cx="7583385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Correct only where the student first leaves the recoverable region —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68299" y="4325779"/>
              <a:ext cx="5546192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don't force imitation of whole teacher trajectories.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870204" y="4747260"/>
              <a:ext cx="618022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Supervise only the recovery steps after a topologically identified breakpoint.</a:t>
              </a:r>
            </a:p>
          </p:txBody>
        </p:sp>
      </p:grpSp>
      <p:grpSp>
        <p:nvGrpSpPr>
          <p:cNvPr id="26" name="Group 26" descr="## [Group 26] linear trajectory&#10;recovery steps that follow, protecting the valid reasoning the model already discovered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6dafbcca27233b8e11656d23d4a08bd9fcdd5446c979776cd0a52db327341ee9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linear trajectory</p2vs:concise>
                  <p2vs:detailed>recovery steps that follow, protecting the valid reasoning the model already discovered.</p2vs:detailed>
                </p2vs:blockSemantics>
              </a:ext>
            </a:extLst>
          </p:cNvPr>
          <p:cNvGrpSpPr/>
          <p:nvPr/>
        </p:nvGrpSpPr>
        <p:grpSpPr>
          <a:xfrm>
            <a:off x="8048940" y="3879056"/>
            <a:ext cx="3066735" cy="1740694"/>
            <a:chOff x="8048940" y="3879056"/>
            <a:chExt cx="3066735" cy="1740694"/>
          </a:xfrm>
        </p:grpSpPr>
        <p:sp>
          <p:nvSpPr>
            <p:cNvPr id="15" name="TextBox 15"/>
            <p:cNvSpPr txBox="1"/>
            <p:nvPr/>
          </p:nvSpPr>
          <p:spPr>
            <a:xfrm>
              <a:off x="8508802" y="3879056"/>
              <a:ext cx="127039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linear trajectory</a:t>
              </a:r>
            </a:p>
          </p:txBody>
        </p:sp>
        <p:sp>
          <p:nvSpPr>
            <p:cNvPr id="16" name="Line 16"/>
            <p:cNvSpPr/>
            <p:nvPr/>
          </p:nvSpPr>
          <p:spPr>
            <a:xfrm>
              <a:off x="8382000" y="4286250"/>
              <a:ext cx="2667000" cy="9525"/>
            </a:xfrm>
            <a:custGeom>
              <a:avLst/>
              <a:gdLst/>
              <a:ahLst/>
              <a:cxnLst/>
              <a:rect l="l" t="t" r="r" b="b"/>
              <a:pathLst>
                <a:path w="2667000" h="9525">
                  <a:moveTo>
                    <a:pt x="0" y="0"/>
                  </a:moveTo>
                  <a:lnTo>
                    <a:pt x="2667000" y="0"/>
                  </a:lnTo>
                </a:path>
              </a:pathLst>
            </a:custGeom>
            <a:noFill/>
            <a:ln w="28575">
              <a:solidFill>
                <a:schemeClr val="accent3"/>
              </a:solidFill>
            </a:ln>
          </p:spPr>
        </p:sp>
        <p:sp>
          <p:nvSpPr>
            <p:cNvPr id="17" name="Ellipse 17"/>
            <p:cNvSpPr/>
            <p:nvPr/>
          </p:nvSpPr>
          <p:spPr>
            <a:xfrm>
              <a:off x="8315325" y="421957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18" name="Ellipse 18"/>
            <p:cNvSpPr/>
            <p:nvPr/>
          </p:nvSpPr>
          <p:spPr>
            <a:xfrm>
              <a:off x="9172575" y="421957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19" name="Ellipse 19"/>
            <p:cNvSpPr/>
            <p:nvPr/>
          </p:nvSpPr>
          <p:spPr>
            <a:xfrm>
              <a:off x="9629775" y="4200525"/>
              <a:ext cx="171450" cy="1714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0" name="Ellipse 20"/>
            <p:cNvSpPr/>
            <p:nvPr/>
          </p:nvSpPr>
          <p:spPr>
            <a:xfrm>
              <a:off x="10506075" y="421957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21" name="Ellipse 21"/>
            <p:cNvSpPr/>
            <p:nvPr/>
          </p:nvSpPr>
          <p:spPr>
            <a:xfrm>
              <a:off x="10982325" y="4219575"/>
              <a:ext cx="133350" cy="1333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</p:sp>
        <p:sp>
          <p:nvSpPr>
            <p:cNvPr id="22" name="TextBox 22"/>
            <p:cNvSpPr txBox="1"/>
            <p:nvPr/>
          </p:nvSpPr>
          <p:spPr>
            <a:xfrm>
              <a:off x="9364237" y="3990499"/>
              <a:ext cx="702526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98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breakpoint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048940" y="4831556"/>
              <a:ext cx="2190120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diamond lattice of valid paths</a:t>
              </a:r>
            </a:p>
          </p:txBody>
        </p:sp>
        <p:sp>
          <p:nvSpPr>
            <p:cNvPr id="24" name="Freeform 24"/>
            <p:cNvSpPr/>
            <p:nvPr/>
          </p:nvSpPr>
          <p:spPr>
            <a:xfrm>
              <a:off x="8382000" y="5048250"/>
              <a:ext cx="1524000" cy="571500"/>
            </a:xfrm>
            <a:custGeom>
              <a:avLst/>
              <a:gdLst/>
              <a:ahLst/>
              <a:cxnLst/>
              <a:rect l="l" t="t" r="r" b="b"/>
              <a:pathLst>
                <a:path w="1524000" h="571500">
                  <a:moveTo>
                    <a:pt x="0" y="285750"/>
                  </a:moveTo>
                  <a:lnTo>
                    <a:pt x="762000" y="0"/>
                  </a:lnTo>
                  <a:lnTo>
                    <a:pt x="1524000" y="285750"/>
                  </a:lnTo>
                  <a:lnTo>
                    <a:pt x="762000" y="571500"/>
                  </a:lnTo>
                  <a:close/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</p:sp>
        <p:sp>
          <p:nvSpPr>
            <p:cNvPr id="25" name="Freeform 25"/>
            <p:cNvSpPr/>
            <p:nvPr/>
          </p:nvSpPr>
          <p:spPr>
            <a:xfrm>
              <a:off x="9144000" y="4762500"/>
              <a:ext cx="1524000" cy="571500"/>
            </a:xfrm>
            <a:custGeom>
              <a:avLst/>
              <a:gdLst/>
              <a:ahLst/>
              <a:cxnLst/>
              <a:rect l="l" t="t" r="r" b="b"/>
              <a:pathLst>
                <a:path w="1524000" h="571500">
                  <a:moveTo>
                    <a:pt x="0" y="285750"/>
                  </a:moveTo>
                  <a:lnTo>
                    <a:pt x="762000" y="571500"/>
                  </a:lnTo>
                  <a:lnTo>
                    <a:pt x="1524000" y="285750"/>
                  </a:lnTo>
                  <a:lnTo>
                    <a:pt x="762000" y="0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</p:grpSp>
      <p:grpSp>
        <p:nvGrpSpPr>
          <p:cNvPr id="29" name="Group 29"/>
          <p:cNvGrpSpPr/>
          <p:nvPr/>
        </p:nvGrpSpPr>
        <p:grpSpPr>
          <a:xfrm>
            <a:off x="603885" y="6279356"/>
            <a:ext cx="10983849" cy="220028"/>
            <a:chOff x="603885" y="6279356"/>
            <a:chExt cx="10983849" cy="220028"/>
          </a:xfrm>
        </p:grpSpPr>
        <p:sp>
          <p:nvSpPr>
            <p:cNvPr id="27" name="TextBox 27"/>
            <p:cNvSpPr txBox="1"/>
            <p:nvPr/>
          </p:nvSpPr>
          <p:spPr>
            <a:xfrm>
              <a:off x="603885" y="6279356"/>
              <a:ext cx="7500915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Hangrui Xu, Jiarui Wang, Yang Yang et al. · ByteDance · University of Science and Technology of China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11103540" y="6287452"/>
              <a:ext cx="48419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1050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01 / 12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ABLATION STUDY&#10;A component ablation confirms every design choice matters. Self-distillation alone lifts Solve-F1 from 23.5 to 38.1. Adding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15e51d132d2a0b2077332729b18d385999c6f5d7f33ecdf26857ea6d1541a99e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ABLATION STUDY</p2vs:concise>
                  <p2vs:detailed>A component ablation confirms every design choice matters. Self-distillation alone lifts Solve-F1 from 23.5 to 38.1. Adding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552651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ABLATION STUDY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8" name="Group 8" descr="## [Group 8] Every Component Earns Its Place&#10;breakpoint-localized supervision raises it to 39.5, progressive self-distillation to 43.9, and replacing LLM-judge breakpoint detection with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903c78cd242ef6504711d099b99b1e773e2637be68e24be78411e7a15f631b06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Every Component Earns Its Place</p2vs:concise>
                  <p2vs:detailed>breakpoint-localized supervision raises it to 39.5, progressive self-distillation to 43.9, and replacing LLM-judge breakpoint detection with</p2vs:detailed>
                </p2vs:blockSemantics>
              </a:ext>
            </a:extLst>
          </p:cNvPr>
          <p:cNvGrpSpPr/>
          <p:nvPr/>
        </p:nvGrpSpPr>
        <p:grpSpPr>
          <a:xfrm>
            <a:off x="594360" y="1104900"/>
            <a:ext cx="7367397" cy="829723"/>
            <a:chOff x="594360" y="1104900"/>
            <a:chExt cx="7367397" cy="829723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04900"/>
              <a:ext cx="7367397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Every Component Earns Its Place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02361" y="1655921"/>
              <a:ext cx="6598772" cy="2787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Qwen3-8B Solve-F1 rises monotonically as each design choice is added.</a:t>
              </a:r>
            </a:p>
          </p:txBody>
        </p:sp>
      </p:grpSp>
      <p:grpSp>
        <p:nvGrpSpPr>
          <p:cNvPr id="32" name="Group 32" descr="## [Group 32] 23.48&#10;the topology-aware ISTG projection reaches 45.7. The components are complementary and together yield the strongest performance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549bde3ffe567ae32c19dfd61bb06f2424a7a44dc476c6df8f4042dffd4e031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23.48</p2vs:concise>
                  <p2vs:detailed>the topology-aware ISTG projection reaches 45.7. The components are complementary and together yield the strongest performance.</p2vs:detailed>
                </p2vs:blockSemantics>
              </a:ext>
            </a:extLst>
          </p:cNvPr>
          <p:cNvGrpSpPr/>
          <p:nvPr/>
        </p:nvGrpSpPr>
        <p:grpSpPr>
          <a:xfrm>
            <a:off x="1160737" y="1910715"/>
            <a:ext cx="10078763" cy="4169569"/>
            <a:chOff x="1160737" y="1910715"/>
            <a:chExt cx="10078763" cy="4169569"/>
          </a:xfrm>
        </p:grpSpPr>
        <p:sp>
          <p:nvSpPr>
            <p:cNvPr id="9" name="Line 9"/>
            <p:cNvSpPr/>
            <p:nvPr/>
          </p:nvSpPr>
          <p:spPr>
            <a:xfrm>
              <a:off x="1428750" y="5715000"/>
              <a:ext cx="9810750" cy="9525"/>
            </a:xfrm>
            <a:custGeom>
              <a:avLst/>
              <a:gdLst/>
              <a:ahLst/>
              <a:cxnLst/>
              <a:rect l="l" t="t" r="r" b="b"/>
              <a:pathLst>
                <a:path w="9810750" h="9525">
                  <a:moveTo>
                    <a:pt x="0" y="0"/>
                  </a:moveTo>
                  <a:lnTo>
                    <a:pt x="9810750" y="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  <p:sp>
          <p:nvSpPr>
            <p:cNvPr id="10" name="Line 10"/>
            <p:cNvSpPr/>
            <p:nvPr/>
          </p:nvSpPr>
          <p:spPr>
            <a:xfrm>
              <a:off x="1428750" y="2190750"/>
              <a:ext cx="9525" cy="3524250"/>
            </a:xfrm>
            <a:custGeom>
              <a:avLst/>
              <a:gdLst/>
              <a:ahLst/>
              <a:cxnLst/>
              <a:rect l="l" t="t" r="r" b="b"/>
              <a:pathLst>
                <a:path w="9525" h="3524250">
                  <a:moveTo>
                    <a:pt x="0" y="0"/>
                  </a:moveTo>
                  <a:lnTo>
                    <a:pt x="0" y="352425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  <p:grpSp>
          <p:nvGrpSpPr>
            <p:cNvPr id="14" name="Group 14"/>
            <p:cNvGrpSpPr/>
            <p:nvPr/>
          </p:nvGrpSpPr>
          <p:grpSpPr>
            <a:xfrm>
              <a:off x="1905000" y="3596640"/>
              <a:ext cx="1238250" cy="2483644"/>
              <a:chOff x="1905000" y="3596640"/>
              <a:chExt cx="1238250" cy="2483644"/>
            </a:xfrm>
          </p:grpSpPr>
          <p:sp>
            <p:nvSpPr>
              <p:cNvPr id="11" name="Rectangle 11"/>
              <p:cNvSpPr/>
              <p:nvPr/>
            </p:nvSpPr>
            <p:spPr>
              <a:xfrm>
                <a:off x="1905000" y="3924300"/>
                <a:ext cx="1238250" cy="17907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</p:sp>
          <p:sp>
            <p:nvSpPr>
              <p:cNvPr id="12" name="TextBox 12"/>
              <p:cNvSpPr txBox="1"/>
              <p:nvPr/>
            </p:nvSpPr>
            <p:spPr>
              <a:xfrm>
                <a:off x="2145335" y="3596640"/>
                <a:ext cx="757580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800" b="1" dirty="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rPr>
                  <a:t>23.48</a:t>
                </a:r>
              </a:p>
            </p:txBody>
          </p:sp>
          <p:sp>
            <p:nvSpPr>
              <p:cNvPr id="13" name="TextBox 13"/>
              <p:cNvSpPr txBox="1"/>
              <p:nvPr/>
            </p:nvSpPr>
            <p:spPr>
              <a:xfrm>
                <a:off x="2350211" y="5860256"/>
                <a:ext cx="347828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Base</a:t>
                </a:r>
              </a:p>
            </p:txBody>
          </p:sp>
        </p:grpSp>
        <p:grpSp>
          <p:nvGrpSpPr>
            <p:cNvPr id="18" name="Group 18"/>
            <p:cNvGrpSpPr/>
            <p:nvPr/>
          </p:nvGrpSpPr>
          <p:grpSpPr>
            <a:xfrm>
              <a:off x="3619500" y="2482215"/>
              <a:ext cx="1238250" cy="3598069"/>
              <a:chOff x="3619500" y="2482215"/>
              <a:chExt cx="1238250" cy="3598069"/>
            </a:xfrm>
          </p:grpSpPr>
          <p:sp>
            <p:nvSpPr>
              <p:cNvPr id="15" name="Rectangle 15"/>
              <p:cNvSpPr/>
              <p:nvPr/>
            </p:nvSpPr>
            <p:spPr>
              <a:xfrm>
                <a:off x="3619500" y="2809875"/>
                <a:ext cx="1238250" cy="290512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</p:sp>
          <p:sp>
            <p:nvSpPr>
              <p:cNvPr id="16" name="TextBox 16"/>
              <p:cNvSpPr txBox="1"/>
              <p:nvPr/>
            </p:nvSpPr>
            <p:spPr>
              <a:xfrm>
                <a:off x="3859835" y="2482215"/>
                <a:ext cx="757580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800" b="1" dirty="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rPr>
                  <a:t>38.10</a:t>
                </a:r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3783548" y="5860256"/>
                <a:ext cx="910154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+Self-Distill</a:t>
                </a:r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5334000" y="2377440"/>
              <a:ext cx="1238250" cy="3702844"/>
              <a:chOff x="5334000" y="2377440"/>
              <a:chExt cx="1238250" cy="3702844"/>
            </a:xfrm>
          </p:grpSpPr>
          <p:sp>
            <p:nvSpPr>
              <p:cNvPr id="19" name="Rectangle 19"/>
              <p:cNvSpPr/>
              <p:nvPr/>
            </p:nvSpPr>
            <p:spPr>
              <a:xfrm>
                <a:off x="5334000" y="2705100"/>
                <a:ext cx="1238250" cy="3009900"/>
              </a:xfrm>
              <a:prstGeom prst="rect">
                <a:avLst/>
              </a:prstGeom>
              <a:solidFill>
                <a:srgbClr val="9061F0"/>
              </a:solidFill>
              <a:ln>
                <a:noFill/>
              </a:ln>
            </p:spPr>
          </p:sp>
          <p:sp>
            <p:nvSpPr>
              <p:cNvPr id="20" name="TextBox 20"/>
              <p:cNvSpPr txBox="1"/>
              <p:nvPr/>
            </p:nvSpPr>
            <p:spPr>
              <a:xfrm>
                <a:off x="5574335" y="2377440"/>
                <a:ext cx="757580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800" b="1" dirty="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rPr>
                  <a:t>39.51</a:t>
                </a:r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5562473" y="5860256"/>
                <a:ext cx="781304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+CTB-local</a:t>
                </a:r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7048500" y="2044065"/>
              <a:ext cx="1238250" cy="4036219"/>
              <a:chOff x="7048500" y="2044065"/>
              <a:chExt cx="1238250" cy="4036219"/>
            </a:xfrm>
          </p:grpSpPr>
          <p:sp>
            <p:nvSpPr>
              <p:cNvPr id="23" name="Rectangle 23"/>
              <p:cNvSpPr/>
              <p:nvPr/>
            </p:nvSpPr>
            <p:spPr>
              <a:xfrm>
                <a:off x="7048500" y="2371725"/>
                <a:ext cx="1238250" cy="3343275"/>
              </a:xfrm>
              <a:prstGeom prst="rect">
                <a:avLst/>
              </a:prstGeom>
              <a:solidFill>
                <a:srgbClr val="8B4FEC"/>
              </a:solidFill>
              <a:ln>
                <a:noFill/>
              </a:ln>
            </p:spPr>
          </p:sp>
          <p:sp>
            <p:nvSpPr>
              <p:cNvPr id="24" name="TextBox 24"/>
              <p:cNvSpPr txBox="1"/>
              <p:nvPr/>
            </p:nvSpPr>
            <p:spPr>
              <a:xfrm>
                <a:off x="7288835" y="2044065"/>
                <a:ext cx="757580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800" b="1" dirty="0">
                    <a:solidFill>
                      <a:schemeClr val="accent1"/>
                    </a:solidFill>
                    <a:latin typeface="+mj-lt"/>
                    <a:ea typeface="+mj-ea"/>
                    <a:cs typeface="+mj-cs"/>
                  </a:rPr>
                  <a:t>43.93</a:t>
                </a:r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7180738" y="5860256"/>
                <a:ext cx="973774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dirty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rPr>
                  <a:t>+Progressive</a:t>
                </a:r>
              </a:p>
            </p:txBody>
          </p:sp>
        </p:grpSp>
        <p:grpSp>
          <p:nvGrpSpPr>
            <p:cNvPr id="30" name="Group 30"/>
            <p:cNvGrpSpPr/>
            <p:nvPr/>
          </p:nvGrpSpPr>
          <p:grpSpPr>
            <a:xfrm>
              <a:off x="8763000" y="1910715"/>
              <a:ext cx="1238250" cy="4169569"/>
              <a:chOff x="8763000" y="1910715"/>
              <a:chExt cx="1238250" cy="4169569"/>
            </a:xfrm>
          </p:grpSpPr>
          <p:sp>
            <p:nvSpPr>
              <p:cNvPr id="27" name="Rectangle 27"/>
              <p:cNvSpPr/>
              <p:nvPr/>
            </p:nvSpPr>
            <p:spPr>
              <a:xfrm>
                <a:off x="8763000" y="2238375"/>
                <a:ext cx="1238250" cy="347662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</p:sp>
          <p:sp>
            <p:nvSpPr>
              <p:cNvPr id="28" name="TextBox 28"/>
              <p:cNvSpPr txBox="1"/>
              <p:nvPr/>
            </p:nvSpPr>
            <p:spPr>
              <a:xfrm>
                <a:off x="9003335" y="1910715"/>
                <a:ext cx="757580" cy="3520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800" b="1" dirty="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rPr>
                  <a:t>45.66</a:t>
                </a:r>
              </a:p>
            </p:txBody>
          </p:sp>
          <p:sp>
            <p:nvSpPr>
              <p:cNvPr id="29" name="TextBox 29"/>
              <p:cNvSpPr txBox="1"/>
              <p:nvPr/>
            </p:nvSpPr>
            <p:spPr>
              <a:xfrm>
                <a:off x="8920588" y="5860256"/>
                <a:ext cx="923075" cy="2200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0" tIns="0" rIns="0" bIns="0" anchor="t" anchorCtr="0">
                <a:spAutoFit/>
              </a:bodyPr>
              <a:lstStyle/>
              <a:p>
                <a:pPr algn="ctr"/>
                <a:r>
                  <a:rPr lang="en" sz="1120" b="1" dirty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rPr>
                  <a:t>+ISTG (full)</a:t>
                </a:r>
              </a:p>
            </p:txBody>
          </p:sp>
        </p:grpSp>
        <p:sp>
          <p:nvSpPr>
            <p:cNvPr id="31" name="TextBox 31"/>
            <p:cNvSpPr txBox="1"/>
            <p:nvPr/>
          </p:nvSpPr>
          <p:spPr>
            <a:xfrm>
              <a:off x="1160737" y="5666899"/>
              <a:ext cx="82466" cy="19069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9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0</a:t>
              </a:r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10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HEADLINE NUMBERS&#10;The headline numbers tell the story. On Qwen3-8B, FTRL Solve-F1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83880a8e57e66e2ce7a867b995152537dbd13d01b83b439a4adc618fe7b30f6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HEADLINE NUMBERS</p2vs:concise>
                  <p2vs:detailed>The headline numbers tell the story. On Qwen3-8B, FTRL Solve-F1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783080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HEADLINE NUMBERS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The Numbers That Matter&#10;nearly doubles from 23.5 to 45.7, and the overall five-benchmark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6e99f572ebbc8fb4a3be230a2e6c67ebb94b0f71f6c46200c46aa449519bd20a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The Numbers That Matter</p2vs:concise>
                  <p2vs:detailed>nearly doubles from 23.5 to 45.7, and the overall five-benchmark</p2vs:detailed>
                </p2vs:blockSemantics>
              </a:ext>
            </a:extLst>
          </p:cNvPr>
          <p:cNvGrpSpPr/>
          <p:nvPr/>
        </p:nvGrpSpPr>
        <p:grpSpPr>
          <a:xfrm>
            <a:off x="594360" y="1104900"/>
            <a:ext cx="5777758" cy="586740"/>
            <a:chOff x="594360" y="1104900"/>
            <a:chExt cx="5777758" cy="586740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04900"/>
              <a:ext cx="577775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The Numbers That Matter</a:t>
              </a:r>
            </a:p>
          </p:txBody>
        </p:sp>
      </p:grpSp>
      <p:grpSp>
        <p:nvGrpSpPr>
          <p:cNvPr id="12" name="Group 12" descr="## [Group 12] FTRL Solve-F1 (Qwen3-8B)&#10;average reaches 45.6. The model also becomes more efficient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976c2bd17ec2002825407533d5b3524f2628aa615f689d3c8dd2cff1fff0909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FTRL Solve-F1 (Qwen3-8B)</p2vs:concise>
                  <p2vs:detailed>average reaches 45.6. The model also becomes more efficient,</p2vs:detailed>
                </p2vs:blockSemantics>
              </a:ext>
            </a:extLst>
          </p:cNvPr>
          <p:cNvGrpSpPr/>
          <p:nvPr/>
        </p:nvGrpSpPr>
        <p:grpSpPr>
          <a:xfrm>
            <a:off x="609600" y="1866900"/>
            <a:ext cx="5334000" cy="1809750"/>
            <a:chOff x="609600" y="1866900"/>
            <a:chExt cx="5334000" cy="1809750"/>
          </a:xfrm>
        </p:grpSpPr>
        <p:sp>
          <p:nvSpPr>
            <p:cNvPr id="8" name="Rectangle 8"/>
            <p:cNvSpPr/>
            <p:nvPr/>
          </p:nvSpPr>
          <p:spPr>
            <a:xfrm>
              <a:off x="609600" y="1866900"/>
              <a:ext cx="5334000" cy="1809750"/>
            </a:xfrm>
            <a:prstGeom prst="roundRect">
              <a:avLst>
                <a:gd name="adj" fmla="val 6316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869442" y="2121218"/>
              <a:ext cx="241953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FTRL Solve-F1 (Qwen3-8B)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57250" y="2548890"/>
              <a:ext cx="4805416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23.48 → 45.66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70204" y="3318510"/>
              <a:ext cx="1134923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nearly doubled</a:t>
              </a:r>
            </a:p>
          </p:txBody>
        </p:sp>
      </p:grpSp>
      <p:grpSp>
        <p:nvGrpSpPr>
          <p:cNvPr id="17" name="Group 17" descr="## [Group 17] Five-benchmark average (8B)&#10;cutting average tool calls from 4.23 to 3.55 —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a9d1b277ae832dd8fee058f9f3c3b5770746969f9d69b6d0dc391507e1c00dd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Five-benchmark average (8B)</p2vs:concise>
                  <p2vs:detailed>cutting average tool calls from 4.23 to 3.55 —</p2vs:detailed>
                </p2vs:blockSemantics>
              </a:ext>
            </a:extLst>
          </p:cNvPr>
          <p:cNvGrpSpPr/>
          <p:nvPr/>
        </p:nvGrpSpPr>
        <p:grpSpPr>
          <a:xfrm>
            <a:off x="6248400" y="1866900"/>
            <a:ext cx="5334000" cy="1809750"/>
            <a:chOff x="6248400" y="1866900"/>
            <a:chExt cx="5334000" cy="1809750"/>
          </a:xfrm>
        </p:grpSpPr>
        <p:sp>
          <p:nvSpPr>
            <p:cNvPr id="13" name="Rectangle 13"/>
            <p:cNvSpPr/>
            <p:nvPr/>
          </p:nvSpPr>
          <p:spPr>
            <a:xfrm>
              <a:off x="6248400" y="1866900"/>
              <a:ext cx="5334000" cy="1809750"/>
            </a:xfrm>
            <a:prstGeom prst="roundRect">
              <a:avLst>
                <a:gd name="adj" fmla="val 6316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6508242" y="2121218"/>
              <a:ext cx="2626565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Five-benchmark average (8B)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6496050" y="2548890"/>
              <a:ext cx="2009546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45.58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6509004" y="3318510"/>
              <a:ext cx="957224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best overall</a:t>
              </a:r>
            </a:p>
          </p:txBody>
        </p:sp>
      </p:grpSp>
      <p:grpSp>
        <p:nvGrpSpPr>
          <p:cNvPr id="22" name="Group 22" descr="## [Group 22] Average tool calls&#10;even shorter than the golden references. General capabilities ar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c781e82a1b899232f882a20a055301dd3c2353b9d53e1c830bbf95af0f3169b4" orderSource="geometry" orderIndex="4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Average tool calls</p2vs:concise>
                  <p2vs:detailed>even shorter than the golden references. General capabilities are</p2vs:detailed>
                </p2vs:blockSemantics>
              </a:ext>
            </a:extLst>
          </p:cNvPr>
          <p:cNvGrpSpPr/>
          <p:nvPr/>
        </p:nvGrpSpPr>
        <p:grpSpPr>
          <a:xfrm>
            <a:off x="609600" y="3962400"/>
            <a:ext cx="5334000" cy="1809750"/>
            <a:chOff x="609600" y="3962400"/>
            <a:chExt cx="5334000" cy="1809750"/>
          </a:xfrm>
        </p:grpSpPr>
        <p:sp>
          <p:nvSpPr>
            <p:cNvPr id="18" name="Rectangle 18"/>
            <p:cNvSpPr/>
            <p:nvPr/>
          </p:nvSpPr>
          <p:spPr>
            <a:xfrm>
              <a:off x="609600" y="3962400"/>
              <a:ext cx="5334000" cy="1809750"/>
            </a:xfrm>
            <a:prstGeom prst="roundRect">
              <a:avLst>
                <a:gd name="adj" fmla="val 6316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869442" y="4216718"/>
              <a:ext cx="1591302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Average tool calls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857250" y="4644390"/>
              <a:ext cx="4016837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4.23 → 3.55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70204" y="5414010"/>
              <a:ext cx="314614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shorter than the 4.02 golden reference</a:t>
              </a:r>
            </a:p>
          </p:txBody>
        </p:sp>
      </p:grpSp>
      <p:grpSp>
        <p:nvGrpSpPr>
          <p:cNvPr id="27" name="Group 27" descr="## [Group 27] General-capability average&#10;preserved, with the average lifting from 43.9 to 49.9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56f33e2dc9b80ce277ad08f5332912d8c5941f7a1e91f03a2be8013f24de8671" orderSource="geometry" orderIndex="5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General-capability average</p2vs:concise>
                  <p2vs:detailed>preserved, with the average lifting from 43.9 to 49.9.</p2vs:detailed>
                </p2vs:blockSemantics>
              </a:ext>
            </a:extLst>
          </p:cNvPr>
          <p:cNvGrpSpPr/>
          <p:nvPr/>
        </p:nvGrpSpPr>
        <p:grpSpPr>
          <a:xfrm>
            <a:off x="6248400" y="3962400"/>
            <a:ext cx="5334000" cy="1809750"/>
            <a:chOff x="6248400" y="3962400"/>
            <a:chExt cx="5334000" cy="1809750"/>
          </a:xfrm>
        </p:grpSpPr>
        <p:sp>
          <p:nvSpPr>
            <p:cNvPr id="23" name="Rectangle 23"/>
            <p:cNvSpPr/>
            <p:nvPr/>
          </p:nvSpPr>
          <p:spPr>
            <a:xfrm>
              <a:off x="6248400" y="3962400"/>
              <a:ext cx="5334000" cy="1809750"/>
            </a:xfrm>
            <a:prstGeom prst="roundRect">
              <a:avLst>
                <a:gd name="adj" fmla="val 6316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6508242" y="4216718"/>
              <a:ext cx="2390977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General-capability average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6496050" y="4644390"/>
              <a:ext cx="4805416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43.92 → 49.89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6509004" y="5414010"/>
              <a:ext cx="2887675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general skills preserved, not eroded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11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TAKEAWAY&#10;The takeaway is simple: don't force a student to copy an entire teacher trajectory. Find the exact point where it firs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c2657dbdad494568bc0cd8b7c9b40b483cf4b6ce8bc92f1845ff433ecc8f7d01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TAKEAWAY</p2vs:concise>
                  <p2vs:detailed>The takeaway is simple: don't force a student to copy an entire teacher trajectory. Find the exact point where it first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1428750"/>
            <a:chOff x="0" y="0"/>
            <a:chExt cx="12192000" cy="142875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5585308" y="1089660"/>
              <a:ext cx="1021385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00" spc="225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TAKEAWAY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5524500" y="1390650"/>
              <a:ext cx="114300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8" name="Group 8" descr="## [Group 8] Correct Where It Goes Wrong —&#10;leaves the recoverable region, correct only from there, and protect what it already got right. This topology-aware localized correction produce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4e9d0ef0da35d00e18f794aa53c3251bf16b3db3e8a1cba9261e1e5d1f30ec69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Correct Where It Goes Wrong —</p2vs:concise>
                  <p2vs:detailed>leaves the recoverable region, correct only from there, and protect what it already got right. This topology-aware localized correction produces</p2vs:detailed>
                </p2vs:blockSemantics>
              </a:ext>
            </a:extLst>
          </p:cNvPr>
          <p:cNvGrpSpPr/>
          <p:nvPr/>
        </p:nvGrpSpPr>
        <p:grpSpPr>
          <a:xfrm>
            <a:off x="2074414" y="2065972"/>
            <a:ext cx="8043173" cy="1246251"/>
            <a:chOff x="2074414" y="2065972"/>
            <a:chExt cx="8043173" cy="1246251"/>
          </a:xfrm>
        </p:grpSpPr>
        <p:sp>
          <p:nvSpPr>
            <p:cNvPr id="6" name="TextBox 6"/>
            <p:cNvSpPr txBox="1"/>
            <p:nvPr/>
          </p:nvSpPr>
          <p:spPr>
            <a:xfrm>
              <a:off x="2074414" y="2065972"/>
              <a:ext cx="8043173" cy="6747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34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Correct Where It Goes Wrong —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707304" y="2637472"/>
              <a:ext cx="6777392" cy="67475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34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Protect What It Got Right</a:t>
              </a:r>
            </a:p>
          </p:txBody>
        </p:sp>
      </p:grpSp>
      <p:grpSp>
        <p:nvGrpSpPr>
          <p:cNvPr id="12" name="Group 12" descr="## [Group 12] Don't force a student to copy an entire teacher trajectory.&#10;compact tool-calling agents that are more efficient, more general, and on several benchmarks better than the teachers they learned from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bb0276b441db3ebd673022559e137f3966f5e93dd7dc9705ef7d081416e5fd4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Don't force a student to copy an entire teacher trajectory.</p2vs:concise>
                  <p2vs:detailed>compact tool-calling agents that are more efficient, more general, and on several benchmarks better than the teachers they learned from.</p2vs:detailed>
                </p2vs:blockSemantics>
              </a:ext>
            </a:extLst>
          </p:cNvPr>
          <p:cNvGrpSpPr/>
          <p:nvPr/>
        </p:nvGrpSpPr>
        <p:grpSpPr>
          <a:xfrm>
            <a:off x="2286000" y="3619500"/>
            <a:ext cx="7620000" cy="1866900"/>
            <a:chOff x="2286000" y="3619500"/>
            <a:chExt cx="7620000" cy="1866900"/>
          </a:xfrm>
        </p:grpSpPr>
        <p:sp>
          <p:nvSpPr>
            <p:cNvPr id="9" name="Rectangle 9"/>
            <p:cNvSpPr/>
            <p:nvPr/>
          </p:nvSpPr>
          <p:spPr>
            <a:xfrm>
              <a:off x="2286000" y="3619500"/>
              <a:ext cx="7620000" cy="1866900"/>
            </a:xfrm>
            <a:prstGeom prst="roundRect">
              <a:avLst>
                <a:gd name="adj" fmla="val 6122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3230880" y="3933825"/>
              <a:ext cx="5730240" cy="9410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>
                <a:lnSpc>
                  <a:spcPts val="2550"/>
                </a:lnSpc>
              </a:pPr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Don't force a student to copy an entire teacher trajectory.</a:t>
              </a:r>
              <a:br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Find the first exit from the recoverable region, correct only</a:t>
              </a:r>
              <a:br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from there, and protect the valid prefix.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691768" y="5150168"/>
              <a:ext cx="6808463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350" i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More efficient, more general — and sometimes better than the teacher.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3083505" y="6050756"/>
            <a:ext cx="8504229" cy="613505"/>
            <a:chOff x="3083505" y="6050756"/>
            <a:chExt cx="8504229" cy="613505"/>
          </a:xfrm>
        </p:grpSpPr>
        <p:sp>
          <p:nvSpPr>
            <p:cNvPr id="13" name="TextBox 13"/>
            <p:cNvSpPr txBox="1"/>
            <p:nvPr/>
          </p:nvSpPr>
          <p:spPr>
            <a:xfrm>
              <a:off x="3083505" y="6050756"/>
              <a:ext cx="6024989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DART-SD · Topology-aware localized correction for multi-turn tool-calling agents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1103540" y="6458902"/>
              <a:ext cx="48419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r"/>
              <a:r>
                <a:rPr lang="en" sz="1050" dirty="0">
                  <a:solidFill>
                    <a:schemeClr val="accent3"/>
                  </a:solidFill>
                  <a:latin typeface="+mn-lt"/>
                  <a:ea typeface="+mn-ea"/>
                  <a:cs typeface="+mn-cs"/>
                </a:rPr>
                <a:t>12 / 12</a:t>
              </a:r>
            </a:p>
          </p:txBody>
        </p:sp>
      </p:grp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THE PROBLEM&#10;Equipping compact language models with multi-turn tool use is essential for autonomous agents, but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552bb89a4aba4eb3f776efce10991c73a1cd6ffd6c053939e7a5d6514447177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THE PROBLEM</p2vs:concise>
                  <p2vs:detailed>Equipping compact language models with multi-turn tool use is essential for autonomous agents, but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28381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THE PROBLEM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8" name="Group 8" descr="## [Group 8] Whole-Trajectory Imitation&#10;current distillation relies on imitating full teacher trajectories. For tasks with multiple order-independent sub-goals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ec695d58193e1b5448c00f72a4dbc463db58af98e5bac67f79cf4e117e17c95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Whole-Trajectory Imitation</p2vs:concise>
                  <p2vs:detailed>current distillation relies on imitating full teacher trajectories. For tasks with multiple order-independent sub-goals,</p2vs:detailed>
                </p2vs:blockSemantics>
              </a:ext>
            </a:extLst>
          </p:cNvPr>
          <p:cNvGrpSpPr/>
          <p:nvPr/>
        </p:nvGrpSpPr>
        <p:grpSpPr>
          <a:xfrm>
            <a:off x="594360" y="1181100"/>
            <a:ext cx="6149245" cy="1043940"/>
            <a:chOff x="594360" y="1181100"/>
            <a:chExt cx="6149245" cy="1043940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81100"/>
              <a:ext cx="6103239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Whole-Trajectory Imitation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94360" y="1638300"/>
              <a:ext cx="6149245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Collapses a Diamond Lattice</a:t>
              </a:r>
            </a:p>
          </p:txBody>
        </p:sp>
      </p:grpSp>
      <p:grpSp>
        <p:nvGrpSpPr>
          <p:cNvPr id="15" name="Group 15" descr="## [Group 15] Order-independent sub-goals form a combinatorial lattice.&#10;valid solutions form a vast diamond lattice. Forcing this rich topology into a singl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3a241a1e7d89014cd401f16ff7d04e987f456bdb52547b094c0f833b39fed30b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Order-independent sub-goals form a combinatorial lattice.</p2vs:concise>
                  <p2vs:detailed>valid solutions form a vast diamond lattice. Forcing this rich topology into a single</p2vs:detailed>
                </p2vs:blockSemantics>
              </a:ext>
            </a:extLst>
          </p:cNvPr>
          <p:cNvGrpSpPr/>
          <p:nvPr/>
        </p:nvGrpSpPr>
        <p:grpSpPr>
          <a:xfrm>
            <a:off x="609600" y="2495550"/>
            <a:ext cx="6747706" cy="2476500"/>
            <a:chOff x="609600" y="2495550"/>
            <a:chExt cx="6747706" cy="2476500"/>
          </a:xfrm>
        </p:grpSpPr>
        <p:sp>
          <p:nvSpPr>
            <p:cNvPr id="9" name="Rectangle 9"/>
            <p:cNvSpPr/>
            <p:nvPr/>
          </p:nvSpPr>
          <p:spPr>
            <a:xfrm>
              <a:off x="609600" y="2495550"/>
              <a:ext cx="6667500" cy="1143000"/>
            </a:xfrm>
            <a:prstGeom prst="roundRect">
              <a:avLst>
                <a:gd name="adj" fmla="val 8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868299" y="2725579"/>
              <a:ext cx="6489007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Order-independent sub-goals form a combinatorial lattice.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69061" y="3084671"/>
              <a:ext cx="5839460" cy="5263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 single linear teacher trajectory cannot represent the vast valid</a:t>
              </a:r>
              <a:br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solution space of a multi-turn tool-calling task.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609600" y="3829050"/>
              <a:ext cx="6667500" cy="1143000"/>
            </a:xfrm>
            <a:prstGeom prst="roundRect">
              <a:avLst>
                <a:gd name="adj" fmla="val 8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868299" y="4059079"/>
              <a:ext cx="4802299" cy="30803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Global forcing overwrites valid exploration.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69061" y="4418171"/>
              <a:ext cx="5280406" cy="52635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An indiscriminate loss penalizes correct alternative paths —</a:t>
              </a:r>
              <a:br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topological collapse destroys policy diversity.</a:t>
              </a:r>
            </a:p>
          </p:txBody>
        </p:sp>
      </p:grpSp>
      <p:grpSp>
        <p:nvGrpSpPr>
          <p:cNvPr id="27" name="Group 27" descr="## [Group 27] valid solution space&#10;linear trajectory collapses it, penalizing valid alternative explorations and severely degrading the policy's diversity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49be2d7094ef12d1285bd1c9127500e763404f4cf666675ff69f1fb2473677cc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valid solution space</p2vs:concise>
                  <p2vs:detailed>linear trajectory collapses it, penalizing valid alternative explorations and severely degrading the policy's diversity.</p2vs:detailed>
                </p2vs:blockSemantics>
              </a:ext>
            </a:extLst>
          </p:cNvPr>
          <p:cNvGrpSpPr/>
          <p:nvPr/>
        </p:nvGrpSpPr>
        <p:grpSpPr>
          <a:xfrm>
            <a:off x="7524750" y="2736056"/>
            <a:ext cx="3219450" cy="2934653"/>
            <a:chOff x="7524750" y="2736056"/>
            <a:chExt cx="3219450" cy="2934653"/>
          </a:xfrm>
        </p:grpSpPr>
        <p:sp>
          <p:nvSpPr>
            <p:cNvPr id="16" name="TextBox 16"/>
            <p:cNvSpPr txBox="1"/>
            <p:nvPr/>
          </p:nvSpPr>
          <p:spPr>
            <a:xfrm>
              <a:off x="8898357" y="2736056"/>
              <a:ext cx="1443787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valid solution space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7524750" y="3238500"/>
              <a:ext cx="2095500" cy="1143000"/>
            </a:xfrm>
            <a:custGeom>
              <a:avLst/>
              <a:gdLst/>
              <a:ahLst/>
              <a:cxnLst/>
              <a:rect l="l" t="t" r="r" b="b"/>
              <a:pathLst>
                <a:path w="2095500" h="1143000">
                  <a:moveTo>
                    <a:pt x="1047750" y="0"/>
                  </a:moveTo>
                  <a:lnTo>
                    <a:pt x="2095500" y="571500"/>
                  </a:lnTo>
                  <a:lnTo>
                    <a:pt x="1047750" y="1143000"/>
                  </a:lnTo>
                  <a:lnTo>
                    <a:pt x="0" y="571500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  <p:sp>
          <p:nvSpPr>
            <p:cNvPr id="18" name="Freeform 18"/>
            <p:cNvSpPr/>
            <p:nvPr/>
          </p:nvSpPr>
          <p:spPr>
            <a:xfrm>
              <a:off x="8572500" y="3810000"/>
              <a:ext cx="2095500" cy="1143000"/>
            </a:xfrm>
            <a:custGeom>
              <a:avLst/>
              <a:gdLst/>
              <a:ahLst/>
              <a:cxnLst/>
              <a:rect l="l" t="t" r="r" b="b"/>
              <a:pathLst>
                <a:path w="2095500" h="1143000">
                  <a:moveTo>
                    <a:pt x="1047750" y="0"/>
                  </a:moveTo>
                  <a:lnTo>
                    <a:pt x="2095500" y="571500"/>
                  </a:lnTo>
                  <a:lnTo>
                    <a:pt x="1047750" y="1143000"/>
                  </a:lnTo>
                  <a:lnTo>
                    <a:pt x="0" y="571500"/>
                  </a:lnTo>
                  <a:close/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  <p:sp>
          <p:nvSpPr>
            <p:cNvPr id="19" name="Freeform 19"/>
            <p:cNvSpPr/>
            <p:nvPr/>
          </p:nvSpPr>
          <p:spPr>
            <a:xfrm>
              <a:off x="8572500" y="3238500"/>
              <a:ext cx="2095500" cy="571500"/>
            </a:xfrm>
            <a:custGeom>
              <a:avLst/>
              <a:gdLst/>
              <a:ahLst/>
              <a:cxnLst/>
              <a:rect l="l" t="t" r="r" b="b"/>
              <a:pathLst>
                <a:path w="2095500" h="571500">
                  <a:moveTo>
                    <a:pt x="0" y="0"/>
                  </a:moveTo>
                  <a:lnTo>
                    <a:pt x="1047750" y="571500"/>
                  </a:lnTo>
                  <a:lnTo>
                    <a:pt x="2095500" y="0"/>
                  </a:lnTo>
                </a:path>
              </a:pathLst>
            </a:custGeom>
            <a:noFill/>
            <a:ln w="19050">
              <a:solidFill>
                <a:schemeClr val="accent3"/>
              </a:solidFill>
            </a:ln>
          </p:spPr>
        </p:sp>
        <p:sp>
          <p:nvSpPr>
            <p:cNvPr id="20" name="Ellipse 20"/>
            <p:cNvSpPr/>
            <p:nvPr/>
          </p:nvSpPr>
          <p:spPr>
            <a:xfrm>
              <a:off x="8496300" y="31623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1" name="Ellipse 21"/>
            <p:cNvSpPr/>
            <p:nvPr/>
          </p:nvSpPr>
          <p:spPr>
            <a:xfrm>
              <a:off x="9544050" y="37338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2" name="Ellipse 22"/>
            <p:cNvSpPr/>
            <p:nvPr/>
          </p:nvSpPr>
          <p:spPr>
            <a:xfrm>
              <a:off x="8496300" y="43053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3" name="Ellipse 23"/>
            <p:cNvSpPr/>
            <p:nvPr/>
          </p:nvSpPr>
          <p:spPr>
            <a:xfrm>
              <a:off x="10591800" y="43053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4" name="Ellipse 24"/>
            <p:cNvSpPr/>
            <p:nvPr/>
          </p:nvSpPr>
          <p:spPr>
            <a:xfrm>
              <a:off x="9544050" y="4876800"/>
              <a:ext cx="152400" cy="1524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5" name="Freeform 25"/>
            <p:cNvSpPr/>
            <p:nvPr/>
          </p:nvSpPr>
          <p:spPr>
            <a:xfrm>
              <a:off x="7524750" y="5286375"/>
              <a:ext cx="3143250" cy="9525"/>
            </a:xfrm>
            <a:custGeom>
              <a:avLst/>
              <a:gdLst/>
              <a:ahLst/>
              <a:cxnLst/>
              <a:rect l="l" t="t" r="r" b="b"/>
              <a:pathLst>
                <a:path w="3143250" h="9525">
                  <a:moveTo>
                    <a:pt x="0" y="0"/>
                  </a:moveTo>
                  <a:lnTo>
                    <a:pt x="3143250" y="0"/>
                  </a:lnTo>
                </a:path>
              </a:pathLst>
            </a:custGeom>
            <a:solidFill>
              <a:srgbClr val="000000"/>
            </a:solidFill>
            <a:ln w="28575">
              <a:solidFill>
                <a:srgbClr val="E11D48"/>
              </a:solidFill>
              <a:custDash>
                <a:ds d="200000" sp="200000"/>
              </a:custDash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8276478" y="5450681"/>
              <a:ext cx="1639794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rgbClr val="E11D48"/>
                  </a:solidFill>
                  <a:latin typeface="+mn-lt"/>
                  <a:ea typeface="+mn-ea"/>
                  <a:cs typeface="+mn-cs"/>
                </a:rPr>
                <a:t>forced into one line ✗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02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MOTIVATION&#10;The prevailing paradigms all mishandle the structure of exploration. SFT teacher boosting overwrites valid exploratory step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e0c62abbac576079628e103ae4a454a8d43c09049251c118199acd1cbecdc03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MOTIVATION</p2vs:concise>
                  <p2vs:detailed>The prevailing paradigms all mishandle the structure of exploration. SFT teacher boosting overwrites valid exploratory steps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16006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MOTIVATION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Every Paradigm Confuses a Detour with a Fatal Error&#10;with a global loss, while standard reinforcement learning misassigns credit through a uniformly distributed reward. Traditiona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cc41b5c1c9d66367e1518533a66d066954adc88d73a5cea2069f4574edb11de6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Every Paradigm Confuses a Detour with a Fatal Error</p2vs:concise>
                  <p2vs:detailed>with a global loss, while standard reinforcement learning misassigns credit through a uniformly distributed reward. Traditional</p2vs:detailed>
                </p2vs:blockSemantics>
              </a:ext>
            </a:extLst>
          </p:cNvPr>
          <p:cNvGrpSpPr/>
          <p:nvPr/>
        </p:nvGrpSpPr>
        <p:grpSpPr>
          <a:xfrm>
            <a:off x="595122" y="1121092"/>
            <a:ext cx="11295332" cy="557403"/>
            <a:chOff x="595122" y="1121092"/>
            <a:chExt cx="11295332" cy="557403"/>
          </a:xfrm>
        </p:grpSpPr>
        <p:sp>
          <p:nvSpPr>
            <p:cNvPr id="6" name="TextBox 6"/>
            <p:cNvSpPr txBox="1"/>
            <p:nvPr/>
          </p:nvSpPr>
          <p:spPr>
            <a:xfrm>
              <a:off x="595122" y="1121092"/>
              <a:ext cx="11295332" cy="557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8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Every Paradigm Confuses a Detour with a Fatal Error</a:t>
              </a:r>
            </a:p>
          </p:txBody>
        </p:sp>
      </p:grpSp>
      <p:grpSp>
        <p:nvGrpSpPr>
          <p:cNvPr id="17" name="Group 17" descr="## [Group 17] SFT Teacher Boosting&#10;hindsight methods still treat interactions as strict linear sequences, confusing fatal errors with harmless exploration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0441d2aeb37b9a8c2a0f2aff8fd8f84d3fcfbf20634eebe6fd7fc1bcefb015f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SFT Teacher Boosting</p2vs:concise>
                  <p2vs:detailed>hindsight methods still treat interactions as strict linear sequences, confusing fatal errors with harmless exploration.</p2vs:detailed>
                </p2vs:blockSemantics>
              </a:ext>
            </a:extLst>
          </p:cNvPr>
          <p:cNvGrpSpPr/>
          <p:nvPr/>
        </p:nvGrpSpPr>
        <p:grpSpPr>
          <a:xfrm>
            <a:off x="609600" y="1733550"/>
            <a:ext cx="10972800" cy="943356"/>
            <a:chOff x="609600" y="1733550"/>
            <a:chExt cx="10972800" cy="943356"/>
          </a:xfrm>
        </p:grpSpPr>
        <p:sp>
          <p:nvSpPr>
            <p:cNvPr id="8" name="Rectangle 8"/>
            <p:cNvSpPr/>
            <p:nvPr/>
          </p:nvSpPr>
          <p:spPr>
            <a:xfrm>
              <a:off x="609600" y="1733550"/>
              <a:ext cx="3505200" cy="914400"/>
            </a:xfrm>
            <a:prstGeom prst="roundRect">
              <a:avLst>
                <a:gd name="adj" fmla="val 10417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792480" y="1895475"/>
              <a:ext cx="2448211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SFT Teacher Boosting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94004" y="2232660"/>
              <a:ext cx="2176272" cy="4442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650"/>
                </a:lnSpc>
              </a:pPr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A global loss overwrites valid</a:t>
              </a:r>
              <a:br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exploratory steps.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4343400" y="1733550"/>
              <a:ext cx="3505200" cy="914400"/>
            </a:xfrm>
            <a:prstGeom prst="roundRect">
              <a:avLst>
                <a:gd name="adj" fmla="val 10417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4526280" y="1895475"/>
              <a:ext cx="239633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Standard RL (GRPO)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4527804" y="2232660"/>
              <a:ext cx="1848612" cy="4442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650"/>
                </a:lnSpc>
              </a:pPr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Uniformly spread reward</a:t>
              </a:r>
              <a:br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misassigns credit.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8077200" y="1733550"/>
              <a:ext cx="3505200" cy="914400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8260080" y="1895475"/>
              <a:ext cx="1062571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DART-SD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8261604" y="2232660"/>
              <a:ext cx="2351532" cy="4442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650"/>
                </a:lnSpc>
              </a:pPr>
              <a:r>
                <a:rPr lang="en" sz="120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Localized correction at the</a:t>
              </a:r>
              <a:br/>
              <a:r>
                <a:rPr lang="en" sz="120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Critical Topological Breakpoint.</a:t>
              </a:r>
            </a:p>
          </p:txBody>
        </p:sp>
      </p:grpSp>
      <p:grpSp>
        <p:nvGrpSpPr>
          <p:cNvPr id="20" name="Group 20" descr="## [Group 20] Figure 1 — Comparison of training paradigms: global loss vs. spread reward vs. localized CTB correction.&#10;What is missing is a way to correct only where the student actually goes wrong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27aa02913e0d53afd27c9abf27c4aaf0a00d4d9b1084c58b0740561f0555a4d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Figure 1 — Comparison of training paradigms: global loss vs. spread reward vs. localized CTB correction.</p2vs:concise>
                  <p2vs:detailed>What is missing is a way to correct only where the student actually goes wrong.</p2vs:detailed>
                </p2vs:blockSemantics>
              </a:ext>
            </a:extLst>
          </p:cNvPr>
          <p:cNvGrpSpPr/>
          <p:nvPr/>
        </p:nvGrpSpPr>
        <p:grpSpPr>
          <a:xfrm>
            <a:off x="2470379" y="2857500"/>
            <a:ext cx="7251242" cy="3482911"/>
            <a:chOff x="2470379" y="2857500"/>
            <a:chExt cx="7251242" cy="3482911"/>
          </a:xfrm>
        </p:grpSpPr>
        <p:pic>
          <p:nvPicPr>
            <p:cNvPr id="18" name="Image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0742" y="2857500"/>
              <a:ext cx="6070516" cy="3143250"/>
            </a:xfrm>
            <a:prstGeom prst="rect">
              <a:avLst/>
            </a:prstGeom>
          </p:spPr>
        </p:pic>
        <p:sp>
          <p:nvSpPr>
            <p:cNvPr id="19" name="TextBox 19"/>
            <p:cNvSpPr txBox="1"/>
            <p:nvPr/>
          </p:nvSpPr>
          <p:spPr>
            <a:xfrm>
              <a:off x="2470379" y="6135052"/>
              <a:ext cx="7251242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Figure 1 — Comparison of training paradigms: global loss vs. spread reward vs. localized CTB correction.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1103540" y="645890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03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CONTRIBUTION&#10;DART-SD makes three moves. First, it models the execution process as a converging Interaction-Stat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98190633dd78563c326634eafd4bf74dd9013c4bb7b46a40fec07fc318c76814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CONTRIBUTION</p2vs:concise>
                  <p2vs:detailed>DART-SD makes three moves. First, it models the execution process as a converging Interaction-State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356360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CONTRIBUTION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8" name="Group 8" descr="## [Group 8] Three Moves: Model, Locate, Correct&#10;Transition Graph that faithfully captures the diamond topology of successful and failed path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20a6d8f2abe8ab6511b7bc6adbf97e41b0eac26cd5cfb1fe97fdd6a4d3e93c9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Three Moves: Model, Locate, Correct</p2vs:concise>
                  <p2vs:detailed>Transition Graph that faithfully captures the diamond topology of successful and failed paths.</p2vs:detailed>
                </p2vs:blockSemantics>
              </a:ext>
            </a:extLst>
          </p:cNvPr>
          <p:cNvGrpSpPr/>
          <p:nvPr/>
        </p:nvGrpSpPr>
        <p:grpSpPr>
          <a:xfrm>
            <a:off x="594360" y="1123950"/>
            <a:ext cx="8590178" cy="874395"/>
            <a:chOff x="594360" y="1123950"/>
            <a:chExt cx="8590178" cy="874395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23950"/>
              <a:ext cx="8590178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Three Moves: Model, Locate, Correct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01980" y="1704975"/>
              <a:ext cx="7987729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Reframe distillation from global forcing to topology-guided localized correction.</a:t>
              </a:r>
            </a:p>
          </p:txBody>
        </p:sp>
      </p:grpSp>
      <p:grpSp>
        <p:nvGrpSpPr>
          <p:cNvPr id="14" name="Group 14" descr="## [Group 14] 1&#10;Second, during autonomous rollouts it identifies the Critical Topological Breakpoint and retrieves success-supported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a87f92cab96b298acf1fc88ce1620abe3449d1b3305f082dee1012fb7f0b735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1</p2vs:concise>
                  <p2vs:detailed>Second, during autonomous rollouts it identifies the Critical Topological Breakpoint and retrieves success-supported</p2vs:detailed>
                </p2vs:blockSemantics>
              </a:ext>
            </a:extLst>
          </p:cNvPr>
          <p:cNvGrpSpPr/>
          <p:nvPr/>
        </p:nvGrpSpPr>
        <p:grpSpPr>
          <a:xfrm>
            <a:off x="609600" y="2286000"/>
            <a:ext cx="3429000" cy="3429000"/>
            <a:chOff x="609600" y="2286000"/>
            <a:chExt cx="3429000" cy="3429000"/>
          </a:xfrm>
        </p:grpSpPr>
        <p:sp>
          <p:nvSpPr>
            <p:cNvPr id="9" name="Rectangle 9"/>
            <p:cNvSpPr/>
            <p:nvPr/>
          </p:nvSpPr>
          <p:spPr>
            <a:xfrm>
              <a:off x="609600" y="2286000"/>
              <a:ext cx="3429000" cy="34290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0" name="Ellipse 10"/>
            <p:cNvSpPr/>
            <p:nvPr/>
          </p:nvSpPr>
          <p:spPr>
            <a:xfrm>
              <a:off x="819150" y="2533650"/>
              <a:ext cx="495300" cy="49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976804" y="2656522"/>
              <a:ext cx="179992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95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1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867156" y="3234690"/>
              <a:ext cx="775247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Model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869442" y="3702368"/>
              <a:ext cx="2482596" cy="12546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Model execution as a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converging Interaction-State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Transition Graph (ISTG)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capturing the diamond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topology of paths.</a:t>
              </a:r>
            </a:p>
          </p:txBody>
        </p:sp>
      </p:grpSp>
      <p:grpSp>
        <p:nvGrpSpPr>
          <p:cNvPr id="20" name="Group 20" descr="## [Group 20] 2&#10;recovery references. Third, it introduces progressive self-distillation with breakpoint-localized supervision, so training los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f8aed1718157b53483fbd12272f8a41dda21f28ac58fa1df419075398b71c01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2</p2vs:concise>
                  <p2vs:detailed>recovery references. Third, it introduces progressive self-distillation with breakpoint-localized supervision, so training loss</p2vs:detailed>
                </p2vs:blockSemantics>
              </a:ext>
            </a:extLst>
          </p:cNvPr>
          <p:cNvGrpSpPr/>
          <p:nvPr/>
        </p:nvGrpSpPr>
        <p:grpSpPr>
          <a:xfrm>
            <a:off x="4381500" y="2286000"/>
            <a:ext cx="3429000" cy="3429000"/>
            <a:chOff x="4381500" y="2286000"/>
            <a:chExt cx="3429000" cy="3429000"/>
          </a:xfrm>
        </p:grpSpPr>
        <p:sp>
          <p:nvSpPr>
            <p:cNvPr id="15" name="Rectangle 15"/>
            <p:cNvSpPr/>
            <p:nvPr/>
          </p:nvSpPr>
          <p:spPr>
            <a:xfrm>
              <a:off x="4381500" y="2286000"/>
              <a:ext cx="3429000" cy="3429000"/>
            </a:xfrm>
            <a:prstGeom prst="roundRect">
              <a:avLst>
                <a:gd name="adj" fmla="val 3333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6" name="Ellipse 16"/>
            <p:cNvSpPr/>
            <p:nvPr/>
          </p:nvSpPr>
          <p:spPr>
            <a:xfrm>
              <a:off x="4591050" y="2533650"/>
              <a:ext cx="495300" cy="495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4748704" y="2656522"/>
              <a:ext cx="179992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95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2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4639056" y="3234690"/>
              <a:ext cx="937123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Locate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4641342" y="3702368"/>
              <a:ext cx="2379726" cy="12546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During autonomous rollouts,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identify the Critical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Topological Breakpoint and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retrieve success-supported</a:t>
              </a:r>
              <a:br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recovery references.</a:t>
              </a:r>
            </a:p>
          </p:txBody>
        </p:sp>
      </p:grpSp>
      <p:grpSp>
        <p:nvGrpSpPr>
          <p:cNvPr id="26" name="Group 26" descr="## [Group 26] 3&#10;falls only on generated recovery steps while the valid reasoning prefix is protected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a219425d3cda35b3d86b561415e1523a11f1ba5e2257fa4d566fc635f083a1d" orderSource="geometry" orderIndex="4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3</p2vs:concise>
                  <p2vs:detailed>falls only on generated recovery steps while the valid reasoning prefix is protected.</p2vs:detailed>
                </p2vs:blockSemantics>
              </a:ext>
            </a:extLst>
          </p:cNvPr>
          <p:cNvGrpSpPr/>
          <p:nvPr/>
        </p:nvGrpSpPr>
        <p:grpSpPr>
          <a:xfrm>
            <a:off x="8153400" y="2286000"/>
            <a:ext cx="3429000" cy="3429000"/>
            <a:chOff x="8153400" y="2286000"/>
            <a:chExt cx="3429000" cy="3429000"/>
          </a:xfrm>
        </p:grpSpPr>
        <p:sp>
          <p:nvSpPr>
            <p:cNvPr id="21" name="Rectangle 21"/>
            <p:cNvSpPr/>
            <p:nvPr/>
          </p:nvSpPr>
          <p:spPr>
            <a:xfrm>
              <a:off x="8153400" y="2286000"/>
              <a:ext cx="3429000" cy="3429000"/>
            </a:xfrm>
            <a:prstGeom prst="roundRect">
              <a:avLst>
                <a:gd name="adj" fmla="val 3333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2" name="Ellipse 22"/>
            <p:cNvSpPr/>
            <p:nvPr/>
          </p:nvSpPr>
          <p:spPr>
            <a:xfrm>
              <a:off x="8362950" y="2533650"/>
              <a:ext cx="495300" cy="4953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8520604" y="2656522"/>
              <a:ext cx="179992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9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3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8410956" y="3234690"/>
              <a:ext cx="1084981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Correct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8413242" y="3702368"/>
              <a:ext cx="2576894" cy="12546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Progressive self-distillation</a:t>
              </a:r>
              <a:br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with breakpoint-localized</a:t>
              </a:r>
              <a:br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supervision — loss falls only</a:t>
              </a:r>
              <a:br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on recovery steps, protecting</a:t>
              </a:r>
              <a:br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the valid prefix.</a:t>
              </a:r>
            </a:p>
          </p:txBody>
        </p:sp>
      </p:grpSp>
      <p:sp>
        <p:nvSpPr>
          <p:cNvPr id="27" name="TextBox 27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04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METHOD · 1 OF 2&#10;DART-SD first abstracts tool responses into information atoms and builds an Interaction-State Transition Graph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d28b6cd76f2671dfc72b5f8bac8aebce1bf0ae5b36f60a962c4a0d03039269c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METHOD · 1 OF 2</p2vs:concise>
                  <p2vs:detailed>DART-SD first abstracts tool responses into information atoms and builds an Interaction-State Transition Graph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65079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METHOD · 1 OF 2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Building the Interaction-State Transition Graph&#10;of main and auxiliary nodes. It defines a task-specific reachability budget and a success-reachabl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0c90f5180606a403f09978e206ed0640b3e71d2f76ef35a9e2629cb7a3731d1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Building the Interaction-State Transition Graph</p2vs:concise>
                  <p2vs:detailed>of main and auxiliary nodes. It defines a task-specific reachability budget and a success-reachable</p2vs:detailed>
                </p2vs:blockSemantics>
              </a:ext>
            </a:extLst>
          </p:cNvPr>
          <p:cNvGrpSpPr/>
          <p:nvPr/>
        </p:nvGrpSpPr>
        <p:grpSpPr>
          <a:xfrm>
            <a:off x="595122" y="1121092"/>
            <a:ext cx="10112376" cy="557403"/>
            <a:chOff x="595122" y="1121092"/>
            <a:chExt cx="10112376" cy="557403"/>
          </a:xfrm>
        </p:grpSpPr>
        <p:sp>
          <p:nvSpPr>
            <p:cNvPr id="6" name="TextBox 6"/>
            <p:cNvSpPr txBox="1"/>
            <p:nvPr/>
          </p:nvSpPr>
          <p:spPr>
            <a:xfrm>
              <a:off x="595122" y="1121092"/>
              <a:ext cx="10112376" cy="557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8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Building the Interaction-State Transition Graph</a:t>
              </a:r>
            </a:p>
          </p:txBody>
        </p:sp>
      </p:grpSp>
      <p:grpSp>
        <p:nvGrpSpPr>
          <p:cNvPr id="10" name="Group 10" descr="## [Group 10] Figure 2 — DART-SD pipeline: ISTG construction, student rollouts, dynamic CTB identification, recovery sampling, localized SFT.&#10;region containing teacher nodes whose remaining distance to success is within that budge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fa975e091b0e45f640c73da1a1e6b80d716d29fb4a6ce9a954bdd95c53c20f9a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Figure 2 — DART-SD pipeline: ISTG construction, student rollouts, dynamic CTB identification, recovery sampling, localized SFT.</p2vs:concise>
                  <p2vs:detailed>region containing teacher nodes whose remaining distance to success is within that budget.</p2vs:detailed>
                </p2vs:blockSemantics>
              </a:ext>
            </a:extLst>
          </p:cNvPr>
          <p:cNvGrpSpPr/>
          <p:nvPr/>
        </p:nvGrpSpPr>
        <p:grpSpPr>
          <a:xfrm>
            <a:off x="1667848" y="1771650"/>
            <a:ext cx="8856304" cy="4664011"/>
            <a:chOff x="1667848" y="1771650"/>
            <a:chExt cx="8856304" cy="4664011"/>
          </a:xfrm>
        </p:grpSpPr>
        <p:pic>
          <p:nvPicPr>
            <p:cNvPr id="8" name="Imag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7643" y="1771650"/>
              <a:ext cx="8776714" cy="4381500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667848" y="6230302"/>
              <a:ext cx="8856304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Figure 2 — DART-SD pipeline: ISTG construction, student rollouts, dynamic CTB identification, recovery sampling, localized SFT.</a:t>
              </a: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1103540" y="65541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05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METHOD · 2 OF 2&#10;Failed student states are projected onto this region by type, and th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90b14c48f362ac703d60d1ad31dc775ad19543f7c158bc960a6835f838395c2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METHOD · 2 OF 2</p2vs:concise>
                  <p2vs:detailed>Failed student states are projected onto this region by type, and the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650797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METHOD · 2 OF 2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Localized Loss After the Breakpoint&#10;first transition from a projectable to a non-projectable state is the Critical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8b4b95827e4cc0ca5f74171a0e38382b044af2231f8942749787dc338cb9045e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Localized Loss After the Breakpoint</p2vs:concise>
                  <p2vs:detailed>first transition from a projectable to a non-projectable state is the Critical</p2vs:detailed>
                </p2vs:blockSemantics>
              </a:ext>
            </a:extLst>
          </p:cNvPr>
          <p:cNvGrpSpPr/>
          <p:nvPr/>
        </p:nvGrpSpPr>
        <p:grpSpPr>
          <a:xfrm>
            <a:off x="595122" y="1121092"/>
            <a:ext cx="7683848" cy="557403"/>
            <a:chOff x="595122" y="1121092"/>
            <a:chExt cx="7683848" cy="557403"/>
          </a:xfrm>
        </p:grpSpPr>
        <p:sp>
          <p:nvSpPr>
            <p:cNvPr id="6" name="TextBox 6"/>
            <p:cNvSpPr txBox="1"/>
            <p:nvPr/>
          </p:nvSpPr>
          <p:spPr>
            <a:xfrm>
              <a:off x="595122" y="1121092"/>
              <a:ext cx="7683848" cy="557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8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Localized Loss After the Breakpoint</a:t>
              </a:r>
            </a:p>
          </p:txBody>
        </p:sp>
      </p:grpSp>
      <p:grpSp>
        <p:nvGrpSpPr>
          <p:cNvPr id="9" name="Group 9" descr="## [Group 9] Failed student states are projected onto the success-reachable region R⁺ by type.&#10;Topological Breakpoint. An augmented generator, conditioned on the retained student prefix and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e70bf6cf19b6c92be57d4e50b812ec907839a401b5bd8cb3abc454c2b987b3b4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Failed student states are projected onto the success-reachable region R⁺ by type.</p2vs:concise>
                  <p2vs:detailed>Topological Breakpoint. An augmented generator, conditioned on the retained student prefix and</p2vs:detailed>
                </p2vs:blockSemantics>
              </a:ext>
            </a:extLst>
          </p:cNvPr>
          <p:cNvGrpSpPr/>
          <p:nvPr/>
        </p:nvGrpSpPr>
        <p:grpSpPr>
          <a:xfrm>
            <a:off x="602361" y="1846421"/>
            <a:ext cx="7327265" cy="850202"/>
            <a:chOff x="602361" y="1846421"/>
            <a:chExt cx="7327265" cy="850202"/>
          </a:xfrm>
        </p:grpSpPr>
        <p:sp>
          <p:nvSpPr>
            <p:cNvPr id="8" name="TextBox 8"/>
            <p:cNvSpPr txBox="1"/>
            <p:nvPr/>
          </p:nvSpPr>
          <p:spPr>
            <a:xfrm>
              <a:off x="602361" y="1846421"/>
              <a:ext cx="7327265" cy="8502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2250"/>
                </a:lnSpc>
              </a:pPr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Failed student states are projected onto the success-reachable region R⁺ by type.</a:t>
              </a:r>
              <a:br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The first projectable-to-non-projectable transition defines the Critical</a:t>
              </a:r>
              <a:br/>
              <a:r>
                <a:rPr lang="en" sz="14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Topological Breakpoint (CTB).</a:t>
              </a:r>
            </a:p>
          </p:txBody>
        </p:sp>
      </p:grpSp>
      <p:grpSp>
        <p:nvGrpSpPr>
          <p:cNvPr id="22" name="Group 22" descr="## [Group 22] Token mask along the trajectory&#10;privileged teacher references, produces a recovery continuation, and a masked causal language-modeling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7415c966f5096f0927c638371a280ec36dcf3467d71832c969cdfcbead3ef6b0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Token mask along the trajectory</p2vs:concise>
                  <p2vs:detailed>privileged teacher references, produces a recovery continuation, and a masked causal language-modeling</p2vs:detailed>
                </p2vs:blockSemantics>
              </a:ext>
            </a:extLst>
          </p:cNvPr>
          <p:cNvGrpSpPr/>
          <p:nvPr/>
        </p:nvGrpSpPr>
        <p:grpSpPr>
          <a:xfrm>
            <a:off x="601980" y="2981325"/>
            <a:ext cx="7155332" cy="1187386"/>
            <a:chOff x="601980" y="2981325"/>
            <a:chExt cx="7155332" cy="1187386"/>
          </a:xfrm>
        </p:grpSpPr>
        <p:sp>
          <p:nvSpPr>
            <p:cNvPr id="10" name="TextBox 10"/>
            <p:cNvSpPr txBox="1"/>
            <p:nvPr/>
          </p:nvSpPr>
          <p:spPr>
            <a:xfrm>
              <a:off x="601980" y="2981325"/>
              <a:ext cx="3571685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Token mask along the trajectory</a:t>
              </a:r>
            </a:p>
          </p:txBody>
        </p:sp>
        <p:sp>
          <p:nvSpPr>
            <p:cNvPr id="11" name="Rectangle 11"/>
            <p:cNvSpPr/>
            <p:nvPr/>
          </p:nvSpPr>
          <p:spPr>
            <a:xfrm>
              <a:off x="609600" y="3352800"/>
              <a:ext cx="1428750" cy="495300"/>
            </a:xfrm>
            <a:prstGeom prst="roundRect">
              <a:avLst>
                <a:gd name="adj" fmla="val 11538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2" name="TextBox 12"/>
            <p:cNvSpPr txBox="1"/>
            <p:nvPr/>
          </p:nvSpPr>
          <p:spPr>
            <a:xfrm>
              <a:off x="737779" y="3536156"/>
              <a:ext cx="117239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prefix · masked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2114550" y="3352800"/>
              <a:ext cx="1428750" cy="495300"/>
            </a:xfrm>
            <a:prstGeom prst="roundRect">
              <a:avLst>
                <a:gd name="adj" fmla="val 11538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2242729" y="3536156"/>
              <a:ext cx="1172393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prefix · masked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3657600" y="3314700"/>
              <a:ext cx="133350" cy="571500"/>
            </a:xfrm>
            <a:prstGeom prst="rect">
              <a:avLst/>
            </a:prstGeom>
            <a:solidFill>
              <a:srgbClr val="E11D48"/>
            </a:solidFill>
            <a:ln>
              <a:noFill/>
            </a:ln>
          </p:spPr>
        </p:sp>
        <p:sp>
          <p:nvSpPr>
            <p:cNvPr id="16" name="TextBox 16"/>
            <p:cNvSpPr txBox="1"/>
            <p:nvPr/>
          </p:nvSpPr>
          <p:spPr>
            <a:xfrm>
              <a:off x="3595726" y="3963352"/>
              <a:ext cx="257099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rgbClr val="E11D48"/>
                  </a:solidFill>
                  <a:latin typeface="+mn-lt"/>
                  <a:ea typeface="+mn-ea"/>
                  <a:cs typeface="+mn-cs"/>
                </a:rPr>
                <a:t>CTB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3886200" y="3352800"/>
              <a:ext cx="1428750" cy="495300"/>
            </a:xfrm>
            <a:prstGeom prst="roundRect">
              <a:avLst>
                <a:gd name="adj" fmla="val 1153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3905067" y="3536156"/>
              <a:ext cx="139101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recovery · trained</a:t>
              </a:r>
            </a:p>
          </p:txBody>
        </p:sp>
        <p:sp>
          <p:nvSpPr>
            <p:cNvPr id="19" name="Rectangle 19"/>
            <p:cNvSpPr/>
            <p:nvPr/>
          </p:nvSpPr>
          <p:spPr>
            <a:xfrm>
              <a:off x="5391150" y="3352800"/>
              <a:ext cx="1428750" cy="495300"/>
            </a:xfrm>
            <a:prstGeom prst="roundRect">
              <a:avLst>
                <a:gd name="adj" fmla="val 11538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5410017" y="3536156"/>
              <a:ext cx="139101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recovery · trained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042404" y="3547110"/>
              <a:ext cx="71490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→ answer</a:t>
              </a:r>
            </a:p>
          </p:txBody>
        </p:sp>
      </p:grpSp>
      <p:grpSp>
        <p:nvGrpSpPr>
          <p:cNvPr id="27" name="Group 27" descr="## [Group 27] Breakpoint-localized objective&#10;loss is applied only to the assistant tokens generated after the breakpoint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2317be85ac746d88978317a7773596d1025b82523ab6338bd281b6bab67c5a3c" orderSource="geometry" orderIndex="4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Breakpoint-localized objective</p2vs:concise>
                  <p2vs:detailed>loss is applied only to the assistant tokens generated after the breakpoint.</p2vs:detailed>
                </p2vs:blockSemantics>
              </a:ext>
            </a:extLst>
          </p:cNvPr>
          <p:cNvGrpSpPr/>
          <p:nvPr/>
        </p:nvGrpSpPr>
        <p:grpSpPr>
          <a:xfrm>
            <a:off x="609600" y="4476750"/>
            <a:ext cx="10972800" cy="1428750"/>
            <a:chOff x="609600" y="4476750"/>
            <a:chExt cx="10972800" cy="1428750"/>
          </a:xfrm>
        </p:grpSpPr>
        <p:sp>
          <p:nvSpPr>
            <p:cNvPr id="23" name="Rectangle 23"/>
            <p:cNvSpPr/>
            <p:nvPr/>
          </p:nvSpPr>
          <p:spPr>
            <a:xfrm>
              <a:off x="609600" y="4476750"/>
              <a:ext cx="10972800" cy="1428750"/>
            </a:xfrm>
            <a:prstGeom prst="roundRect">
              <a:avLst>
                <a:gd name="adj" fmla="val 6667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4" name="TextBox 24"/>
            <p:cNvSpPr txBox="1"/>
            <p:nvPr/>
          </p:nvSpPr>
          <p:spPr>
            <a:xfrm>
              <a:off x="869442" y="4731068"/>
              <a:ext cx="301044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Breakpoint-localized objective</a:t>
              </a:r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2920985" y="5180648"/>
              <a:ext cx="6350029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l-GR" sz="1950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ℒ_DART = − Σᵢ₌₁ᴸ mᵢ · log p_θ( ỹᵢ | ỹ&lt;ᵢ , x )</a:t>
              </a: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2587847" y="5593556"/>
              <a:ext cx="7016306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mask mᵢ = 1 only for assistant tokens generated after the CTB — the valid prefix is protected.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06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DATASET &amp; BENCHMARKS&#10;Models are trained on the FTRL dataset, which comprises over two thousand automatically constructed tool-use environments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1900d438ef1c982cdb8d124d8404b96085dc52a2afc4ce78fd9ab0e4921d6bd3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DATASET &amp; BENCHMARKS</p2vs:concise>
                  <p2vs:detailed>Models are trained on the FTRL dataset, which comprises over two thousand automatically constructed tool-use environments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224393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DATASET &amp; BENCHMARKS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FTRL Training, Five-Benchmark Evaluation&#10;with verifiable feedback across four task structures: single, parallel-single, multi, and parallel-multi. Evaluation spans five benchmarks: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1b1f2b8702d357c96998cd1acd3829deffd337aea580cf5b1068de05036d7cff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FTRL Training, Five-Benchmark Evaluation</p2vs:concise>
                  <p2vs:detailed>with verifiable feedback across four task structures: single, parallel-single, multi, and parallel-multi. Evaluation spans five benchmarks:</p2vs:detailed>
                </p2vs:blockSemantics>
              </a:ext>
            </a:extLst>
          </p:cNvPr>
          <p:cNvGrpSpPr/>
          <p:nvPr/>
        </p:nvGrpSpPr>
        <p:grpSpPr>
          <a:xfrm>
            <a:off x="595122" y="1121092"/>
            <a:ext cx="9048287" cy="557403"/>
            <a:chOff x="595122" y="1121092"/>
            <a:chExt cx="9048287" cy="557403"/>
          </a:xfrm>
        </p:grpSpPr>
        <p:sp>
          <p:nvSpPr>
            <p:cNvPr id="6" name="TextBox 6"/>
            <p:cNvSpPr txBox="1"/>
            <p:nvPr/>
          </p:nvSpPr>
          <p:spPr>
            <a:xfrm>
              <a:off x="595122" y="1121092"/>
              <a:ext cx="9048287" cy="55740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285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FTRL Training, Five-Benchmark Evaluation</a:t>
              </a:r>
            </a:p>
          </p:txBody>
        </p:sp>
      </p:grpSp>
      <p:grpSp>
        <p:nvGrpSpPr>
          <p:cNvPr id="24" name="Group 24" descr="## [Group 24] FTRL Training Set&#10;FTRL as the in-domain test set, and BFCL, ToolHop, tau-bench, and RoTBench as out-of-domain generalization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e043e0270265d12928d9d8fa0f817681e06437f9c87d0b3e98e8a301fe4ddd9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FTRL Training Set</p2vs:concise>
                  <p2vs:detailed>FTRL as the in-domain test set, and BFCL, ToolHop, tau-bench, and RoTBench as out-of-domain generalization</p2vs:detailed>
                </p2vs:blockSemantics>
              </a:ext>
            </a:extLst>
          </p:cNvPr>
          <p:cNvGrpSpPr/>
          <p:nvPr/>
        </p:nvGrpSpPr>
        <p:grpSpPr>
          <a:xfrm>
            <a:off x="609600" y="1866900"/>
            <a:ext cx="5143500" cy="4038600"/>
            <a:chOff x="609600" y="1866900"/>
            <a:chExt cx="5143500" cy="4038600"/>
          </a:xfrm>
        </p:grpSpPr>
        <p:sp>
          <p:nvSpPr>
            <p:cNvPr id="8" name="Rectangle 8"/>
            <p:cNvSpPr/>
            <p:nvPr/>
          </p:nvSpPr>
          <p:spPr>
            <a:xfrm>
              <a:off x="609600" y="1866900"/>
              <a:ext cx="5143500" cy="4038600"/>
            </a:xfrm>
            <a:prstGeom prst="roundRect">
              <a:avLst>
                <a:gd name="adj" fmla="val 283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867156" y="2091690"/>
              <a:ext cx="2455457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FTRL Training Set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69442" y="2502218"/>
              <a:ext cx="358484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2,000+ verifiable tool-use environments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69823" y="2929414"/>
              <a:ext cx="191868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Four task structures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876300" y="3238500"/>
              <a:ext cx="217170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1712158" y="3415189"/>
              <a:ext cx="499984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Single</a:t>
              </a:r>
            </a:p>
          </p:txBody>
        </p:sp>
        <p:sp>
          <p:nvSpPr>
            <p:cNvPr id="14" name="Rectangle 14"/>
            <p:cNvSpPr/>
            <p:nvPr/>
          </p:nvSpPr>
          <p:spPr>
            <a:xfrm>
              <a:off x="3200400" y="3238500"/>
              <a:ext cx="217170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3796190" y="3415189"/>
              <a:ext cx="98012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Para-Single</a:t>
              </a:r>
            </a:p>
          </p:txBody>
        </p:sp>
        <p:sp>
          <p:nvSpPr>
            <p:cNvPr id="16" name="Rectangle 16"/>
            <p:cNvSpPr/>
            <p:nvPr/>
          </p:nvSpPr>
          <p:spPr>
            <a:xfrm>
              <a:off x="876300" y="3867150"/>
              <a:ext cx="217170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1742199" y="4043839"/>
              <a:ext cx="43990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Multi</a:t>
              </a:r>
            </a:p>
          </p:txBody>
        </p:sp>
        <p:sp>
          <p:nvSpPr>
            <p:cNvPr id="18" name="Rectangle 18"/>
            <p:cNvSpPr/>
            <p:nvPr/>
          </p:nvSpPr>
          <p:spPr>
            <a:xfrm>
              <a:off x="3200400" y="3867150"/>
              <a:ext cx="217170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19" name="TextBox 19"/>
            <p:cNvSpPr txBox="1"/>
            <p:nvPr/>
          </p:nvSpPr>
          <p:spPr>
            <a:xfrm>
              <a:off x="3826122" y="4043839"/>
              <a:ext cx="92025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Para-Multi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869823" y="4720114"/>
              <a:ext cx="81467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Students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870204" y="4994910"/>
              <a:ext cx="1788109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Qwen3-4B · Qwen3-8B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869823" y="5348764"/>
              <a:ext cx="814676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Teachers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870204" y="5623560"/>
              <a:ext cx="2887451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Mixed pool: Qwen3.6-27B + GLM-5.2</a:t>
              </a:r>
            </a:p>
          </p:txBody>
        </p:sp>
      </p:grpSp>
      <p:grpSp>
        <p:nvGrpSpPr>
          <p:cNvPr id="39" name="Group 39" descr="## [Group 39] Five Benchmarks&#10;tests. Students are Qwen3-4B and Qwen3-8B, distilled from a mixed pool of larger teacher model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d320bb6dcf01c1a7e8c9519adb6ddc645b8e42a0c6fc88ebce1539221117bdb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Five Benchmarks</p2vs:concise>
                  <p2vs:detailed>tests. Students are Qwen3-4B and Qwen3-8B, distilled from a mixed pool of larger teacher models.</p2vs:detailed>
                </p2vs:blockSemantics>
              </a:ext>
            </a:extLst>
          </p:cNvPr>
          <p:cNvGrpSpPr/>
          <p:nvPr/>
        </p:nvGrpSpPr>
        <p:grpSpPr>
          <a:xfrm>
            <a:off x="6057900" y="1866900"/>
            <a:ext cx="5524500" cy="4038600"/>
            <a:chOff x="6057900" y="1866900"/>
            <a:chExt cx="5524500" cy="4038600"/>
          </a:xfrm>
        </p:grpSpPr>
        <p:sp>
          <p:nvSpPr>
            <p:cNvPr id="25" name="Rectangle 25"/>
            <p:cNvSpPr/>
            <p:nvPr/>
          </p:nvSpPr>
          <p:spPr>
            <a:xfrm>
              <a:off x="6057900" y="1866900"/>
              <a:ext cx="5524500" cy="4038600"/>
            </a:xfrm>
            <a:prstGeom prst="roundRect">
              <a:avLst>
                <a:gd name="adj" fmla="val 283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26" name="TextBox 26"/>
            <p:cNvSpPr txBox="1"/>
            <p:nvPr/>
          </p:nvSpPr>
          <p:spPr>
            <a:xfrm>
              <a:off x="6315456" y="2091690"/>
              <a:ext cx="2220940" cy="352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80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Five Benchmarks</a:t>
              </a:r>
            </a:p>
          </p:txBody>
        </p:sp>
        <p:sp>
          <p:nvSpPr>
            <p:cNvPr id="27" name="Rectangle 27"/>
            <p:cNvSpPr/>
            <p:nvPr/>
          </p:nvSpPr>
          <p:spPr>
            <a:xfrm>
              <a:off x="6324600" y="2495550"/>
              <a:ext cx="4991100" cy="571500"/>
            </a:xfrm>
            <a:prstGeom prst="roundRect">
              <a:avLst>
                <a:gd name="adj" fmla="val 13333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8" name="TextBox 28"/>
            <p:cNvSpPr txBox="1"/>
            <p:nvPr/>
          </p:nvSpPr>
          <p:spPr>
            <a:xfrm>
              <a:off x="6527292" y="2692718"/>
              <a:ext cx="1569110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b="1" dirty="0">
                  <a:solidFill>
                    <a:srgbClr val="FFFFFF"/>
                  </a:solidFill>
                  <a:latin typeface="+mn-lt"/>
                  <a:ea typeface="+mn-ea"/>
                  <a:cs typeface="+mn-cs"/>
                </a:rPr>
                <a:t>FTRL — in-domain</a:t>
              </a: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6318123" y="3291364"/>
              <a:ext cx="265143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80" b="1" dirty="0">
                  <a:solidFill>
                    <a:schemeClr val="accent1"/>
                  </a:solidFill>
                  <a:latin typeface="+mn-lt"/>
                  <a:ea typeface="+mn-ea"/>
                  <a:cs typeface="+mn-cs"/>
                </a:rPr>
                <a:t>Out-of-domain generalization</a:t>
              </a:r>
            </a:p>
          </p:txBody>
        </p:sp>
        <p:sp>
          <p:nvSpPr>
            <p:cNvPr id="30" name="Rectangle 30"/>
            <p:cNvSpPr/>
            <p:nvPr/>
          </p:nvSpPr>
          <p:spPr>
            <a:xfrm>
              <a:off x="6324600" y="3600450"/>
              <a:ext cx="241935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31" name="TextBox 31"/>
            <p:cNvSpPr txBox="1"/>
            <p:nvPr/>
          </p:nvSpPr>
          <p:spPr>
            <a:xfrm>
              <a:off x="7327524" y="3777139"/>
              <a:ext cx="413502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BFCL</a:t>
              </a:r>
            </a:p>
          </p:txBody>
        </p:sp>
        <p:sp>
          <p:nvSpPr>
            <p:cNvPr id="32" name="Rectangle 32"/>
            <p:cNvSpPr/>
            <p:nvPr/>
          </p:nvSpPr>
          <p:spPr>
            <a:xfrm>
              <a:off x="8896350" y="3600450"/>
              <a:ext cx="241935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33" name="TextBox 33"/>
            <p:cNvSpPr txBox="1"/>
            <p:nvPr/>
          </p:nvSpPr>
          <p:spPr>
            <a:xfrm>
              <a:off x="9784367" y="3777139"/>
              <a:ext cx="643315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ToolHop</a:t>
              </a:r>
            </a:p>
          </p:txBody>
        </p:sp>
        <p:sp>
          <p:nvSpPr>
            <p:cNvPr id="34" name="Rectangle 34"/>
            <p:cNvSpPr/>
            <p:nvPr/>
          </p:nvSpPr>
          <p:spPr>
            <a:xfrm>
              <a:off x="6324600" y="4229100"/>
              <a:ext cx="241935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35" name="TextBox 35"/>
            <p:cNvSpPr txBox="1"/>
            <p:nvPr/>
          </p:nvSpPr>
          <p:spPr>
            <a:xfrm>
              <a:off x="7196094" y="4405789"/>
              <a:ext cx="676361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l-GR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τ-bench</a:t>
              </a:r>
            </a:p>
          </p:txBody>
        </p:sp>
        <p:sp>
          <p:nvSpPr>
            <p:cNvPr id="36" name="Rectangle 36"/>
            <p:cNvSpPr/>
            <p:nvPr/>
          </p:nvSpPr>
          <p:spPr>
            <a:xfrm>
              <a:off x="8896350" y="4229100"/>
              <a:ext cx="2419350" cy="514350"/>
            </a:xfrm>
            <a:prstGeom prst="roundRect">
              <a:avLst>
                <a:gd name="adj" fmla="val 14815"/>
              </a:avLst>
            </a:prstGeom>
            <a:solidFill>
              <a:srgbClr val="FFFFFF"/>
            </a:solidFill>
            <a:ln>
              <a:noFill/>
            </a:ln>
          </p:spPr>
        </p:sp>
        <p:sp>
          <p:nvSpPr>
            <p:cNvPr id="37" name="TextBox 37"/>
            <p:cNvSpPr txBox="1"/>
            <p:nvPr/>
          </p:nvSpPr>
          <p:spPr>
            <a:xfrm>
              <a:off x="9712411" y="4405789"/>
              <a:ext cx="787227" cy="2493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28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RoTBench</a:t>
              </a: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6318504" y="5166360"/>
              <a:ext cx="3791712" cy="48234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>
                <a:lnSpc>
                  <a:spcPts val="1950"/>
                </a:lnSpc>
              </a:pPr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One in-domain plus four out-of-domain suites test</a:t>
              </a:r>
              <a:br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whether tool-use skill transfers beyond FTRL.</a:t>
              </a:r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07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KEY RESULT&#10;DART-SD delivers consistent gains on both th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81f908b6aee4f38ec4a5b19df6cb8a59edffe6cd3651e5ddf516b4bfa42dbff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KEY RESULT</p2vs:concise>
                  <p2vs:detailed>DART-SD delivers consistent gains on both the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10032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KEY RESULT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7" name="Group 7" descr="## [Group 7] Best Overall on Both Backbones&#10;in-domain FTRL test set and four out-of-domain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0b490a1b61f2a9802e3bf82d61cdeefdaadf3fa8d5aa12e49dd44ef92c1ee89e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Best Overall on Both Backbones</p2vs:concise>
                  <p2vs:detailed>in-domain FTRL test set and four out-of-domain</p2vs:detailed>
                </p2vs:blockSemantics>
              </a:ext>
            </a:extLst>
          </p:cNvPr>
          <p:cNvGrpSpPr/>
          <p:nvPr/>
        </p:nvGrpSpPr>
        <p:grpSpPr>
          <a:xfrm>
            <a:off x="594360" y="1104900"/>
            <a:ext cx="7065452" cy="586740"/>
            <a:chOff x="594360" y="1104900"/>
            <a:chExt cx="7065452" cy="586740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04900"/>
              <a:ext cx="7065452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Best Overall on Both Backbones</a:t>
              </a:r>
            </a:p>
          </p:txBody>
        </p:sp>
      </p:grpSp>
      <p:grpSp>
        <p:nvGrpSpPr>
          <p:cNvPr id="16" name="Group 16" descr="## [Group 16] Qwen3-8B overall average&#10;benchmarks, achieving the best overall average with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3580b94fc3aa967fffa633f9804ea954420b6dd12939e6f5de8697763715e6f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Qwen3-8B overall average</p2vs:concise>
                  <p2vs:detailed>benchmarks, achieving the best overall average with</p2vs:detailed>
                </p2vs:blockSemantics>
              </a:ext>
            </a:extLst>
          </p:cNvPr>
          <p:cNvGrpSpPr/>
          <p:nvPr/>
        </p:nvGrpSpPr>
        <p:grpSpPr>
          <a:xfrm>
            <a:off x="609600" y="1866900"/>
            <a:ext cx="4476750" cy="4000500"/>
            <a:chOff x="609600" y="1866900"/>
            <a:chExt cx="4476750" cy="4000500"/>
          </a:xfrm>
        </p:grpSpPr>
        <p:sp>
          <p:nvSpPr>
            <p:cNvPr id="8" name="Rectangle 8"/>
            <p:cNvSpPr/>
            <p:nvPr/>
          </p:nvSpPr>
          <p:spPr>
            <a:xfrm>
              <a:off x="609600" y="1866900"/>
              <a:ext cx="4476750" cy="1905000"/>
            </a:xfrm>
            <a:prstGeom prst="roundRect">
              <a:avLst>
                <a:gd name="adj" fmla="val 6000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869442" y="2159318"/>
              <a:ext cx="231724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Qwen3-8B overall average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857250" y="2625090"/>
              <a:ext cx="2009546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45.58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870204" y="3413760"/>
              <a:ext cx="2881636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rgbClr val="EDE4FE"/>
                  </a:solidFill>
                  <a:latin typeface="+mn-lt"/>
                  <a:ea typeface="+mn-ea"/>
                  <a:cs typeface="+mn-cs"/>
                </a:rPr>
                <a:t>best of all distillation &amp; RL baselines</a:t>
              </a:r>
            </a:p>
          </p:txBody>
        </p:sp>
        <p:sp>
          <p:nvSpPr>
            <p:cNvPr id="12" name="Rectangle 12"/>
            <p:cNvSpPr/>
            <p:nvPr/>
          </p:nvSpPr>
          <p:spPr>
            <a:xfrm>
              <a:off x="609600" y="3962400"/>
              <a:ext cx="4476750" cy="1905000"/>
            </a:xfrm>
            <a:prstGeom prst="roundRect">
              <a:avLst>
                <a:gd name="adj" fmla="val 6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3" name="TextBox 13"/>
            <p:cNvSpPr txBox="1"/>
            <p:nvPr/>
          </p:nvSpPr>
          <p:spPr>
            <a:xfrm>
              <a:off x="869442" y="4254818"/>
              <a:ext cx="2317246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3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Qwen3-4B overall average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57250" y="4720590"/>
              <a:ext cx="2009546" cy="9334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48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39.17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870204" y="5509260"/>
              <a:ext cx="2726131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strongest across five benchmarks</a:t>
              </a:r>
            </a:p>
          </p:txBody>
        </p:sp>
      </p:grpSp>
      <p:grpSp>
        <p:nvGrpSpPr>
          <p:cNvPr id="19" name="Group 19" descr="## [Group 19] Figure 3 — Qwen3-8B vs DART-SD vs teacher across five tool-use benchmarks.&#10;both the 8B and 4B backbone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56d38b4e4685b28523c456aa1b7f7c61af39838e8bb9c79b698b80564481e15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Figure 3 — Qwen3-8B vs DART-SD vs teacher across five tool-use benchmarks.</p2vs:concise>
                  <p2vs:detailed>both the 8B and 4B backbones.</p2vs:detailed>
                </p2vs:blockSemantics>
              </a:ext>
            </a:extLst>
          </p:cNvPr>
          <p:cNvGrpSpPr/>
          <p:nvPr/>
        </p:nvGrpSpPr>
        <p:grpSpPr>
          <a:xfrm>
            <a:off x="5490723" y="2000250"/>
            <a:ext cx="6087353" cy="3997261"/>
            <a:chOff x="5490723" y="2000250"/>
            <a:chExt cx="6087353" cy="3997261"/>
          </a:xfrm>
        </p:grpSpPr>
        <p:pic>
          <p:nvPicPr>
            <p:cNvPr id="17" name="Image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90723" y="2000250"/>
              <a:ext cx="6087353" cy="3657600"/>
            </a:xfrm>
            <a:prstGeom prst="rect">
              <a:avLst/>
            </a:prstGeom>
          </p:spPr>
        </p:pic>
        <p:sp>
          <p:nvSpPr>
            <p:cNvPr id="18" name="TextBox 18"/>
            <p:cNvSpPr txBox="1"/>
            <p:nvPr/>
          </p:nvSpPr>
          <p:spPr>
            <a:xfrm>
              <a:off x="5832787" y="5792152"/>
              <a:ext cx="5403226" cy="205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0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Figure 3 — Qwen3-8B vs DART-SD vs teacher across five tool-use benchmarks.</a:t>
              </a: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08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 descr="## [Group 5] KEY RESULT&#10;Remarkably, the 8B student surpasses its much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df6043a8e156482a2009a125056a611dda9b8ea68d77e281145f1f1651f0966d" orderSource="geometry" orderIndex="0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KEY RESULT</p2vs:concise>
                  <p2vs:detailed>Remarkably, the 8B student surpasses its much</p2vs:detailed>
                </p2vs:blockSemantics>
              </a:ext>
            </a:extLst>
          </p:cNvPr>
          <p:cNvGrpSpPr/>
          <p:nvPr/>
        </p:nvGrpSpPr>
        <p:grpSpPr>
          <a:xfrm>
            <a:off x="0" y="0"/>
            <a:ext cx="12192000" cy="876300"/>
            <a:chOff x="0" y="0"/>
            <a:chExt cx="12192000" cy="876300"/>
          </a:xfrm>
        </p:grpSpPr>
        <p:sp>
          <p:nvSpPr>
            <p:cNvPr id="2" name="Rectangle 2"/>
            <p:cNvSpPr/>
            <p:nvPr/>
          </p:nvSpPr>
          <p:spPr>
            <a:xfrm>
              <a:off x="0" y="0"/>
              <a:ext cx="12192000" cy="76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3" name="TextBox 3"/>
            <p:cNvSpPr txBox="1"/>
            <p:nvPr/>
          </p:nvSpPr>
          <p:spPr>
            <a:xfrm>
              <a:off x="603504" y="556260"/>
              <a:ext cx="1100328" cy="23469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200" spc="150" dirty="0">
                  <a:solidFill>
                    <a:schemeClr val="accent2"/>
                  </a:solidFill>
                  <a:latin typeface="+mn-lt"/>
                  <a:ea typeface="+mn-ea"/>
                  <a:cs typeface="+mn-cs"/>
                </a:rPr>
                <a:t>KEY RESULT</a:t>
              </a:r>
            </a:p>
          </p:txBody>
        </p:sp>
        <p:sp>
          <p:nvSpPr>
            <p:cNvPr id="4" name="Rectangle 4"/>
            <p:cNvSpPr/>
            <p:nvPr/>
          </p:nvSpPr>
          <p:spPr>
            <a:xfrm>
              <a:off x="609600" y="838200"/>
              <a:ext cx="857250" cy="38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</p:sp>
      </p:grpSp>
      <p:grpSp>
        <p:nvGrpSpPr>
          <p:cNvPr id="8" name="Group 8" descr="## [Group 8] The Student Surpasses Its Teacher&#10;larger teacher on FTRL, ToolHop, and tau-bench,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aae52db1959f1bd930bc2564e669eb1ba7eaf235a14fbe21b4c90524419bcc2" orderSource="geometry" orderIndex="1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The Student Surpasses Its Teacher</p2vs:concise>
                  <p2vs:detailed>larger teacher on FTRL, ToolHop, and tau-bench,</p2vs:detailed>
                </p2vs:blockSemantics>
              </a:ext>
            </a:extLst>
          </p:cNvPr>
          <p:cNvGrpSpPr/>
          <p:nvPr/>
        </p:nvGrpSpPr>
        <p:grpSpPr>
          <a:xfrm>
            <a:off x="594360" y="1104900"/>
            <a:ext cx="7882386" cy="855345"/>
            <a:chOff x="594360" y="1104900"/>
            <a:chExt cx="7882386" cy="855345"/>
          </a:xfrm>
        </p:grpSpPr>
        <p:sp>
          <p:nvSpPr>
            <p:cNvPr id="6" name="TextBox 6"/>
            <p:cNvSpPr txBox="1"/>
            <p:nvPr/>
          </p:nvSpPr>
          <p:spPr>
            <a:xfrm>
              <a:off x="594360" y="1104900"/>
              <a:ext cx="7882386" cy="58674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3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</a:rPr>
                <a:t>The Student Surpasses Its Teacher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01980" y="1666875"/>
              <a:ext cx="6723518" cy="293370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l"/>
              <a:r>
                <a:rPr lang="en" sz="150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The 8B student beats its much larger teacher on three benchmarks.</a:t>
              </a:r>
            </a:p>
          </p:txBody>
        </p:sp>
      </p:grpSp>
      <p:grpSp>
        <p:nvGrpSpPr>
          <p:cNvPr id="21" name="Group 21" descr="## [Group 21] FTRL&#10;showing that topology-aware recovery paths extract generalizable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bdef1b28e19cd30eb9e00c14146897a7136bb67367387b3742ffec248e680cdc" orderSource="geometry" orderIndex="2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FTRL</p2vs:concise>
                  <p2vs:detailed>showing that topology-aware recovery paths extract generalizable</p2vs:detailed>
                </p2vs:blockSemantics>
              </a:ext>
            </a:extLst>
          </p:cNvPr>
          <p:cNvGrpSpPr/>
          <p:nvPr/>
        </p:nvGrpSpPr>
        <p:grpSpPr>
          <a:xfrm>
            <a:off x="609600" y="2247900"/>
            <a:ext cx="10972800" cy="1428750"/>
            <a:chOff x="609600" y="2247900"/>
            <a:chExt cx="10972800" cy="1428750"/>
          </a:xfrm>
        </p:grpSpPr>
        <p:sp>
          <p:nvSpPr>
            <p:cNvPr id="9" name="Rectangle 9"/>
            <p:cNvSpPr/>
            <p:nvPr/>
          </p:nvSpPr>
          <p:spPr>
            <a:xfrm>
              <a:off x="609600" y="2247900"/>
              <a:ext cx="3505200" cy="1428750"/>
            </a:xfrm>
            <a:prstGeom prst="roundRect">
              <a:avLst>
                <a:gd name="adj" fmla="val 8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1963285" y="2532698"/>
              <a:ext cx="797829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9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FTRL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551156" y="3054668"/>
              <a:ext cx="162208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student &gt; teacher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2005935" y="3364706"/>
              <a:ext cx="712531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in-domain</a:t>
              </a:r>
            </a:p>
          </p:txBody>
        </p:sp>
        <p:sp>
          <p:nvSpPr>
            <p:cNvPr id="13" name="Rectangle 13"/>
            <p:cNvSpPr/>
            <p:nvPr/>
          </p:nvSpPr>
          <p:spPr>
            <a:xfrm>
              <a:off x="4343400" y="2247900"/>
              <a:ext cx="3505200" cy="1428750"/>
            </a:xfrm>
            <a:prstGeom prst="roundRect">
              <a:avLst>
                <a:gd name="adj" fmla="val 8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5529773" y="2532698"/>
              <a:ext cx="1132454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9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ToolHop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5284956" y="3054668"/>
              <a:ext cx="162208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student &gt; teacher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555036" y="3364706"/>
              <a:ext cx="108192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out-of-domain</a:t>
              </a:r>
            </a:p>
          </p:txBody>
        </p:sp>
        <p:sp>
          <p:nvSpPr>
            <p:cNvPr id="17" name="Rectangle 17"/>
            <p:cNvSpPr/>
            <p:nvPr/>
          </p:nvSpPr>
          <p:spPr>
            <a:xfrm>
              <a:off x="8077200" y="2247900"/>
              <a:ext cx="3505200" cy="1428750"/>
            </a:xfrm>
            <a:prstGeom prst="roundRect">
              <a:avLst>
                <a:gd name="adj" fmla="val 8000"/>
              </a:avLst>
            </a:prstGeom>
            <a:solidFill>
              <a:schemeClr val="lt2"/>
            </a:solidFill>
            <a:ln>
              <a:noFill/>
            </a:ln>
          </p:spPr>
        </p:sp>
        <p:sp>
          <p:nvSpPr>
            <p:cNvPr id="18" name="TextBox 18"/>
            <p:cNvSpPr txBox="1"/>
            <p:nvPr/>
          </p:nvSpPr>
          <p:spPr>
            <a:xfrm>
              <a:off x="9259264" y="2532698"/>
              <a:ext cx="1141072" cy="38138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l-GR" sz="1950" b="1" dirty="0">
                  <a:solidFill>
                    <a:schemeClr val="accent2"/>
                  </a:solidFill>
                  <a:latin typeface="+mj-lt"/>
                  <a:ea typeface="+mj-ea"/>
                  <a:cs typeface="+mj-cs"/>
                </a:rPr>
                <a:t>τ-bench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9018756" y="3054668"/>
              <a:ext cx="1622088" cy="26403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35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student &gt; teacher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9288836" y="3364706"/>
              <a:ext cx="1081928" cy="2200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1120" dirty="0">
                  <a:solidFill>
                    <a:schemeClr val="dk1"/>
                  </a:solidFill>
                  <a:latin typeface="+mn-lt"/>
                  <a:ea typeface="+mn-ea"/>
                  <a:cs typeface="+mn-cs"/>
                </a:rPr>
                <a:t>out-of-domain</a:t>
              </a:r>
            </a:p>
          </p:txBody>
        </p:sp>
      </p:grpSp>
      <p:grpSp>
        <p:nvGrpSpPr>
          <p:cNvPr id="25" name="Group 25" descr="## [Group 25] Topology-aware recovery extracts generalizable behavior —&#10;tool-use behaviors rather than merely imitating trajectories.">
            <a:extLst>
              <a:ext uri="https://github.com/microsoft/ResearchStudio/paper2video/script-provenance/2026">
                <p2v:scriptBaseline xmlns:p2v="https://github.com/microsoft/ResearchStudio/paper2video/script-provenance/2026" algorithm="sha256" normalization="oneline-v1" sha256="ac8a3f56099d1968ec0d9a8726ea4ed1dc40f3ce797fd4539008a6b46ab603be" orderSource="geometry" orderIndex="3"/>
              </a:ext>
              <a:ext uri="https://github.com/microsoft/ResearchStudio/paper2video/semantic-provenance/2026">
                <p2vs:blockSemantics xmlns:p2vs="https://github.com/microsoft/ResearchStudio/paper2video/semantic-provenance/2026" schemaVersion="1">
                  <p2vs:concise>Topology-aware recovery extracts generalizable behavior —</p2vs:concise>
                  <p2vs:detailed>tool-use behaviors rather than merely imitating trajectories.</p2vs:detailed>
                </p2vs:blockSemantics>
              </a:ext>
            </a:extLst>
          </p:cNvPr>
          <p:cNvGrpSpPr/>
          <p:nvPr/>
        </p:nvGrpSpPr>
        <p:grpSpPr>
          <a:xfrm>
            <a:off x="609600" y="4095750"/>
            <a:ext cx="10972800" cy="1714500"/>
            <a:chOff x="609600" y="4095750"/>
            <a:chExt cx="10972800" cy="1714500"/>
          </a:xfrm>
        </p:grpSpPr>
        <p:sp>
          <p:nvSpPr>
            <p:cNvPr id="22" name="Rectangle 22"/>
            <p:cNvSpPr/>
            <p:nvPr/>
          </p:nvSpPr>
          <p:spPr>
            <a:xfrm>
              <a:off x="609600" y="4095750"/>
              <a:ext cx="10972800" cy="1714500"/>
            </a:xfrm>
            <a:prstGeom prst="roundRect">
              <a:avLst>
                <a:gd name="adj" fmla="val 6667"/>
              </a:avLst>
            </a:prstGeom>
            <a:solidFill>
              <a:schemeClr val="accent2"/>
            </a:solidFill>
            <a:ln>
              <a:noFill/>
            </a:ln>
          </p:spPr>
        </p:sp>
        <p:sp>
          <p:nvSpPr>
            <p:cNvPr id="23" name="TextBox 23"/>
            <p:cNvSpPr txBox="1"/>
            <p:nvPr/>
          </p:nvSpPr>
          <p:spPr>
            <a:xfrm>
              <a:off x="1510199" y="4650105"/>
              <a:ext cx="9171603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2100" b="1" dirty="0">
                  <a:solidFill>
                    <a:srgbClr val="FFFFFF"/>
                  </a:solidFill>
                  <a:latin typeface="+mj-lt"/>
                  <a:ea typeface="+mj-ea"/>
                  <a:cs typeface="+mj-cs"/>
                </a:rPr>
                <a:t>Topology-aware recovery extracts generalizable behavior —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709515" y="5069205"/>
              <a:ext cx="4772970" cy="41071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spAutoFit/>
            </a:bodyPr>
            <a:lstStyle/>
            <a:p>
              <a:pPr algn="ctr"/>
              <a:r>
                <a:rPr lang="en" sz="2100" b="1" dirty="0">
                  <a:solidFill>
                    <a:srgbClr val="EDE4FE"/>
                  </a:solidFill>
                  <a:latin typeface="+mj-lt"/>
                  <a:ea typeface="+mj-ea"/>
                  <a:cs typeface="+mj-cs"/>
                </a:rPr>
                <a:t>not mere trajectory imitation.</a:t>
              </a:r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1103540" y="6287452"/>
            <a:ext cx="484194" cy="20535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spAutoFit/>
          </a:bodyPr>
          <a:lstStyle/>
          <a:p>
            <a:pPr algn="r"/>
            <a:r>
              <a:rPr lang="en" sz="1050" dirty="0">
                <a:solidFill>
                  <a:schemeClr val="accent3"/>
                </a:solidFill>
                <a:latin typeface="+mn-lt"/>
                <a:ea typeface="+mn-ea"/>
                <a:cs typeface="+mn-cs"/>
              </a:rPr>
              <a:t>09 / 12</a:t>
            </a:r>
          </a:p>
        </p:txBody>
      </p:sp>
    </p:spTree>
  </p:cSld>
  <p:clrMapOvr>
    <a:masterClrMapping/>
  </p:clrMapOvr>
  <p:transition xmlns:p14="http://schemas.microsoft.com/office/powerpoint/2010/main" p14:dur="4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xmlns:p="http://schemas.openxmlformats.org/presentationml/2006/main"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artsd">
  <a:themeElements>
    <a:clrScheme name="dartsd">
      <a:dk1>
        <a:srgbClr val="4C1D6B"/>
      </a:dk1>
      <a:lt1>
        <a:srgbClr val="FAF5FF"/>
      </a:lt1>
      <a:dk2>
        <a:srgbClr val="1F497D"/>
      </a:dk2>
      <a:lt2>
        <a:srgbClr val="F1E6FE"/>
      </a:lt2>
      <a:accent1>
        <a:srgbClr val="3B0764"/>
      </a:accent1>
      <a:accent2>
        <a:srgbClr val="7C3AED"/>
      </a:accent2>
      <a:accent3>
        <a:srgbClr val="A78BFA"/>
      </a:accent3>
      <a:accent4>
        <a:srgbClr val="3B0764"/>
      </a:accent4>
      <a:accent5>
        <a:srgbClr val="4BACC6"/>
      </a:accent5>
      <a:accent6>
        <a:srgbClr val="F79646"/>
      </a:accent6>
      <a:hlink>
        <a:srgbClr val="7C3AED"/>
      </a:hlink>
      <a:folHlink>
        <a:srgbClr val="A78BFA"/>
      </a:folHlink>
    </a:clrScheme>
    <a:fontScheme name="dartsd">
      <a:majorFont>
        <a:latin typeface="Georgia"/>
        <a:ea typeface="SimSun"/>
        <a:cs typeface="Georgia"/>
        <a:font script="Jpan" typeface="SimSun"/>
        <a:font script="Hang" typeface="SimSun"/>
        <a:font script="Hans" typeface="SimSun"/>
        <a:font script="Hant" typeface="SimSun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Microsoft YaHei"/>
        <a:cs typeface="Arial"/>
        <a:font script="Jpan" typeface="Microsoft YaHei"/>
        <a:font script="Hang" typeface="Microsoft YaHei"/>
        <a:font script="Hans" typeface="Microsoft YaHei"/>
        <a:font script="Hant" typeface="Microsoft Ya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rts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dartsd">
  <a:themeElements>
    <a:clrScheme name="dartsd">
      <a:dk1>
        <a:srgbClr val="4C1D6B"/>
      </a:dk1>
      <a:lt1>
        <a:srgbClr val="FAF5FF"/>
      </a:lt1>
      <a:dk2>
        <a:srgbClr val="1F497D"/>
      </a:dk2>
      <a:lt2>
        <a:srgbClr val="F1E6FE"/>
      </a:lt2>
      <a:accent1>
        <a:srgbClr val="3B0764"/>
      </a:accent1>
      <a:accent2>
        <a:srgbClr val="7C3AED"/>
      </a:accent2>
      <a:accent3>
        <a:srgbClr val="A78BFA"/>
      </a:accent3>
      <a:accent4>
        <a:srgbClr val="3B0764"/>
      </a:accent4>
      <a:accent5>
        <a:srgbClr val="4BACC6"/>
      </a:accent5>
      <a:accent6>
        <a:srgbClr val="F79646"/>
      </a:accent6>
      <a:hlink>
        <a:srgbClr val="7C3AED"/>
      </a:hlink>
      <a:folHlink>
        <a:srgbClr val="A78BFA"/>
      </a:folHlink>
    </a:clrScheme>
    <a:fontScheme name="dartsd">
      <a:majorFont>
        <a:latin typeface="Georgia"/>
        <a:ea typeface="SimSun"/>
        <a:cs typeface="Georgia"/>
        <a:font script="Jpan" typeface="SimSun"/>
        <a:font script="Hang" typeface="SimSun"/>
        <a:font script="Hans" typeface="SimSun"/>
        <a:font script="Hant" typeface="SimSun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Microsoft YaHei"/>
        <a:cs typeface="Arial"/>
        <a:font script="Jpan" typeface="Microsoft YaHei"/>
        <a:font script="Hang" typeface="Microsoft YaHei"/>
        <a:font script="Hans" typeface="Microsoft YaHei"/>
        <a:font script="Hant" typeface="Microsoft YaHe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rts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language>en</dc:language>
  <cp:lastModifiedBy/>
  <cp:revision>1</cp:revision>
  <dcterms:created xsi:type="dcterms:W3CDTF">2026-08-31T17:58:02Z</dcterms:created>
  <dcterms:modified xsi:type="dcterms:W3CDTF">2026-08-31T17:58:02Z</dcterms:modified>
  <cp:category/>
  <cp:contentStatus/>
</cp:coreProperties>
</file>