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51206400" cy="3072384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51887" y="651887"/>
            <a:ext cx="49902625" cy="4374852"/>
          </a:xfrm>
          <a:prstGeom prst="roundRect">
            <a:avLst>
              <a:gd name="adj" fmla="val 3251"/>
            </a:avLst>
          </a:prstGeom>
          <a:solidFill>
            <a:srgbClr val="F6ECE1"/>
          </a:solidFill>
          <a:ln>
            <a:noFill/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651887" y="5548193"/>
            <a:ext cx="10804961" cy="10695503"/>
          </a:xfrm>
          <a:prstGeom prst="roundRect">
            <a:avLst>
              <a:gd name="adj" fmla="val 775"/>
            </a:avLst>
          </a:prstGeom>
          <a:solidFill>
            <a:srgbClr val="FFFFFF"/>
          </a:solidFill>
          <a:ln w="8890">
            <a:solidFill>
              <a:srgbClr val="E2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11883568" y="5548193"/>
            <a:ext cx="27439124" cy="17346612"/>
          </a:xfrm>
          <a:prstGeom prst="roundRect">
            <a:avLst>
              <a:gd name="adj" fmla="val 478"/>
            </a:avLst>
          </a:prstGeom>
          <a:solidFill>
            <a:srgbClr val="FFFFFF"/>
          </a:solidFill>
          <a:ln w="8890">
            <a:solidFill>
              <a:srgbClr val="E2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9749412" y="5548193"/>
            <a:ext cx="10804962" cy="9069467"/>
          </a:xfrm>
          <a:prstGeom prst="roundRect">
            <a:avLst>
              <a:gd name="adj" fmla="val 914"/>
            </a:avLst>
          </a:prstGeom>
          <a:solidFill>
            <a:srgbClr val="FFFFFF"/>
          </a:solidFill>
          <a:ln w="8890">
            <a:solidFill>
              <a:srgbClr val="E2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39749412" y="14949507"/>
            <a:ext cx="10804962" cy="9889291"/>
          </a:xfrm>
          <a:prstGeom prst="roundRect">
            <a:avLst>
              <a:gd name="adj" fmla="val 839"/>
            </a:avLst>
          </a:prstGeom>
          <a:solidFill>
            <a:srgbClr val="F7F0E8"/>
          </a:solidFill>
          <a:ln w="8890">
            <a:solidFill>
              <a:srgbClr val="E2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9749412" y="14949507"/>
            <a:ext cx="53340" cy="9889291"/>
          </a:xfrm>
          <a:prstGeom prst="rect">
            <a:avLst/>
          </a:prstGeom>
          <a:solidFill>
            <a:srgbClr val="A2521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51887" y="16575543"/>
            <a:ext cx="10804961" cy="13496409"/>
          </a:xfrm>
          <a:prstGeom prst="roundRect">
            <a:avLst>
              <a:gd name="adj" fmla="val 767"/>
            </a:avLst>
          </a:prstGeom>
          <a:solidFill>
            <a:srgbClr val="FFFFFF"/>
          </a:solidFill>
          <a:ln w="8890">
            <a:solidFill>
              <a:srgbClr val="E2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9749412" y="25170645"/>
            <a:ext cx="10804962" cy="4901307"/>
          </a:xfrm>
          <a:prstGeom prst="roundRect">
            <a:avLst>
              <a:gd name="adj" fmla="val 1692"/>
            </a:avLst>
          </a:prstGeom>
          <a:solidFill>
            <a:srgbClr val="FFFFFF"/>
          </a:solidFill>
          <a:ln w="8890">
            <a:solidFill>
              <a:srgbClr val="E2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1039991" y="5936297"/>
            <a:ext cx="3953688" cy="924560"/>
          </a:xfrm>
          <a:prstGeom prst="roundRect">
            <a:avLst>
              <a:gd name="adj" fmla="val 10256"/>
            </a:avLst>
          </a:prstGeom>
          <a:solidFill>
            <a:srgbClr val="A25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12271672" y="5936297"/>
            <a:ext cx="3654346" cy="924560"/>
          </a:xfrm>
          <a:prstGeom prst="roundRect">
            <a:avLst>
              <a:gd name="adj" fmla="val 10256"/>
            </a:avLst>
          </a:prstGeom>
          <a:solidFill>
            <a:srgbClr val="A25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40137516" y="5936297"/>
            <a:ext cx="6484838" cy="924560"/>
          </a:xfrm>
          <a:prstGeom prst="roundRect">
            <a:avLst>
              <a:gd name="adj" fmla="val 10256"/>
            </a:avLst>
          </a:prstGeom>
          <a:solidFill>
            <a:srgbClr val="A25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0137516" y="12617410"/>
            <a:ext cx="10028754" cy="156797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0137516" y="12617410"/>
            <a:ext cx="10028754" cy="11557"/>
          </a:xfrm>
          <a:prstGeom prst="rect">
            <a:avLst/>
          </a:prstGeom>
          <a:solidFill>
            <a:srgbClr val="DFC3B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039991" y="12761733"/>
            <a:ext cx="10028753" cy="283702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1039991" y="12761733"/>
            <a:ext cx="124460" cy="2837022"/>
          </a:xfrm>
          <a:prstGeom prst="rect">
            <a:avLst/>
          </a:prstGeom>
          <a:solidFill>
            <a:srgbClr val="A2521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40181966" y="15337611"/>
            <a:ext cx="4411663" cy="924560"/>
          </a:xfrm>
          <a:prstGeom prst="roundRect">
            <a:avLst>
              <a:gd name="adj" fmla="val 10256"/>
            </a:avLst>
          </a:prstGeom>
          <a:solidFill>
            <a:srgbClr val="A25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40181966" y="16842938"/>
            <a:ext cx="9984304" cy="3024822"/>
          </a:xfrm>
          <a:prstGeom prst="roundRect">
            <a:avLst>
              <a:gd name="adj" fmla="val 6896"/>
            </a:avLst>
          </a:prstGeom>
          <a:solidFill>
            <a:srgbClr val="A25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1039991" y="16963647"/>
            <a:ext cx="4921865" cy="924560"/>
          </a:xfrm>
          <a:prstGeom prst="roundRect">
            <a:avLst>
              <a:gd name="adj" fmla="val 10256"/>
            </a:avLst>
          </a:prstGeom>
          <a:solidFill>
            <a:srgbClr val="A25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11883568" y="23226652"/>
            <a:ext cx="13553639" cy="6845300"/>
          </a:xfrm>
          <a:prstGeom prst="roundRect">
            <a:avLst>
              <a:gd name="adj" fmla="val 1212"/>
            </a:avLst>
          </a:prstGeom>
          <a:solidFill>
            <a:srgbClr val="FFFFFF"/>
          </a:solidFill>
          <a:ln w="8890">
            <a:solidFill>
              <a:srgbClr val="E2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25769054" y="23226652"/>
            <a:ext cx="13553638" cy="6845300"/>
          </a:xfrm>
          <a:prstGeom prst="roundRect">
            <a:avLst>
              <a:gd name="adj" fmla="val 1212"/>
            </a:avLst>
          </a:prstGeom>
          <a:solidFill>
            <a:srgbClr val="FFFFFF"/>
          </a:solidFill>
          <a:ln w="8890">
            <a:solidFill>
              <a:srgbClr val="E2E2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byteda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13378" y="2160696"/>
            <a:ext cx="5077440" cy="880090"/>
          </a:xfrm>
          <a:prstGeom prst="rect">
            <a:avLst/>
          </a:prstGeom>
        </p:spPr>
      </p:pic>
      <p:pic>
        <p:nvPicPr>
          <p:cNvPr id="23" name="Picture 22" descr="university-of-science-and-technology-of-chin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1974" y="3206650"/>
            <a:ext cx="880110" cy="880110"/>
          </a:xfrm>
          <a:prstGeom prst="rect">
            <a:avLst/>
          </a:prstGeom>
        </p:spPr>
      </p:pic>
      <p:sp>
        <p:nvSpPr>
          <p:cNvPr id="24" name="Rounded Rectangle 23"/>
          <p:cNvSpPr/>
          <p:nvPr/>
        </p:nvSpPr>
        <p:spPr>
          <a:xfrm>
            <a:off x="12271672" y="23614757"/>
            <a:ext cx="5273298" cy="924560"/>
          </a:xfrm>
          <a:prstGeom prst="roundRect">
            <a:avLst>
              <a:gd name="adj" fmla="val 10256"/>
            </a:avLst>
          </a:prstGeom>
          <a:solidFill>
            <a:srgbClr val="A25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26157158" y="23614757"/>
            <a:ext cx="8081982" cy="924560"/>
          </a:xfrm>
          <a:prstGeom prst="roundRect">
            <a:avLst>
              <a:gd name="adj" fmla="val 10256"/>
            </a:avLst>
          </a:prstGeom>
          <a:solidFill>
            <a:srgbClr val="A252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26157158" y="24864913"/>
            <a:ext cx="12777430" cy="3852148"/>
          </a:xfrm>
          <a:prstGeom prst="roundRect">
            <a:avLst>
              <a:gd name="adj" fmla="val 1846"/>
            </a:avLst>
          </a:prstGeom>
          <a:gradFill rotWithShape="1" flip="none">
            <a:gsLst>
              <a:gs pos="0">
                <a:srgbClr val="F4EAE4"/>
              </a:gs>
              <a:gs pos="100000">
                <a:srgbClr val="F9F5F1"/>
              </a:gs>
            </a:gsLst>
            <a:lin ang="5400000" scaled="0"/>
          </a:gradFill>
          <a:ln w="8890">
            <a:solidFill>
              <a:srgbClr val="E8D4C6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1039991" y="26079509"/>
            <a:ext cx="4469030" cy="3609479"/>
          </a:xfrm>
          <a:prstGeom prst="roundRect">
            <a:avLst>
              <a:gd name="adj" fmla="val 5779"/>
            </a:avLst>
          </a:prstGeom>
          <a:solidFill>
            <a:srgbClr val="FAFAFA"/>
          </a:solidFill>
          <a:ln w="8890">
            <a:solidFill>
              <a:srgbClr val="D97A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599713" y="26079509"/>
            <a:ext cx="4469031" cy="3609479"/>
          </a:xfrm>
          <a:prstGeom prst="roundRect">
            <a:avLst>
              <a:gd name="adj" fmla="val 5779"/>
            </a:avLst>
          </a:prstGeom>
          <a:solidFill>
            <a:srgbClr val="F9F5F1"/>
          </a:solidFill>
          <a:ln w="8890">
            <a:solidFill>
              <a:srgbClr val="A252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12271672" y="27460515"/>
            <a:ext cx="12777430" cy="223958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12271672" y="27460515"/>
            <a:ext cx="12777430" cy="11557"/>
          </a:xfrm>
          <a:prstGeom prst="rect">
            <a:avLst/>
          </a:prstGeom>
          <a:solidFill>
            <a:srgbClr val="DFC3B0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26157158" y="28722617"/>
            <a:ext cx="12777430" cy="969983"/>
          </a:xfrm>
          <a:prstGeom prst="roundRect">
            <a:avLst>
              <a:gd name="adj" fmla="val 21507"/>
            </a:avLst>
          </a:prstGeom>
          <a:solidFill>
            <a:srgbClr val="F6EC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12271672" y="7441624"/>
            <a:ext cx="26662777" cy="13303329"/>
          </a:xfrm>
          <a:prstGeom prst="roundRect">
            <a:avLst>
              <a:gd name="adj" fmla="val 267"/>
            </a:avLst>
          </a:prstGeom>
          <a:solidFill>
            <a:srgbClr val="FFFFFF"/>
          </a:solidFill>
          <a:ln w="8890">
            <a:solidFill>
              <a:srgbClr val="E5E5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figure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71672" y="7441628"/>
            <a:ext cx="26662777" cy="13303322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40137516" y="11667847"/>
            <a:ext cx="10028754" cy="945118"/>
          </a:xfrm>
          <a:prstGeom prst="rect">
            <a:avLst/>
          </a:prstGeom>
          <a:solidFill>
            <a:srgbClr val="F6ED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33283048" y="25087163"/>
            <a:ext cx="5405676" cy="345515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33283048" y="25087163"/>
            <a:ext cx="11557" cy="3455154"/>
          </a:xfrm>
          <a:prstGeom prst="rect">
            <a:avLst/>
          </a:prstGeom>
          <a:solidFill>
            <a:srgbClr val="E8D4C6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46658887" y="25558750"/>
            <a:ext cx="3458626" cy="3458626"/>
          </a:xfrm>
          <a:prstGeom prst="roundRect">
            <a:avLst>
              <a:gd name="adj" fmla="val 4455"/>
            </a:avLst>
          </a:prstGeom>
          <a:solidFill>
            <a:srgbClr val="FFFFFF"/>
          </a:solidFill>
          <a:ln w="8890">
            <a:solidFill>
              <a:srgbClr val="F0F0F0"/>
            </a:solidFill>
          </a:ln>
          <a:effectLst>
            <a:outerShdw blurRad="63500" dist="19050" dir="10800000" algn="ctr" rotWithShape="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8" name="Picture 37" descr="pape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77420" y="25677283"/>
            <a:ext cx="3221560" cy="3221560"/>
          </a:xfrm>
          <a:prstGeom prst="rect">
            <a:avLst/>
          </a:prstGeom>
        </p:spPr>
      </p:pic>
      <p:sp>
        <p:nvSpPr>
          <p:cNvPr id="39" name="Rounded Rectangle 38"/>
          <p:cNvSpPr/>
          <p:nvPr/>
        </p:nvSpPr>
        <p:spPr>
          <a:xfrm>
            <a:off x="47692627" y="29159616"/>
            <a:ext cx="1391146" cy="524232"/>
          </a:xfrm>
          <a:prstGeom prst="roundRect">
            <a:avLst>
              <a:gd name="adj" fmla="val 50000"/>
            </a:avLst>
          </a:prstGeom>
          <a:solidFill>
            <a:srgbClr val="F6EC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wrap="none"/>
          <a:lstStyle/>
          <a:p>
            <a:pPr algn="ctr"/>
            <a:r>
              <a:rPr sz="2333" b="1">
                <a:solidFill>
                  <a:srgbClr val="A2521C"/>
                </a:solidFill>
                <a:latin typeface="Georgia"/>
              </a:rPr>
              <a:t>Paper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0137516" y="7180897"/>
            <a:ext cx="7244100" cy="706477"/>
          </a:xfrm>
          <a:prstGeom prst="rect">
            <a:avLst/>
          </a:prstGeom>
          <a:solidFill>
            <a:srgbClr val="FA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40137516" y="7878484"/>
            <a:ext cx="7244100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47381616" y="7180897"/>
            <a:ext cx="2784654" cy="706477"/>
          </a:xfrm>
          <a:prstGeom prst="rect">
            <a:avLst/>
          </a:prstGeom>
          <a:solidFill>
            <a:srgbClr val="FA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47381616" y="7878484"/>
            <a:ext cx="2784654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40137516" y="7887374"/>
            <a:ext cx="7244100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40137516" y="8823602"/>
            <a:ext cx="7244100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47381616" y="7887374"/>
            <a:ext cx="2784654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47381616" y="8823602"/>
            <a:ext cx="2784654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40137516" y="8832492"/>
            <a:ext cx="7244100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40137516" y="9768720"/>
            <a:ext cx="7244100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47381616" y="8832492"/>
            <a:ext cx="2784654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47381616" y="9768720"/>
            <a:ext cx="2784654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40137516" y="9777610"/>
            <a:ext cx="7244100" cy="94511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ectangle 52"/>
          <p:cNvSpPr/>
          <p:nvPr/>
        </p:nvSpPr>
        <p:spPr>
          <a:xfrm>
            <a:off x="40137516" y="10713839"/>
            <a:ext cx="7244100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47381616" y="9777610"/>
            <a:ext cx="2784654" cy="94511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47381616" y="10713839"/>
            <a:ext cx="2784654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40137516" y="10722729"/>
            <a:ext cx="7244100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40137516" y="11658957"/>
            <a:ext cx="7244100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47381616" y="10722729"/>
            <a:ext cx="2784654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47381616" y="11658957"/>
            <a:ext cx="2784654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0137516" y="11667847"/>
            <a:ext cx="7244100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40137516" y="12604075"/>
            <a:ext cx="7244100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47381616" y="11667847"/>
            <a:ext cx="2784654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47381616" y="12604075"/>
            <a:ext cx="2784654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12271672" y="26510952"/>
            <a:ext cx="12777430" cy="945118"/>
          </a:xfrm>
          <a:prstGeom prst="rect">
            <a:avLst/>
          </a:prstGeom>
          <a:solidFill>
            <a:srgbClr val="F6ED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ounded Rectangle 64"/>
          <p:cNvSpPr/>
          <p:nvPr/>
        </p:nvSpPr>
        <p:spPr>
          <a:xfrm>
            <a:off x="40137516" y="27492047"/>
            <a:ext cx="4276924" cy="1040408"/>
          </a:xfrm>
          <a:prstGeom prst="roundRect">
            <a:avLst>
              <a:gd name="adj" fmla="val 13671"/>
            </a:avLst>
          </a:prstGeom>
          <a:solidFill>
            <a:srgbClr val="F6ECE1"/>
          </a:solidFill>
          <a:ln w="17780">
            <a:solidFill>
              <a:srgbClr val="A252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12271672" y="24859357"/>
            <a:ext cx="5761693" cy="706477"/>
          </a:xfrm>
          <a:prstGeom prst="rect">
            <a:avLst/>
          </a:prstGeom>
          <a:solidFill>
            <a:srgbClr val="FA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ectangle 66"/>
          <p:cNvSpPr/>
          <p:nvPr/>
        </p:nvSpPr>
        <p:spPr>
          <a:xfrm>
            <a:off x="12271672" y="25556944"/>
            <a:ext cx="5761693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18033365" y="24859357"/>
            <a:ext cx="1975246" cy="706477"/>
          </a:xfrm>
          <a:prstGeom prst="rect">
            <a:avLst/>
          </a:prstGeom>
          <a:solidFill>
            <a:srgbClr val="FA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ectangle 68"/>
          <p:cNvSpPr/>
          <p:nvPr/>
        </p:nvSpPr>
        <p:spPr>
          <a:xfrm>
            <a:off x="18033365" y="25556944"/>
            <a:ext cx="1975246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0" name="Rectangle 69"/>
          <p:cNvSpPr/>
          <p:nvPr/>
        </p:nvSpPr>
        <p:spPr>
          <a:xfrm>
            <a:off x="20008611" y="24859357"/>
            <a:ext cx="3064967" cy="706477"/>
          </a:xfrm>
          <a:prstGeom prst="rect">
            <a:avLst/>
          </a:prstGeom>
          <a:solidFill>
            <a:srgbClr val="FA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ectangle 70"/>
          <p:cNvSpPr/>
          <p:nvPr/>
        </p:nvSpPr>
        <p:spPr>
          <a:xfrm>
            <a:off x="20008611" y="25556944"/>
            <a:ext cx="3064967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2" name="Rectangle 71"/>
          <p:cNvSpPr/>
          <p:nvPr/>
        </p:nvSpPr>
        <p:spPr>
          <a:xfrm>
            <a:off x="23073578" y="24859357"/>
            <a:ext cx="1975524" cy="706477"/>
          </a:xfrm>
          <a:prstGeom prst="rect">
            <a:avLst/>
          </a:prstGeom>
          <a:solidFill>
            <a:srgbClr val="FAF5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Rectangle 72"/>
          <p:cNvSpPr/>
          <p:nvPr/>
        </p:nvSpPr>
        <p:spPr>
          <a:xfrm>
            <a:off x="23073578" y="25556944"/>
            <a:ext cx="1975524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4" name="Rectangle 73"/>
          <p:cNvSpPr/>
          <p:nvPr/>
        </p:nvSpPr>
        <p:spPr>
          <a:xfrm>
            <a:off x="12271672" y="25565834"/>
            <a:ext cx="5761693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Rectangle 74"/>
          <p:cNvSpPr/>
          <p:nvPr/>
        </p:nvSpPr>
        <p:spPr>
          <a:xfrm>
            <a:off x="12271672" y="26502062"/>
            <a:ext cx="5761693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6" name="Rectangle 75"/>
          <p:cNvSpPr/>
          <p:nvPr/>
        </p:nvSpPr>
        <p:spPr>
          <a:xfrm>
            <a:off x="18033365" y="25565834"/>
            <a:ext cx="1975246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Rectangle 76"/>
          <p:cNvSpPr/>
          <p:nvPr/>
        </p:nvSpPr>
        <p:spPr>
          <a:xfrm>
            <a:off x="18033365" y="26502062"/>
            <a:ext cx="1975246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78" name="Rectangle 77"/>
          <p:cNvSpPr/>
          <p:nvPr/>
        </p:nvSpPr>
        <p:spPr>
          <a:xfrm>
            <a:off x="20008611" y="25565834"/>
            <a:ext cx="3064967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Rectangle 78"/>
          <p:cNvSpPr/>
          <p:nvPr/>
        </p:nvSpPr>
        <p:spPr>
          <a:xfrm>
            <a:off x="20008611" y="26502062"/>
            <a:ext cx="3064967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0" name="Rectangle 79"/>
          <p:cNvSpPr/>
          <p:nvPr/>
        </p:nvSpPr>
        <p:spPr>
          <a:xfrm>
            <a:off x="23073578" y="25565834"/>
            <a:ext cx="1975524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Rectangle 80"/>
          <p:cNvSpPr/>
          <p:nvPr/>
        </p:nvSpPr>
        <p:spPr>
          <a:xfrm>
            <a:off x="23073578" y="26502062"/>
            <a:ext cx="1975524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2" name="Rectangle 81"/>
          <p:cNvSpPr/>
          <p:nvPr/>
        </p:nvSpPr>
        <p:spPr>
          <a:xfrm>
            <a:off x="12271672" y="26510952"/>
            <a:ext cx="5761693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Rectangle 82"/>
          <p:cNvSpPr/>
          <p:nvPr/>
        </p:nvSpPr>
        <p:spPr>
          <a:xfrm>
            <a:off x="12271672" y="27447180"/>
            <a:ext cx="5761693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4" name="Rectangle 83"/>
          <p:cNvSpPr/>
          <p:nvPr/>
        </p:nvSpPr>
        <p:spPr>
          <a:xfrm>
            <a:off x="18033365" y="26510952"/>
            <a:ext cx="1975246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Rectangle 84"/>
          <p:cNvSpPr/>
          <p:nvPr/>
        </p:nvSpPr>
        <p:spPr>
          <a:xfrm>
            <a:off x="18033365" y="27447180"/>
            <a:ext cx="1975246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6" name="Rectangle 85"/>
          <p:cNvSpPr/>
          <p:nvPr/>
        </p:nvSpPr>
        <p:spPr>
          <a:xfrm>
            <a:off x="20008611" y="26510952"/>
            <a:ext cx="3064967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Rectangle 86"/>
          <p:cNvSpPr/>
          <p:nvPr/>
        </p:nvSpPr>
        <p:spPr>
          <a:xfrm>
            <a:off x="20008611" y="27447180"/>
            <a:ext cx="3064967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88" name="Rectangle 87"/>
          <p:cNvSpPr/>
          <p:nvPr/>
        </p:nvSpPr>
        <p:spPr>
          <a:xfrm>
            <a:off x="23073578" y="26510952"/>
            <a:ext cx="1975524" cy="9451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Rectangle 88"/>
          <p:cNvSpPr/>
          <p:nvPr/>
        </p:nvSpPr>
        <p:spPr>
          <a:xfrm>
            <a:off x="23073578" y="27447180"/>
            <a:ext cx="1975524" cy="11557"/>
          </a:xfrm>
          <a:prstGeom prst="rect">
            <a:avLst/>
          </a:prstGeom>
          <a:solidFill>
            <a:srgbClr val="F1E5DD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40181966" y="19938880"/>
            <a:ext cx="10094260" cy="504338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Georgia"/>
              </a:rPr>
              <a:t>Topology-aware localized correction yields compact tool-calling agents that are more efficient, more general, and beat their own teachers on several benchmarks — without full-trajectory imitation.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315581" y="1007487"/>
            <a:ext cx="43308190" cy="259069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8870"/>
              </a:lnSpc>
              <a:spcBef>
                <a:spcPts val="0"/>
              </a:spcBef>
              <a:spcAft>
                <a:spcPts val="0"/>
              </a:spcAft>
            </a:pPr>
            <a:r>
              <a:rPr sz="8213" b="1" spc="-82">
                <a:solidFill>
                  <a:srgbClr val="A2521C"/>
                </a:solidFill>
                <a:latin typeface="Georgia"/>
              </a:rPr>
              <a:t>DART-SD: Diamond-topology Aware Retrieval &amp; Tuning for Self-</a:t>
            </a:r>
          </a:p>
          <a:p>
            <a:pPr algn="l">
              <a:lnSpc>
                <a:spcPts val="8870"/>
              </a:lnSpc>
              <a:spcBef>
                <a:spcPts val="0"/>
              </a:spcBef>
              <a:spcAft>
                <a:spcPts val="0"/>
              </a:spcAft>
            </a:pPr>
            <a:r>
              <a:rPr sz="8213" b="1" spc="-82">
                <a:solidFill>
                  <a:srgbClr val="A2521C"/>
                </a:solidFill>
                <a:latin typeface="Georgia"/>
              </a:rPr>
              <a:t>Distillation of Multi-Turn Tool-Calling Agents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1315581" y="3489741"/>
            <a:ext cx="43308190" cy="74423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5095"/>
              </a:lnSpc>
              <a:spcBef>
                <a:spcPts val="0"/>
              </a:spcBef>
              <a:spcAft>
                <a:spcPts val="0"/>
              </a:spcAft>
            </a:pPr>
            <a:r>
              <a:rPr sz="3920" b="0">
                <a:solidFill>
                  <a:srgbClr val="1B2331"/>
                </a:solidFill>
                <a:latin typeface="Georgia"/>
              </a:rPr>
              <a:t>Hangrui Xu</a:t>
            </a:r>
            <a:r>
              <a:rPr sz="5487" b="0" baseline="30000">
                <a:solidFill>
                  <a:srgbClr val="1B2331"/>
                </a:solidFill>
                <a:latin typeface="Georgia"/>
              </a:rPr>
              <a:t>1,★</a:t>
            </a:r>
            <a:r>
              <a:rPr sz="3920" b="0">
                <a:solidFill>
                  <a:srgbClr val="1B2331"/>
                </a:solidFill>
                <a:latin typeface="Georgia"/>
              </a:rPr>
              <a:t>, Jiarui Wang</a:t>
            </a:r>
            <a:r>
              <a:rPr sz="5487" b="0" baseline="30000">
                <a:solidFill>
                  <a:srgbClr val="1B2331"/>
                </a:solidFill>
                <a:latin typeface="Georgia"/>
              </a:rPr>
              <a:t>1,★</a:t>
            </a:r>
            <a:r>
              <a:rPr sz="3920" b="0">
                <a:solidFill>
                  <a:srgbClr val="1B2331"/>
                </a:solidFill>
                <a:latin typeface="Georgia"/>
              </a:rPr>
              <a:t>, Yang Yang</a:t>
            </a:r>
            <a:r>
              <a:rPr sz="5487" b="0" baseline="30000">
                <a:solidFill>
                  <a:srgbClr val="1B2331"/>
                </a:solidFill>
                <a:latin typeface="Georgia"/>
              </a:rPr>
              <a:t>1,★</a:t>
            </a:r>
            <a:r>
              <a:rPr sz="3920" b="0">
                <a:solidFill>
                  <a:srgbClr val="1B2331"/>
                </a:solidFill>
                <a:latin typeface="Georgia"/>
              </a:rPr>
              <a:t>, Chuanbo Zhu</a:t>
            </a:r>
            <a:r>
              <a:rPr sz="5487" b="0" baseline="30000">
                <a:solidFill>
                  <a:srgbClr val="1B2331"/>
                </a:solidFill>
                <a:latin typeface="Georgia"/>
              </a:rPr>
              <a:t>1</a:t>
            </a:r>
            <a:r>
              <a:rPr sz="3920" b="0">
                <a:solidFill>
                  <a:srgbClr val="1B2331"/>
                </a:solidFill>
                <a:latin typeface="Georgia"/>
              </a:rPr>
              <a:t>, Fangda Chen</a:t>
            </a:r>
            <a:r>
              <a:rPr sz="5487" b="0" baseline="30000">
                <a:solidFill>
                  <a:srgbClr val="1B2331"/>
                </a:solidFill>
                <a:latin typeface="Georgia"/>
              </a:rPr>
              <a:t>1</a:t>
            </a:r>
            <a:r>
              <a:rPr sz="3920" b="0">
                <a:solidFill>
                  <a:srgbClr val="1B2331"/>
                </a:solidFill>
                <a:latin typeface="Georgia"/>
              </a:rPr>
              <a:t>, Ziqi Wu</a:t>
            </a:r>
            <a:r>
              <a:rPr sz="5487" b="0" baseline="30000">
                <a:solidFill>
                  <a:srgbClr val="1B2331"/>
                </a:solidFill>
                <a:latin typeface="Georgia"/>
              </a:rPr>
              <a:t>1</a:t>
            </a:r>
            <a:r>
              <a:rPr sz="3920" b="0">
                <a:solidFill>
                  <a:srgbClr val="1B2331"/>
                </a:solidFill>
                <a:latin typeface="Georgia"/>
              </a:rPr>
              <a:t>, Jingming Cai</a:t>
            </a:r>
            <a:r>
              <a:rPr sz="5487" b="0" baseline="30000">
                <a:solidFill>
                  <a:srgbClr val="1B2331"/>
                </a:solidFill>
                <a:latin typeface="Georgia"/>
              </a:rPr>
              <a:t>1</a:t>
            </a:r>
            <a:r>
              <a:rPr sz="3920" b="0">
                <a:solidFill>
                  <a:srgbClr val="1B2331"/>
                </a:solidFill>
                <a:latin typeface="Georgia"/>
              </a:rPr>
              <a:t>, Yan Song</a:t>
            </a:r>
            <a:r>
              <a:rPr sz="5487" b="0" baseline="30000">
                <a:solidFill>
                  <a:srgbClr val="1B2331"/>
                </a:solidFill>
                <a:latin typeface="Georgia"/>
              </a:rPr>
              <a:t>2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315581" y="4189968"/>
            <a:ext cx="43308190" cy="55334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3789"/>
              </a:lnSpc>
              <a:spcBef>
                <a:spcPts val="0"/>
              </a:spcBef>
              <a:spcAft>
                <a:spcPts val="0"/>
              </a:spcAft>
            </a:pPr>
            <a:r>
              <a:rPr sz="2268" b="0" spc="52" baseline="30000">
                <a:solidFill>
                  <a:srgbClr val="55617A"/>
                </a:solidFill>
                <a:latin typeface="Georgia"/>
              </a:rPr>
              <a:t>1</a:t>
            </a:r>
            <a:r>
              <a:rPr sz="2613" b="0" spc="52">
                <a:solidFill>
                  <a:srgbClr val="55617A"/>
                </a:solidFill>
                <a:latin typeface="Georgia"/>
              </a:rPr>
              <a:t>ByteDance    </a:t>
            </a:r>
            <a:r>
              <a:rPr sz="3658" b="0" spc="52" baseline="30000">
                <a:solidFill>
                  <a:srgbClr val="55617A"/>
                </a:solidFill>
                <a:latin typeface="Georgia"/>
              </a:rPr>
              <a:t>2</a:t>
            </a:r>
            <a:r>
              <a:rPr sz="2613" b="0" spc="52">
                <a:solidFill>
                  <a:srgbClr val="55617A"/>
                </a:solidFill>
                <a:latin typeface="Georgia"/>
              </a:rPr>
              <a:t>University of Science and Technology of China    ★ Equal contribution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039991" y="5936297"/>
            <a:ext cx="4072298" cy="1063244"/>
          </a:xfrm>
          <a:prstGeom prst="rect">
            <a:avLst/>
          </a:prstGeom>
          <a:noFill/>
        </p:spPr>
        <p:txBody>
          <a:bodyPr wrap="square" lIns="298704" rIns="298704" tIns="71120" bIns="71120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Georgia"/>
              </a:rPr>
              <a:t>Problem 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2271672" y="5936297"/>
            <a:ext cx="3763976" cy="1063244"/>
          </a:xfrm>
          <a:prstGeom prst="rect">
            <a:avLst/>
          </a:prstGeom>
          <a:noFill/>
        </p:spPr>
        <p:txBody>
          <a:bodyPr wrap="none" lIns="298704" rIns="298704" tIns="71120" bIns="71120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Georgia"/>
              </a:rPr>
              <a:t>Method 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40137516" y="5936297"/>
            <a:ext cx="6679383" cy="1063244"/>
          </a:xfrm>
          <a:prstGeom prst="rect">
            <a:avLst/>
          </a:prstGeom>
          <a:noFill/>
        </p:spPr>
        <p:txBody>
          <a:bodyPr wrap="square" lIns="298704" rIns="298704" tIns="71120" bIns="71120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Georgia"/>
              </a:rPr>
              <a:t>Ablation Study 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1039991" y="7180897"/>
            <a:ext cx="10329615" cy="611812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Georgia"/>
              </a:rPr>
              <a:t>Agent distillation forces multi-turn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Georgia"/>
              </a:rPr>
              <a:t>tool-calling students to imitate </a:t>
            </a:r>
            <a:r>
              <a:rPr sz="4106" b="1">
                <a:solidFill>
                  <a:srgbClr val="111111"/>
                </a:solidFill>
                <a:latin typeface="Georgia"/>
              </a:rPr>
              <a:t>full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Georgia"/>
              </a:rPr>
              <a:t>teacher trajectories</a:t>
            </a:r>
            <a:r>
              <a:rPr sz="4106" b="0">
                <a:solidFill>
                  <a:srgbClr val="1C1C1C"/>
                </a:solidFill>
                <a:latin typeface="Georgia"/>
              </a:rPr>
              <a:t>. With order-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Georgia"/>
              </a:rPr>
              <a:t>independent sub-goals, the valid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Georgia"/>
              </a:rPr>
              <a:t>solution space forms a combinatorial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111111"/>
                </a:solidFill>
                <a:latin typeface="Georgia"/>
              </a:rPr>
              <a:t>diamond lattice</a:t>
            </a:r>
            <a:r>
              <a:rPr sz="4106" b="0">
                <a:solidFill>
                  <a:srgbClr val="1C1C1C"/>
                </a:solidFill>
                <a:latin typeface="Georgia"/>
              </a:rPr>
              <a:t> no linear trajectory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Georgia"/>
              </a:rPr>
              <a:t>can represent.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40137516" y="12617410"/>
            <a:ext cx="10329616" cy="1803170"/>
          </a:xfrm>
          <a:prstGeom prst="rect">
            <a:avLst/>
          </a:prstGeom>
          <a:noFill/>
        </p:spPr>
        <p:txBody>
          <a:bodyPr wrap="square" lIns="0" rIns="0" tIns="215920" bIns="0">
            <a:spAutoFit/>
          </a:bodyPr>
          <a:lstStyle/>
          <a:p>
            <a:pPr algn="l">
              <a:lnSpc>
                <a:spcPts val="5289"/>
              </a:lnSpc>
              <a:spcBef>
                <a:spcPts val="0"/>
              </a:spcBef>
              <a:spcAft>
                <a:spcPts val="0"/>
              </a:spcAft>
            </a:pPr>
            <a:r>
              <a:rPr sz="2946" b="1" spc="176">
                <a:solidFill>
                  <a:srgbClr val="111111"/>
                </a:solidFill>
                <a:latin typeface="Georgia"/>
              </a:rPr>
              <a:t>SO WHAT → </a:t>
            </a:r>
            <a:r>
              <a:rPr sz="3778" b="0" i="1">
                <a:solidFill>
                  <a:srgbClr val="1C1C1C"/>
                </a:solidFill>
                <a:latin typeface="Georgia"/>
              </a:rPr>
              <a:t>Every component contributes to the final gain.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039991" y="12761733"/>
            <a:ext cx="10329615" cy="3262575"/>
          </a:xfrm>
          <a:prstGeom prst="rect">
            <a:avLst/>
          </a:prstGeom>
          <a:noFill/>
        </p:spPr>
        <p:txBody>
          <a:bodyPr wrap="none" lIns="365082" rIns="365082" tIns="62585" bIns="62585">
            <a:spAutoFit/>
          </a:bodyPr>
          <a:lstStyle/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 i="1">
                <a:solidFill>
                  <a:srgbClr val="1C1C1C"/>
                </a:solidFill>
                <a:latin typeface="Georgia"/>
              </a:rPr>
              <a:t>Forcing rich topology into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 i="1">
                <a:solidFill>
                  <a:srgbClr val="1C1C1C"/>
                </a:solidFill>
                <a:latin typeface="Georgia"/>
              </a:rPr>
              <a:t>monolithic trajectories causes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 i="1">
                <a:solidFill>
                  <a:srgbClr val="1C1C1C"/>
                </a:solidFill>
                <a:latin typeface="Georgia"/>
              </a:rPr>
              <a:t>topological collapse</a:t>
            </a:r>
            <a:r>
              <a:rPr sz="4106" b="0" i="1">
                <a:solidFill>
                  <a:srgbClr val="1C1C1C"/>
                </a:solidFill>
                <a:latin typeface="Georgia"/>
              </a:rPr>
              <a:t>, degrading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 i="1">
                <a:solidFill>
                  <a:srgbClr val="1C1C1C"/>
                </a:solidFill>
                <a:latin typeface="Georgia"/>
              </a:rPr>
              <a:t>policy diversity.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40181966" y="15337611"/>
            <a:ext cx="4544012" cy="1063244"/>
          </a:xfrm>
          <a:prstGeom prst="rect">
            <a:avLst/>
          </a:prstGeom>
          <a:noFill/>
        </p:spPr>
        <p:txBody>
          <a:bodyPr wrap="square" lIns="298704" rIns="298704" tIns="71120" bIns="71120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Georgia"/>
              </a:rPr>
              <a:t>Takeaway 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40181966" y="16842938"/>
            <a:ext cx="10283833" cy="3478545"/>
          </a:xfrm>
          <a:prstGeom prst="rect">
            <a:avLst/>
          </a:prstGeom>
          <a:noFill/>
        </p:spPr>
        <p:txBody>
          <a:bodyPr wrap="none" lIns="365082" rIns="365082" tIns="156464" bIns="156464">
            <a:spAutoFit/>
          </a:bodyPr>
          <a:lstStyle/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Georgia"/>
              </a:rPr>
              <a:t>Correct only where the student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Georgia"/>
              </a:rPr>
              <a:t>first leaves the recoverable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Georgia"/>
              </a:rPr>
              <a:t>region — protect what it got</a:t>
            </a:r>
          </a:p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FFFFFF"/>
                </a:solidFill>
                <a:latin typeface="Georgia"/>
              </a:rPr>
              <a:t>right.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1039991" y="16963647"/>
            <a:ext cx="5069520" cy="1063244"/>
          </a:xfrm>
          <a:prstGeom prst="rect">
            <a:avLst/>
          </a:prstGeom>
          <a:noFill/>
        </p:spPr>
        <p:txBody>
          <a:bodyPr wrap="square" lIns="298704" rIns="298704" tIns="71120" bIns="71120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Georgia"/>
              </a:rPr>
              <a:t>Motivation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039972" y="18545095"/>
            <a:ext cx="10329635" cy="349899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 marL="573701" indent="-573701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Font typeface="Arial" panose="020B0604020202020204" pitchFamily="34" charset="0"/>
              <a:buChar char="•"/>
            </a:pPr>
            <a:r>
              <a:rPr sz="4106" b="1">
                <a:solidFill>
                  <a:srgbClr val="111111"/>
                </a:solidFill>
                <a:latin typeface="Georgia"/>
              </a:rPr>
              <a:t>Global forcing overwrites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1">
                <a:solidFill>
                  <a:srgbClr val="111111"/>
                </a:solidFill>
                <a:latin typeface="Georgia"/>
              </a:rPr>
              <a:t>exploration.</a:t>
            </a:r>
            <a:r>
              <a:rPr sz="4106" b="0">
                <a:solidFill>
                  <a:srgbClr val="1C1C1C"/>
                </a:solidFill>
                <a:latin typeface="Georgia"/>
              </a:rPr>
              <a:t> SFT teacher boosting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Georgia"/>
              </a:rPr>
              <a:t>applies an indiscriminate loss that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Georgia"/>
              </a:rPr>
              <a:t>erases valid exploratory steps.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039972" y="21770220"/>
            <a:ext cx="10329635" cy="435840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 marL="573701" indent="-573701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Font typeface="Arial" panose="020B0604020202020204" pitchFamily="34" charset="0"/>
              <a:buChar char="•"/>
            </a:pPr>
            <a:r>
              <a:rPr sz="4106" b="1">
                <a:solidFill>
                  <a:srgbClr val="111111"/>
                </a:solidFill>
                <a:latin typeface="Georgia"/>
              </a:rPr>
              <a:t>Linear credit is misaligned.</a:t>
            </a:r>
            <a:r>
              <a:rPr sz="4106" b="0">
                <a:solidFill>
                  <a:srgbClr val="1C1C1C"/>
                </a:solidFill>
                <a:latin typeface="Georgia"/>
              </a:rPr>
              <a:t> RL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Georgia"/>
              </a:rPr>
              <a:t>(GRPO) spreads reward uniformly;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Georgia"/>
              </a:rPr>
              <a:t>hindsight treats interaction as a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Georgia"/>
              </a:rPr>
              <a:t>strict sequence, confusing errors</a:t>
            </a:r>
          </a:p>
          <a:p>
            <a:pPr algn="l" marL="573701" indent="0">
              <a:lnSpc>
                <a:spcPts val="5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106" b="0">
                <a:solidFill>
                  <a:srgbClr val="1C1C1C"/>
                </a:solidFill>
                <a:latin typeface="Georgia"/>
              </a:rPr>
              <a:t>with detours.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2271672" y="23614757"/>
            <a:ext cx="5431496" cy="1063244"/>
          </a:xfrm>
          <a:prstGeom prst="rect">
            <a:avLst/>
          </a:prstGeom>
          <a:noFill/>
        </p:spPr>
        <p:txBody>
          <a:bodyPr wrap="square" lIns="298704" rIns="298704" tIns="71120" bIns="71120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Georgia"/>
              </a:rPr>
              <a:t>Key Results 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26157158" y="23614757"/>
            <a:ext cx="8324441" cy="1063244"/>
          </a:xfrm>
          <a:prstGeom prst="rect">
            <a:avLst/>
          </a:prstGeom>
          <a:noFill/>
        </p:spPr>
        <p:txBody>
          <a:bodyPr wrap="square" lIns="298704" rIns="298704" tIns="71120" bIns="71120">
            <a:spAutoFit/>
          </a:bodyPr>
          <a:lstStyle/>
          <a:p>
            <a:pPr algn="l">
              <a:lnSpc>
                <a:spcPts val="6160"/>
              </a:lnSpc>
              <a:spcBef>
                <a:spcPts val="0"/>
              </a:spcBef>
              <a:spcAft>
                <a:spcPts val="0"/>
              </a:spcAft>
            </a:pPr>
            <a:r>
              <a:rPr sz="5600" b="1">
                <a:solidFill>
                  <a:srgbClr val="FFFFFF"/>
                </a:solidFill>
                <a:latin typeface="Georgia"/>
              </a:rPr>
              <a:t>Headline Numbers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5639315" y="26079509"/>
            <a:ext cx="855007" cy="869636"/>
          </a:xfrm>
          <a:prstGeom prst="rect">
            <a:avLst/>
          </a:prstGeom>
          <a:noFill/>
        </p:spPr>
        <p:txBody>
          <a:bodyPr wrap="none" lIns="26077" rIns="26077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1">
                <a:solidFill>
                  <a:srgbClr val="A2521C"/>
                </a:solidFill>
                <a:latin typeface="Georgia"/>
              </a:rPr>
              <a:t>vs.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12271672" y="27460515"/>
            <a:ext cx="13160752" cy="2575522"/>
          </a:xfrm>
          <a:prstGeom prst="rect">
            <a:avLst/>
          </a:prstGeom>
          <a:noFill/>
        </p:spPr>
        <p:txBody>
          <a:bodyPr wrap="square" lIns="0" rIns="0" tIns="215920" bIns="0">
            <a:spAutoFit/>
          </a:bodyPr>
          <a:lstStyle/>
          <a:p>
            <a:pPr algn="l">
              <a:lnSpc>
                <a:spcPts val="5289"/>
              </a:lnSpc>
              <a:spcBef>
                <a:spcPts val="0"/>
              </a:spcBef>
              <a:spcAft>
                <a:spcPts val="0"/>
              </a:spcAft>
            </a:pPr>
            <a:r>
              <a:rPr sz="2946" b="1" spc="176">
                <a:solidFill>
                  <a:srgbClr val="111111"/>
                </a:solidFill>
                <a:latin typeface="Georgia"/>
              </a:rPr>
              <a:t>SO WHAT → </a:t>
            </a:r>
            <a:r>
              <a:rPr sz="3778" b="0" i="1">
                <a:solidFill>
                  <a:srgbClr val="1C1C1C"/>
                </a:solidFill>
                <a:latin typeface="Georgia"/>
              </a:rPr>
              <a:t>Best average on both backbones; 8B beats its teacher on FTRL, ToolHop and τ-bench with far fewer parameters.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26157158" y="28722617"/>
            <a:ext cx="13160752" cy="1115480"/>
          </a:xfrm>
          <a:prstGeom prst="rect">
            <a:avLst/>
          </a:prstGeom>
          <a:noFill/>
        </p:spPr>
        <p:txBody>
          <a:bodyPr wrap="square" lIns="339005" rIns="339005" tIns="146033" bIns="146033">
            <a:spAutoFit/>
          </a:bodyPr>
          <a:lstStyle/>
          <a:p>
            <a:pPr algn="l">
              <a:lnSpc>
                <a:spcPts val="5338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A2521C"/>
                </a:solidFill>
                <a:latin typeface="Georgia"/>
              </a:rPr>
              <a:t>Shorter tool traces, higher MMLU / AIME.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3475434" y="20921225"/>
            <a:ext cx="24681973" cy="12118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ts val="4377"/>
              </a:lnSpc>
              <a:spcBef>
                <a:spcPts val="0"/>
              </a:spcBef>
              <a:spcAft>
                <a:spcPts val="0"/>
              </a:spcAft>
            </a:pPr>
            <a:r>
              <a:rPr sz="3367" b="0" i="1">
                <a:solidFill>
                  <a:srgbClr val="555555"/>
                </a:solidFill>
                <a:latin typeface="Georgia"/>
              </a:rPr>
              <a:t>DART-SD builds an ISTG, locates each failed rollout's CTB by projection onto </a:t>
            </a:r>
            <a:r>
              <a:rPr sz="3367" b="0" i="1">
                <a:solidFill>
                  <a:srgbClr val="555555"/>
                </a:solidFill>
                <a:latin typeface="Georgia"/>
              </a:rPr>
              <a:t>     </a:t>
            </a:r>
            <a:r>
              <a:rPr sz="3367" b="0" i="1">
                <a:solidFill>
                  <a:srgbClr val="555555"/>
                </a:solidFill>
                <a:latin typeface="Georgia"/>
              </a:rPr>
              <a:t>, then self-distills a breakpoint-localized recovery: </a:t>
            </a:r>
            <a:r>
              <a:rPr sz="3367" b="0" i="1">
                <a:solidFill>
                  <a:srgbClr val="555555"/>
                </a:solidFill>
                <a:latin typeface="Georgia"/>
              </a:rPr>
              <a:t>                                                        </a:t>
            </a:r>
            <a:r>
              <a:rPr sz="3367" b="0" i="1">
                <a:solidFill>
                  <a:srgbClr val="555555"/>
                </a:solidFill>
                <a:latin typeface="Georgia"/>
              </a:rPr>
              <a:t>, mask </a:t>
            </a:r>
            <a:r>
              <a:rPr sz="3367" b="0" i="1">
                <a:solidFill>
                  <a:srgbClr val="555555"/>
                </a:solidFill>
                <a:latin typeface="Georgia"/>
              </a:rPr>
              <a:t>           </a:t>
            </a:r>
            <a:r>
              <a:rPr sz="3367" b="0" i="1">
                <a:solidFill>
                  <a:srgbClr val="555555"/>
                </a:solidFill>
                <a:latin typeface="Georgia"/>
              </a:rPr>
              <a:t> on post-CTB tokens only.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1283493" y="26296897"/>
            <a:ext cx="4101486" cy="6522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4466"/>
              </a:lnSpc>
              <a:spcBef>
                <a:spcPts val="0"/>
              </a:spcBef>
              <a:spcAft>
                <a:spcPts val="0"/>
              </a:spcAft>
            </a:pPr>
            <a:r>
              <a:rPr sz="3080" b="1" spc="154">
                <a:solidFill>
                  <a:srgbClr val="555555"/>
                </a:solidFill>
                <a:latin typeface="Georgia"/>
              </a:rPr>
              <a:t>PRIOR WORK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6843216" y="26296897"/>
            <a:ext cx="4101485" cy="6522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ts val="4466"/>
              </a:lnSpc>
              <a:spcBef>
                <a:spcPts val="0"/>
              </a:spcBef>
              <a:spcAft>
                <a:spcPts val="0"/>
              </a:spcAft>
            </a:pPr>
            <a:r>
              <a:rPr sz="3080" b="1" spc="154">
                <a:solidFill>
                  <a:srgbClr val="555555"/>
                </a:solidFill>
                <a:latin typeface="Georgia"/>
              </a:rPr>
              <a:t>DART-SD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0137516" y="26710005"/>
            <a:ext cx="3997042" cy="681300"/>
          </a:xfrm>
          <a:prstGeom prst="rect">
            <a:avLst/>
          </a:prstGeom>
          <a:noFill/>
        </p:spPr>
        <p:txBody>
          <a:bodyPr wrap="square" lIns="199136" rIns="199136" tIns="47413" bIns="47413">
            <a:spAutoFit/>
          </a:bodyPr>
          <a:lstStyle/>
          <a:p>
            <a:pPr algn="l">
              <a:lnSpc>
                <a:spcPts val="3920"/>
              </a:lnSpc>
              <a:spcBef>
                <a:spcPts val="0"/>
              </a:spcBef>
              <a:spcAft>
                <a:spcPts val="0"/>
              </a:spcAft>
            </a:pPr>
            <a:r>
              <a:rPr sz="3733" b="1">
                <a:solidFill>
                  <a:srgbClr val="A2521C"/>
                </a:solidFill>
                <a:latin typeface="Georgia"/>
              </a:rPr>
              <a:t>Scan to Read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1283493" y="26942256"/>
            <a:ext cx="4101486" cy="260890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Georgia"/>
              </a:rPr>
              <a:t>Force full-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Georgia"/>
              </a:rPr>
              <a:t>trajectory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Georgia"/>
              </a:rPr>
              <a:t>imitation.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6843216" y="26942256"/>
            <a:ext cx="4101485" cy="260890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Georgia"/>
              </a:rPr>
              <a:t>Correct only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Georgia"/>
              </a:rPr>
              <a:t>past the</a:t>
            </a:r>
          </a:p>
          <a:p>
            <a:pPr algn="l">
              <a:lnSpc>
                <a:spcPts val="5954"/>
              </a:lnSpc>
              <a:spcBef>
                <a:spcPts val="0"/>
              </a:spcBef>
              <a:spcAft>
                <a:spcPts val="0"/>
              </a:spcAft>
            </a:pPr>
            <a:r>
              <a:rPr sz="4106" b="0">
                <a:solidFill>
                  <a:srgbClr val="1C1C1C"/>
                </a:solidFill>
                <a:latin typeface="Georgia"/>
              </a:rPr>
              <a:t>breakpoint.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40137516" y="7180897"/>
            <a:ext cx="7461423" cy="812448"/>
          </a:xfrm>
          <a:prstGeom prst="rect">
            <a:avLst/>
          </a:prstGeom>
          <a:noFill/>
        </p:spPr>
        <p:txBody>
          <a:bodyPr wrap="square" lIns="185800" rIns="185800" tIns="81752" bIns="81752">
            <a:spAutoFit/>
          </a:bodyPr>
          <a:lstStyle/>
          <a:p>
            <a:pPr algn="l">
              <a:lnSpc>
                <a:spcPts val="4242"/>
              </a:lnSpc>
              <a:spcBef>
                <a:spcPts val="0"/>
              </a:spcBef>
              <a:spcAft>
                <a:spcPts val="0"/>
              </a:spcAft>
            </a:pPr>
            <a:r>
              <a:rPr sz="2926" b="1" spc="146">
                <a:solidFill>
                  <a:srgbClr val="555555"/>
                </a:solidFill>
                <a:latin typeface="Georgia"/>
              </a:rPr>
              <a:t>COMPONENT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7381616" y="7180897"/>
            <a:ext cx="2868193" cy="812448"/>
          </a:xfrm>
          <a:prstGeom prst="rect">
            <a:avLst/>
          </a:prstGeom>
          <a:noFill/>
        </p:spPr>
        <p:txBody>
          <a:bodyPr wrap="square" lIns="185800" rIns="185800" tIns="81752" bIns="81752">
            <a:spAutoFit/>
          </a:bodyPr>
          <a:lstStyle/>
          <a:p>
            <a:pPr algn="l">
              <a:lnSpc>
                <a:spcPts val="4242"/>
              </a:lnSpc>
              <a:spcBef>
                <a:spcPts val="0"/>
              </a:spcBef>
              <a:spcAft>
                <a:spcPts val="0"/>
              </a:spcAft>
            </a:pPr>
            <a:r>
              <a:rPr sz="2926" b="1" spc="146">
                <a:solidFill>
                  <a:srgbClr val="555555"/>
                </a:solidFill>
                <a:latin typeface="Georgia"/>
              </a:rPr>
              <a:t>SOLVE-F1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40137516" y="7887374"/>
            <a:ext cx="7461423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Georgia"/>
              </a:rPr>
              <a:t>Qwen3-8B base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47381616" y="7887374"/>
            <a:ext cx="2868193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Georgia"/>
              </a:rPr>
              <a:t>23.5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40137516" y="8832492"/>
            <a:ext cx="7461423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Georgia"/>
              </a:rPr>
              <a:t>+ Self-Distillation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47381616" y="8832492"/>
            <a:ext cx="2868193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Georgia"/>
              </a:rPr>
              <a:t>38.1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40137516" y="9777610"/>
            <a:ext cx="7461423" cy="1086886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Georgia"/>
              </a:rPr>
              <a:t>+ CTB supervision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47381616" y="9777610"/>
            <a:ext cx="2868193" cy="1086886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Georgia"/>
              </a:rPr>
              <a:t>39.5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40137516" y="10722729"/>
            <a:ext cx="7461423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Georgia"/>
              </a:rPr>
              <a:t>+ Progressive SFT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47381616" y="10722729"/>
            <a:ext cx="2868193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Georgia"/>
              </a:rPr>
              <a:t>43.9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40137516" y="11667847"/>
            <a:ext cx="7461423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1">
                <a:solidFill>
                  <a:srgbClr val="1C1C1C"/>
                </a:solidFill>
                <a:latin typeface="Georgia"/>
              </a:rPr>
              <a:t>+ ISTG (full DART-SD)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47381616" y="11667847"/>
            <a:ext cx="2868193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1">
                <a:solidFill>
                  <a:srgbClr val="1C1C1C"/>
                </a:solidFill>
                <a:latin typeface="Georgia"/>
              </a:rPr>
              <a:t>45.7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26403022" y="25196899"/>
            <a:ext cx="6495533" cy="155397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10640"/>
              </a:lnSpc>
              <a:spcBef>
                <a:spcPts val="0"/>
              </a:spcBef>
              <a:spcAft>
                <a:spcPts val="0"/>
              </a:spcAft>
            </a:pPr>
            <a:r>
              <a:rPr sz="11200" b="1" spc="-224">
                <a:solidFill>
                  <a:srgbClr val="A2521C"/>
                </a:solidFill>
                <a:latin typeface="Georgia"/>
              </a:rPr>
              <a:t>45.7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26403022" y="26571793"/>
            <a:ext cx="6495533" cy="11993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106"/>
              </a:lnSpc>
              <a:spcBef>
                <a:spcPts val="0"/>
              </a:spcBef>
              <a:spcAft>
                <a:spcPts val="0"/>
              </a:spcAft>
            </a:pPr>
            <a:r>
              <a:rPr sz="3733" b="1">
                <a:solidFill>
                  <a:srgbClr val="1C1C1C"/>
                </a:solidFill>
                <a:latin typeface="Georgia"/>
              </a:rPr>
              <a:t>FTRL Solve-F1 (Qwen3-</a:t>
            </a:r>
          </a:p>
          <a:p>
            <a:pPr algn="l">
              <a:lnSpc>
                <a:spcPts val="4106"/>
              </a:lnSpc>
              <a:spcBef>
                <a:spcPts val="0"/>
              </a:spcBef>
              <a:spcAft>
                <a:spcPts val="0"/>
              </a:spcAft>
            </a:pPr>
            <a:r>
              <a:rPr sz="3733" b="1">
                <a:solidFill>
                  <a:srgbClr val="1C1C1C"/>
                </a:solidFill>
                <a:latin typeface="Georgia"/>
              </a:rPr>
              <a:t>8B)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40137516" y="27492047"/>
            <a:ext cx="4405231" cy="1196469"/>
          </a:xfrm>
          <a:prstGeom prst="rect">
            <a:avLst/>
          </a:prstGeom>
          <a:noFill/>
        </p:spPr>
        <p:txBody>
          <a:bodyPr wrap="none" lIns="237066" rIns="237066" tIns="154093" bIns="154093">
            <a:spAutoFit/>
          </a:bodyPr>
          <a:lstStyle/>
          <a:p>
            <a:pPr algn="l">
              <a:lnSpc>
                <a:spcPts val="2464"/>
              </a:lnSpc>
              <a:spcBef>
                <a:spcPts val="0"/>
              </a:spcBef>
              <a:spcAft>
                <a:spcPts val="0"/>
              </a:spcAft>
            </a:pPr>
            <a:r>
              <a:rPr sz="2240" b="1">
                <a:solidFill>
                  <a:srgbClr val="A2521C"/>
                </a:solidFill>
                <a:latin typeface="Georgia"/>
              </a:rPr>
              <a:t>Paper</a:t>
            </a:r>
          </a:p>
          <a:p>
            <a:pPr algn="l">
              <a:lnSpc>
                <a:spcPts val="2464"/>
              </a:lnSpc>
              <a:spcBef>
                <a:spcPts val="0"/>
              </a:spcBef>
              <a:spcAft>
                <a:spcPts val="0"/>
              </a:spcAft>
            </a:pPr>
            <a:r>
              <a:rPr sz="2053" b="0">
                <a:solidFill>
                  <a:srgbClr val="555555"/>
                </a:solidFill>
                <a:latin typeface="JetBrains Mono"/>
              </a:rPr>
              <a:t>arxiv.org/abs/2608.18524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6403022" y="27614701"/>
            <a:ext cx="6495533" cy="94056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3220"/>
              </a:lnSpc>
              <a:spcBef>
                <a:spcPts val="0"/>
              </a:spcBef>
              <a:spcAft>
                <a:spcPts val="0"/>
              </a:spcAft>
            </a:pPr>
            <a:r>
              <a:rPr sz="2800" b="0" i="1">
                <a:solidFill>
                  <a:srgbClr val="555555"/>
                </a:solidFill>
                <a:latin typeface="Georgia"/>
              </a:rPr>
              <a:t>nearly doubles the 23.5 base —</a:t>
            </a:r>
          </a:p>
          <a:p>
            <a:pPr algn="l">
              <a:lnSpc>
                <a:spcPts val="3220"/>
              </a:lnSpc>
              <a:spcBef>
                <a:spcPts val="0"/>
              </a:spcBef>
              <a:spcAft>
                <a:spcPts val="0"/>
              </a:spcAft>
            </a:pPr>
            <a:r>
              <a:rPr sz="2800" b="0" i="1">
                <a:solidFill>
                  <a:srgbClr val="555555"/>
                </a:solidFill>
                <a:latin typeface="Georgia"/>
              </a:rPr>
              <a:t>even surpasses the teacher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12271672" y="24859357"/>
            <a:ext cx="5934543" cy="812448"/>
          </a:xfrm>
          <a:prstGeom prst="rect">
            <a:avLst/>
          </a:prstGeom>
          <a:noFill/>
        </p:spPr>
        <p:txBody>
          <a:bodyPr wrap="square" lIns="185800" rIns="185800" tIns="81752" bIns="81752">
            <a:spAutoFit/>
          </a:bodyPr>
          <a:lstStyle/>
          <a:p>
            <a:pPr algn="l">
              <a:lnSpc>
                <a:spcPts val="4242"/>
              </a:lnSpc>
              <a:spcBef>
                <a:spcPts val="0"/>
              </a:spcBef>
              <a:spcAft>
                <a:spcPts val="0"/>
              </a:spcAft>
            </a:pPr>
            <a:r>
              <a:rPr sz="2926" b="1" spc="146">
                <a:solidFill>
                  <a:srgbClr val="555555"/>
                </a:solidFill>
                <a:latin typeface="Georgia"/>
              </a:rPr>
              <a:t>METHOD (8B)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18033365" y="24859357"/>
            <a:ext cx="2034503" cy="812448"/>
          </a:xfrm>
          <a:prstGeom prst="rect">
            <a:avLst/>
          </a:prstGeom>
          <a:noFill/>
        </p:spPr>
        <p:txBody>
          <a:bodyPr wrap="none" lIns="185800" rIns="185800" tIns="81752" bIns="81752">
            <a:spAutoFit/>
          </a:bodyPr>
          <a:lstStyle/>
          <a:p>
            <a:pPr algn="l">
              <a:lnSpc>
                <a:spcPts val="4242"/>
              </a:lnSpc>
              <a:spcBef>
                <a:spcPts val="0"/>
              </a:spcBef>
              <a:spcAft>
                <a:spcPts val="0"/>
              </a:spcAft>
            </a:pPr>
            <a:r>
              <a:rPr sz="2926" b="1" spc="146">
                <a:solidFill>
                  <a:srgbClr val="555555"/>
                </a:solidFill>
                <a:latin typeface="Georgia"/>
              </a:rPr>
              <a:t>FTRL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20008611" y="24859357"/>
            <a:ext cx="3156916" cy="812448"/>
          </a:xfrm>
          <a:prstGeom prst="rect">
            <a:avLst/>
          </a:prstGeom>
          <a:noFill/>
        </p:spPr>
        <p:txBody>
          <a:bodyPr wrap="square" lIns="185800" rIns="185800" tIns="81752" bIns="81752">
            <a:spAutoFit/>
          </a:bodyPr>
          <a:lstStyle/>
          <a:p>
            <a:pPr algn="l">
              <a:lnSpc>
                <a:spcPts val="4242"/>
              </a:lnSpc>
              <a:spcBef>
                <a:spcPts val="0"/>
              </a:spcBef>
              <a:spcAft>
                <a:spcPts val="0"/>
              </a:spcAft>
            </a:pPr>
            <a:r>
              <a:rPr sz="2926" b="1" spc="146">
                <a:solidFill>
                  <a:srgbClr val="555555"/>
                </a:solidFill>
                <a:latin typeface="Georgia"/>
              </a:rPr>
              <a:t>TOOLHOP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23073578" y="24859357"/>
            <a:ext cx="2034789" cy="812448"/>
          </a:xfrm>
          <a:prstGeom prst="rect">
            <a:avLst/>
          </a:prstGeom>
          <a:noFill/>
        </p:spPr>
        <p:txBody>
          <a:bodyPr wrap="none" lIns="185800" rIns="185800" tIns="81752" bIns="81752">
            <a:spAutoFit/>
          </a:bodyPr>
          <a:lstStyle/>
          <a:p>
            <a:pPr algn="l">
              <a:lnSpc>
                <a:spcPts val="4242"/>
              </a:lnSpc>
              <a:spcBef>
                <a:spcPts val="0"/>
              </a:spcBef>
              <a:spcAft>
                <a:spcPts val="0"/>
              </a:spcAft>
            </a:pPr>
            <a:r>
              <a:rPr sz="2926" b="1" spc="146">
                <a:solidFill>
                  <a:srgbClr val="555555"/>
                </a:solidFill>
                <a:latin typeface="Georgia"/>
              </a:rPr>
              <a:t>AVG.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33761302" y="25087163"/>
            <a:ext cx="1345320" cy="6269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293"/>
              </a:lnSpc>
              <a:spcBef>
                <a:spcPts val="0"/>
              </a:spcBef>
              <a:spcAft>
                <a:spcPts val="0"/>
              </a:spcAft>
            </a:pPr>
            <a:r>
              <a:rPr sz="4293" b="1" spc="-42">
                <a:solidFill>
                  <a:srgbClr val="AE2622"/>
                </a:solidFill>
                <a:latin typeface="Georgia"/>
              </a:rPr>
              <a:t>45.6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35249961" y="25211623"/>
            <a:ext cx="3541925" cy="9814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Georgia"/>
              </a:rPr>
              <a:t>avg. over 5</a:t>
            </a:r>
          </a:p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Georgia"/>
              </a:rPr>
              <a:t>benchmarks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12271672" y="25565834"/>
            <a:ext cx="5934543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Georgia"/>
              </a:rPr>
              <a:t>Best baseline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18033365" y="25565834"/>
            <a:ext cx="2034503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Georgia"/>
              </a:rPr>
              <a:t>41.9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20008611" y="25565834"/>
            <a:ext cx="3156916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Georgia"/>
              </a:rPr>
              <a:t>44.7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23073578" y="25565834"/>
            <a:ext cx="2034789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0">
                <a:solidFill>
                  <a:srgbClr val="1C1C1C"/>
                </a:solidFill>
                <a:latin typeface="Georgia"/>
              </a:rPr>
              <a:t>41.6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33761302" y="26325790"/>
            <a:ext cx="1345320" cy="6269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293"/>
              </a:lnSpc>
              <a:spcBef>
                <a:spcPts val="0"/>
              </a:spcBef>
              <a:spcAft>
                <a:spcPts val="0"/>
              </a:spcAft>
            </a:pPr>
            <a:r>
              <a:rPr sz="4293" b="1" spc="-42">
                <a:solidFill>
                  <a:srgbClr val="AE2622"/>
                </a:solidFill>
                <a:latin typeface="Georgia"/>
              </a:rPr>
              <a:t>3.55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35249961" y="26450250"/>
            <a:ext cx="3541925" cy="9814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Georgia"/>
              </a:rPr>
              <a:t>tool calls vs 4.02</a:t>
            </a:r>
          </a:p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Georgia"/>
              </a:rPr>
              <a:t>golden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12271672" y="26510952"/>
            <a:ext cx="5934543" cy="1086885"/>
          </a:xfrm>
          <a:prstGeom prst="rect">
            <a:avLst/>
          </a:prstGeom>
          <a:noFill/>
        </p:spPr>
        <p:txBody>
          <a:bodyPr wrap="squar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1">
                <a:solidFill>
                  <a:srgbClr val="1C1C1C"/>
                </a:solidFill>
                <a:latin typeface="Georgia"/>
              </a:rPr>
              <a:t>DART-SD (Ours)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18033365" y="26510952"/>
            <a:ext cx="2034503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1">
                <a:solidFill>
                  <a:srgbClr val="1C1C1C"/>
                </a:solidFill>
                <a:latin typeface="Georgia"/>
              </a:rPr>
              <a:t>45.7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20008611" y="26510952"/>
            <a:ext cx="3156916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1">
                <a:solidFill>
                  <a:srgbClr val="1C1C1C"/>
                </a:solidFill>
                <a:latin typeface="Georgia"/>
              </a:rPr>
              <a:t>45.0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23073578" y="26510952"/>
            <a:ext cx="2034789" cy="1086885"/>
          </a:xfrm>
          <a:prstGeom prst="rect">
            <a:avLst/>
          </a:prstGeom>
          <a:noFill/>
        </p:spPr>
        <p:txBody>
          <a:bodyPr wrap="none" lIns="247734" rIns="247734" tIns="109002" bIns="109002">
            <a:spAutoFit/>
          </a:bodyPr>
          <a:lstStyle/>
          <a:p>
            <a:pPr algn="l">
              <a:lnSpc>
                <a:spcPts val="5656"/>
              </a:lnSpc>
              <a:spcBef>
                <a:spcPts val="0"/>
              </a:spcBef>
              <a:spcAft>
                <a:spcPts val="0"/>
              </a:spcAft>
            </a:pPr>
            <a:r>
              <a:rPr sz="3901" b="1">
                <a:solidFill>
                  <a:srgbClr val="1C1C1C"/>
                </a:solidFill>
                <a:latin typeface="Georgia"/>
              </a:rPr>
              <a:t>45.6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33761302" y="27564417"/>
            <a:ext cx="1425155" cy="6269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4293"/>
              </a:lnSpc>
              <a:spcBef>
                <a:spcPts val="0"/>
              </a:spcBef>
              <a:spcAft>
                <a:spcPts val="0"/>
              </a:spcAft>
            </a:pPr>
            <a:r>
              <a:rPr sz="4293" b="1" spc="-42">
                <a:solidFill>
                  <a:srgbClr val="AE2622"/>
                </a:solidFill>
                <a:latin typeface="Georgia"/>
              </a:rPr>
              <a:t>+6.0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35327470" y="27688877"/>
            <a:ext cx="3462091" cy="98145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Georgia"/>
              </a:rPr>
              <a:t>gen-capability</a:t>
            </a:r>
          </a:p>
          <a:p>
            <a:pPr algn="l">
              <a:lnSpc>
                <a:spcPts val="3360"/>
              </a:lnSpc>
              <a:spcBef>
                <a:spcPts val="0"/>
              </a:spcBef>
              <a:spcAft>
                <a:spcPts val="0"/>
              </a:spcAft>
            </a:pPr>
            <a:r>
              <a:rPr sz="2800" b="0">
                <a:solidFill>
                  <a:srgbClr val="555555"/>
                </a:solidFill>
                <a:latin typeface="Georgia"/>
              </a:rPr>
              <a:t>avg. gain</a:t>
            </a:r>
          </a:p>
        </p:txBody>
      </p:sp>
      <p:pic>
        <p:nvPicPr>
          <p:cNvPr id="150" name="Picture 149" descr="eq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88924" y="20921225"/>
            <a:ext cx="699115" cy="497840"/>
          </a:xfrm>
          <a:prstGeom prst="rect">
            <a:avLst/>
          </a:prstGeom>
        </p:spPr>
      </p:pic>
      <p:pic>
        <p:nvPicPr>
          <p:cNvPr id="151" name="Picture 150" descr="eq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02311" y="21477128"/>
            <a:ext cx="7657762" cy="497840"/>
          </a:xfrm>
          <a:prstGeom prst="rect">
            <a:avLst/>
          </a:prstGeom>
        </p:spPr>
      </p:pic>
      <p:pic>
        <p:nvPicPr>
          <p:cNvPr id="152" name="Picture 151" descr="eq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806655" y="21477128"/>
            <a:ext cx="1525747" cy="4978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