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  <Relationship Id="rId21" Type="http://schemas.openxmlformats.org/officeDocument/2006/relationships/notesMaster" Target="notesMasters/notesMaster1.xml"/>
</Relationships>
</file>

<file path=ppt/notesMasters/_rels/notesMaster1.xml.rels><?xml version="1.0" encoding="UTF-8" standalone="yes"?>
<Relationships xmlns="http://schemas.openxmlformats.org/package/2006/relationships">
  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pPr/>
            <a:endParaRPr lang="e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pPr/>
            <a:endParaRPr lang="e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/>
            <a:endParaRPr lang="e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/>
            <a:endParaRPr lang="e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/>
            <a:endParaRPr lang="e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marL="0" algn="l">
      <a:defRPr sz="1200" lang="en"/>
    </a:lvl1pPr>
  </p:notesStyle>
</p:notesMaster>
</file>

<file path=ppt/notesSlides/_rels/notesSlide1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.xml"/>
</Relationships>
</file>

<file path=ppt/notesSlides/_rels/notesSlide10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0.xml"/>
</Relationships>
</file>

<file path=ppt/notesSlides/_rels/notesSlide11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1.xml"/>
</Relationships>
</file>

<file path=ppt/notesSlides/_rels/notesSlide12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2.xml"/>
</Relationships>
</file>

<file path=ppt/notesSlides/_rels/notesSlide13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3.xml"/>
</Relationships>
</file>

<file path=ppt/notesSlides/_rels/notesSlide14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4.xml"/>
</Relationships>
</file>

<file path=ppt/notesSlides/_rels/notesSlide2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2.xml"/>
</Relationships>
</file>

<file path=ppt/notesSlides/_rels/notesSlide3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3.xml"/>
</Relationships>
</file>

<file path=ppt/notesSlides/_rels/notesSlide4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4.xml"/>
</Relationships>
</file>

<file path=ppt/notesSlides/_rels/notesSlide5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5.xml"/>
</Relationships>
</file>

<file path=ppt/notesSlides/_rels/notesSlide6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6.xml"/>
</Relationships>
</file>

<file path=ppt/notesSlides/_rels/notesSlide7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7.xml"/>
</Relationships>
</file>

<file path=ppt/notesSlides/_rels/notesSlide8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8.xml"/>
</Relationships>
</file>

<file path=ppt/notesSlides/_rels/notesSlide9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9.xml"/>
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9] A BENCHMARK FOR RUNTIME LOOP CONTROL</a:t>
            </a:r>
            <a:endParaRPr lang="en-US" dirty="0"/>
          </a:p>
          <a:p>
            <a:r>
              <a:rPr lang="en-US" dirty="0"/>
              <a:t>LoopArena is a benchmark for evaluating how well a model can guide a separate coding agent through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21] Group 21</a:t>
            </a:r>
            <a:endParaRPr lang="en-US" dirty="0"/>
          </a:p>
          <a:p>
            <a:r>
              <a:rPr lang="en-US" dirty="0"/>
              <a:t>a long-running task. In loop engineering, a controller model reads a structured summary after each coding round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27] Yi Wang · Haopeng Zhang · Chengxiang Huang · Rui Dai ·</a:t>
            </a:r>
            <a:endParaRPr lang="en-US" dirty="0"/>
          </a:p>
          <a:p>
            <a:r>
              <a:rPr lang="en-US" dirty="0"/>
              <a:t>and instructs a fixed worker agent on what to do or verify next, or decides to stop.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34] Paper</a:t>
            </a:r>
            <a:endParaRPr lang="en-US" dirty="0"/>
          </a:p>
          <a:p>
            <a:r>
              <a:rPr lang="en-US" dirty="0"/>
              <a:t>LoopArena isolates this outer-loop control ability across three settings that trade off execution scope and cost.</a:t>
            </a:r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22] 24.69%</a:t>
            </a:r>
            <a:endParaRPr lang="en-US" dirty="0"/>
          </a:p>
          <a:p>
            <a:r>
              <a:rPr lang="en-US" dirty="0"/>
              <a:t>Full-task control is still difficult. The strongest Controller, GPT five point five, reaches only a twenty-four point seven percent strict success rate on full tasks,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52] Type III Strict Success Rate — by Controller</a:t>
            </a:r>
            <a:endParaRPr lang="en-US" dirty="0"/>
          </a:p>
          <a:p>
            <a:r>
              <a:rPr lang="en-US" dirty="0"/>
              <a:t>and the field ranges down to sixteen percent. Steering a long coding run to success remains an open challenge even for the best models.</a:t>
            </a: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9] The cheaper Type II slice evaluation reproduces almost the same Controller</a:t>
            </a:r>
            <a:endParaRPr lang="en-US" dirty="0"/>
          </a:p>
          <a:p>
            <a:r>
              <a:rPr lang="en-US" dirty="0"/>
              <a:t>Encouragingly, the cheaper Type two slice evaluation reproduces almost the same Controller ordering, with a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19] Ranking correlation</a:t>
            </a:r>
            <a:endParaRPr lang="en-US" dirty="0"/>
          </a:p>
          <a:p>
            <a:r>
              <a:rPr lang="en-US" dirty="0"/>
              <a:t>Spearman correlation of point nine seven, while cutting estimated inference cost by about sixty-four percent.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29] Inference-cost reduction</a:t>
            </a:r>
            <a:endParaRPr lang="en-US" dirty="0"/>
          </a:p>
          <a:p>
            <a:r>
              <a:rPr lang="en-US" dirty="0"/>
              <a:t>That gives the community a far cheaper way to measure progress on loop engineering.</a:t>
            </a:r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12] Fixed control (persistent goal restatement) helps on a bounded slice, but</a:t>
            </a:r>
            <a:endParaRPr lang="en-US" dirty="0"/>
          </a:p>
          <a:p>
            <a:r>
              <a:rPr lang="en-US" dirty="0"/>
              <a:t>The paper contrasts control policies. A no-control baseline lets the Worker run autonomously, and a fixed-control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38] Strict Success Rate — fixed vs no control</a:t>
            </a:r>
            <a:endParaRPr lang="en-US" dirty="0"/>
          </a:p>
          <a:p>
            <a:r>
              <a:rPr lang="en-US" dirty="0"/>
              <a:t>baseline restates the original goal at every control point. Fixed control lifts success on the condensed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45] Restatement is not guidance</a:t>
            </a:r>
            <a:endParaRPr lang="en-US" dirty="0"/>
          </a:p>
          <a:p>
            <a:r>
              <a:rPr lang="en-US" dirty="0"/>
              <a:t>slice but collapses to the no-control level on the full task. And single-decision Type one accuracy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55] Why several scopes</a:t>
            </a:r>
            <a:endParaRPr lang="en-US" dirty="0"/>
          </a:p>
          <a:p>
            <a:r>
              <a:rPr lang="en-US" dirty="0"/>
              <a:t>does not fully predict multi-round success, which is exactly why LoopArena evaluates control at several scopes.</a:t>
            </a:r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14] 24.69%</a:t>
            </a:r>
            <a:endParaRPr lang="en-US" dirty="0"/>
          </a:p>
          <a:p>
            <a:r>
              <a:rPr lang="en-US" dirty="0"/>
              <a:t>The headline numbers: the best full-task strict success rate is just twenty-four point seven percent;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22] 0.9747</a:t>
            </a:r>
            <a:endParaRPr lang="en-US" dirty="0"/>
          </a:p>
          <a:p>
            <a:r>
              <a:rPr lang="en-US" dirty="0"/>
              <a:t>the rank correlation between the cheap slice setting and the full task is point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30] 64.4%</a:t>
            </a:r>
            <a:endParaRPr lang="en-US" dirty="0"/>
          </a:p>
          <a:p>
            <a:r>
              <a:rPr lang="en-US" dirty="0"/>
              <a:t>nine seven; the average inference-cost reduction from evaluating slices instead of full tasks is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38] 90 + 27</a:t>
            </a:r>
            <a:endParaRPr lang="en-US" dirty="0"/>
          </a:p>
          <a:p>
            <a:r>
              <a:rPr lang="en-US" dirty="0"/>
              <a:t>sixty-four percent; and the benchmark spans ninety contract-selection questions plus twenty-seven paired task instances.</a:t>
            </a:r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7] Group 7</a:t>
            </a:r>
            <a:endParaRPr lang="en-US" dirty="0"/>
          </a:p>
          <a:p>
            <a:r>
              <a:rPr lang="en-US" dirty="0"/>
              <a:t>LoopArena turns runtime loop control into a directly measurable skill by fixing the Worker and varying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14] LoopArena isolates runtime loop control by fixing the Worker</a:t>
            </a:r>
            <a:endParaRPr lang="en-US" dirty="0"/>
          </a:p>
          <a:p>
            <a:r>
              <a:rPr lang="en-US" dirty="0"/>
              <a:t>only the Controller. Its main finding is sobering: even the strongest models guide a long coding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22] A sobering finding</a:t>
            </a:r>
            <a:endParaRPr lang="en-US" dirty="0"/>
          </a:p>
          <a:p>
            <a:r>
              <a:rPr lang="en-US" dirty="0"/>
              <a:t>run to success only about a quarter of the time. But it also offers a practical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30] A practical shortcut</a:t>
            </a:r>
            <a:endParaRPr lang="en-US" dirty="0"/>
          </a:p>
          <a:p>
            <a:r>
              <a:rPr lang="en-US" dirty="0"/>
              <a:t>shortcut — a condensed slice evaluation that preserves the Controller ranking at roughly a third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35] Adaptive, evidence-grounded guidance — not persistent restatement — separates good Controllers.</a:t>
            </a:r>
            <a:endParaRPr lang="en-US" dirty="0"/>
          </a:p>
          <a:p>
            <a:r>
              <a:rPr lang="en-US" dirty="0"/>
              <a:t>of the cost, giving the community a cheaper way to measure progress on loop engineering.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12] A single end-to-end result cannot reveal whether success</a:t>
            </a:r>
            <a:endParaRPr lang="en-US" dirty="0"/>
          </a:p>
          <a:p>
            <a:r>
              <a:rPr lang="en-US" dirty="0"/>
              <a:t>Loop engineering has emerged as a way to organize development around coding agents: instead of writing every prompt by hand, practitioners design loops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30] Loop Engineering organizes coding-agent work as</a:t>
            </a:r>
            <a:endParaRPr lang="en-US" dirty="0"/>
          </a:p>
          <a:p>
            <a:r>
              <a:rPr lang="en-US" dirty="0"/>
              <a:t>that monitor progress, assign work, and decide the next step. The difficulty is attribution. When one long run succeeds or fails, we cannot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54] UNMEASURED FAILURE MODES</a:t>
            </a:r>
            <a:endParaRPr lang="en-US" dirty="0"/>
          </a:p>
          <a:p>
            <a:r>
              <a:rPr lang="en-US" dirty="0"/>
              <a:t>tell whether the outcome reflects the loop's guidance or the underlying coding agent's raw ability. LoopArena is built to separate these two factors.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9] Prior benchmarks score the full system or isolated actions — so "what to</a:t>
            </a:r>
            <a:endParaRPr lang="en-US" dirty="0"/>
          </a:p>
          <a:p>
            <a:r>
              <a:rPr lang="en-US" dirty="0"/>
              <a:t>Existing benchmarks either score the complete coding-agent system or evaluate narrow sub-skills within a trajectory. Neither makes runtime loop control a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22] WHAT PRIOR BENCHMARKS SCORE</a:t>
            </a:r>
            <a:endParaRPr lang="en-US" dirty="0"/>
          </a:p>
          <a:p>
            <a:r>
              <a:rPr lang="en-US" dirty="0"/>
              <a:t>first-class target. But the key skill in loop engineering is deciding, after each round, what the agent should do next: keep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35] WHAT ACTUALLY MATTERS</a:t>
            </a:r>
            <a:endParaRPr lang="en-US" dirty="0"/>
          </a:p>
          <a:p>
            <a:r>
              <a:rPr lang="en-US" dirty="0"/>
              <a:t>implementing, verify a fragile part, recover from a mistake, or stop. LoopArena makes exactly that decision the thing under test.</a:t>
            </a: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20] 1</a:t>
            </a:r>
            <a:endParaRPr lang="en-US" dirty="0"/>
          </a:p>
          <a:p>
            <a:r>
              <a:rPr lang="en-US" dirty="0"/>
              <a:t>The paper makes three contributions. First, a benchmark that evaluates how well a model decides what a separate coding agent should do next over long-horizon tasks. Second,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34] 2</a:t>
            </a:r>
            <a:endParaRPr lang="en-US" dirty="0"/>
          </a:p>
          <a:p>
            <a:r>
              <a:rPr lang="en-US" dirty="0"/>
              <a:t>a controlled protocol that holds the Worker, tools, environment, budget, and evaluator fixed, so the object of comparison is the Controller model rather than a whole agent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48] 3</a:t>
            </a:r>
            <a:endParaRPr lang="en-US" dirty="0"/>
          </a:p>
          <a:p>
            <a:r>
              <a:rPr lang="en-US" dirty="0"/>
              <a:t>system. Third, evaluation at three levels — decision, task slice, and full task — with paired instances that let us measure cost savings and compare rankings.</a:t>
            </a: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9] A fixed Worker does the coding; the Controller under test decides what it does</a:t>
            </a:r>
            <a:endParaRPr lang="en-US" dirty="0"/>
          </a:p>
          <a:p>
            <a:r>
              <a:rPr lang="en-US" dirty="0"/>
              <a:t>LoopArena runs a two-agent harness. A fixed Worker carries out the coding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18] CONTROLLER</a:t>
            </a:r>
            <a:endParaRPr lang="en-US" dirty="0"/>
          </a:p>
          <a:p>
            <a:r>
              <a:rPr lang="en-US" dirty="0"/>
              <a:t>through an observe, reason, act inner loop. The Controller — the model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25] assign</a:t>
            </a:r>
            <a:endParaRPr lang="en-US" dirty="0"/>
          </a:p>
          <a:p>
            <a:r>
              <a:rPr lang="en-US" dirty="0"/>
              <a:t>under test — sits in the outer loop and decides what the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37] WORKER (fixed)</a:t>
            </a:r>
            <a:endParaRPr lang="en-US" dirty="0"/>
          </a:p>
          <a:p>
            <a:r>
              <a:rPr lang="en-US" dirty="0"/>
              <a:t>Worker should do next. Because the Worker, tools, environment, and evaluator are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66] Held fixed — so comparison is fair</a:t>
            </a:r>
            <a:endParaRPr lang="en-US" dirty="0"/>
          </a:p>
          <a:p>
            <a:r>
              <a:rPr lang="en-US" dirty="0"/>
              <a:t>all held fixed, the Controller is the only variable under comparison.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9] A Reporter summarizes progress into a read-only Evidence Packet; the tool-less</a:t>
            </a:r>
            <a:endParaRPr lang="en-US" dirty="0"/>
          </a:p>
          <a:p>
            <a:r>
              <a:rPr lang="en-US" dirty="0"/>
              <a:t>After each Worker round, a temporary Reporter agent summarizes the Worker's history, and the harness deterministically formats it into a structured,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13] Figure 1 · LoopArena harness: Controller-guided vs. no-control, same restored state.</a:t>
            </a:r>
            <a:endParaRPr lang="en-US" dirty="0"/>
          </a:p>
          <a:p>
            <a:r>
              <a:rPr lang="en-US" dirty="0"/>
              <a:t>read-only Evidence Packet. The Controller, which has no coding tools of its own, reads this packet and issues a Loop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42] Reporter</a:t>
            </a:r>
            <a:endParaRPr lang="en-US" dirty="0"/>
          </a:p>
          <a:p>
            <a:r>
              <a:rPr lang="en-US" dirty="0"/>
              <a:t>Contract that either specifies the next Worker segment or ends the run. A shared, source-native evaluator then scores the result.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12] Each control point issues a decision from history and packet:</a:t>
            </a:r>
            <a:endParaRPr lang="en-US" dirty="0"/>
          </a:p>
          <a:p>
            <a:r>
              <a:rPr lang="en-US" dirty="0"/>
              <a:t>Three settings vary cost and scope. Type one scores a single four-way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27] Type I</a:t>
            </a:r>
            <a:endParaRPr lang="en-US" dirty="0"/>
          </a:p>
          <a:p>
            <a:r>
              <a:rPr lang="en-US" dirty="0"/>
              <a:t>contract choice offline, with no Worker execution. Type two exercises repeated control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42] Type II</a:t>
            </a:r>
            <a:endParaRPr lang="en-US" dirty="0"/>
          </a:p>
          <a:p>
            <a:r>
              <a:rPr lang="en-US" dirty="0"/>
              <a:t>over a prepared task slice. And Type three controls the full task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57] Type III</a:t>
            </a:r>
            <a:endParaRPr lang="en-US" dirty="0"/>
          </a:p>
          <a:p>
            <a:r>
              <a:rPr lang="en-US" dirty="0"/>
              <a:t>from its original state. Together they trade off execution cost against realism.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24] TWO SOURCE SUITES</a:t>
            </a:r>
            <a:endParaRPr lang="en-US" dirty="0"/>
          </a:p>
          <a:p>
            <a:r>
              <a:rPr lang="en-US" dirty="0"/>
              <a:t>The benchmark draws on two long-horizon coding suites, SlopCodeBench and BeyondSWE. It comprises ninety Type one contract-selection questions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44] BENCHMARK SCALE</a:t>
            </a:r>
            <a:endParaRPr lang="en-US" dirty="0"/>
          </a:p>
          <a:p>
            <a:r>
              <a:rPr lang="en-US" dirty="0"/>
              <a:t>and twenty-seven paired Type two and Type three task instances — eleven from SlopCodeBench and sixteen from BeyondSWE.</a:t>
            </a:r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9] For Type I, the correct contract is determined once at build time by replaying</a:t>
            </a:r>
            <a:endParaRPr lang="en-US" dirty="0"/>
          </a:p>
          <a:p>
            <a:r>
              <a:rPr lang="en-US" dirty="0"/>
              <a:t>For Type one, the execution needed to determine the correct contract is completed once during construction,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13] Figure 2 · Construction of the three LoopArena settings from full coding tasks.</a:t>
            </a:r>
            <a:endParaRPr lang="en-US" dirty="0"/>
          </a:p>
          <a:p>
            <a:r>
              <a:rPr lang="en-US" dirty="0"/>
              <a:t>by replaying all four candidate Loop Contracts. Scoring a new Controller later then needs only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35] Type III</a:t>
            </a:r>
            <a:endParaRPr lang="en-US" dirty="0"/>
          </a:p>
          <a:p>
            <a:r>
              <a:rPr lang="en-US" dirty="0"/>
              <a:t>a four-way choice with no Worker execution, moving the expensive execution cost into benchmark construction.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7.xml><?xml version="1.0" encoding="utf-8"?>
<p:sldLayout xmlns:a="http://schemas.openxmlformats.org/drawingml/2006/main" xmlns:p="http://schemas.openxmlformats.org/presentationml/2006/main" type="blank" preserve="1">
  <p:cSld name="looparena —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 name="looparena — 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95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image" Target="../media/image_47948369ae061786.png"/>
  <Relationship Id="rId3" Type="http://schemas.openxmlformats.org/officeDocument/2006/relationships/image" Target="../media/image_30b979caac21d2ad.png"/>
  <Relationship Id="rId4" Type="http://schemas.openxmlformats.org/officeDocument/2006/relationships/notesSlide" Target="../notesSlides/notesSlide1.xml"/>
</Relationships>
</file>

<file path=ppt/slides/_rels/slide10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notesSlide" Target="../notesSlides/notesSlide10.xml"/>
</Relationships>
</file>

<file path=ppt/slides/_rels/slide11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notesSlide" Target="../notesSlides/notesSlide11.xml"/>
</Relationships>
</file>

<file path=ppt/slides/_rels/slide12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notesSlide" Target="../notesSlides/notesSlide12.xml"/>
</Relationships>
</file>

<file path=ppt/slides/_rels/slide13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notesSlide" Target="../notesSlides/notesSlide13.xml"/>
</Relationships>
</file>

<file path=ppt/slides/_rels/slide14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notesSlide" Target="../notesSlides/notesSlide14.xml"/>
</Relationships>
</file>

<file path=ppt/slides/_rels/slide2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notesSlide" Target="../notesSlides/notesSlide2.xml"/>
</Relationships>
</file>

<file path=ppt/slides/_rels/slide3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notesSlide" Target="../notesSlides/notesSlide3.xml"/>
</Relationships>
</file>

<file path=ppt/slides/_rels/slide4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notesSlide" Target="../notesSlides/notesSlide4.xml"/>
</Relationships>
</file>

<file path=ppt/slides/_rels/slide5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notesSlide" Target="../notesSlides/notesSlide5.xml"/>
</Relationships>
</file>

<file path=ppt/slides/_rels/slide6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image" Target="../media/image_ddac480ed5bfd9b0.png"/>
  <Relationship Id="rId3" Type="http://schemas.openxmlformats.org/officeDocument/2006/relationships/notesSlide" Target="../notesSlides/notesSlide6.xml"/>
</Relationships>
</file>

<file path=ppt/slides/_rels/slide7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notesSlide" Target="../notesSlides/notesSlide7.xml"/>
</Relationships>
</file>

<file path=ppt/slides/_rels/slide8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notesSlide" Target="../notesSlides/notesSlide8.xml"/>
</Relationships>
</file>

<file path=ppt/slides/_rels/slide9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image" Target="../media/image_83ba14665b81986f.png"/>
  <Relationship Id="rId3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3335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grpSp>
        <p:nvGrpSpPr>
          <p:cNvPr id="9" name="Group 9" descr="## [Group 9] A BENCHMARK FOR RUNTIME LOOP CONTROL&#10;LoopArena is a benchmark for evaluating how well a model can guide a separate coding agent through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9b54c251265fed06c3b582f09038d277879db155446a388c08ebf52c73a7c945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A BENCHMARK FOR RUNTIME LOOP CONTROL</p2vs:concise>
                  <p2vs:detailed>LoopArena is a benchmark for evaluating how well a model can guide a separate coding agent through</p2vs:detailed>
                </p2vs:blockSemantics>
              </a:ext>
            </a:extLst>
          </p:cNvPr>
          <p:cNvGrpSpPr/>
          <p:nvPr/>
        </p:nvGrpSpPr>
        <p:grpSpPr>
          <a:xfrm>
            <a:off x="647700" y="1291114"/>
            <a:ext cx="7625597" cy="2790254"/>
            <a:chOff x="647700" y="1291114"/>
            <a:chExt cx="7625597" cy="2790254"/>
          </a:xfrm>
        </p:grpSpPr>
        <p:sp>
          <p:nvSpPr>
            <p:cNvPr id="3" name="TextBox 3"/>
            <p:cNvSpPr txBox="1"/>
            <p:nvPr/>
          </p:nvSpPr>
          <p:spPr>
            <a:xfrm>
              <a:off x="679323" y="1291114"/>
              <a:ext cx="4899154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b="1" spc="225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A BENCHMARK FOR RUNTIME LOOP CONTROL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647700" y="1637348"/>
              <a:ext cx="3871859" cy="9620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4950" b="1" dirty="0">
                  <a:solidFill>
                    <a:schemeClr val="dk1"/>
                  </a:solidFill>
                  <a:latin typeface="+mj-lt"/>
                  <a:ea typeface="+mj-ea"/>
                  <a:cs typeface="+mj-cs"/>
                </a:rPr>
                <a:t>LoopArena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674370" y="2500312"/>
              <a:ext cx="7042564" cy="4400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2250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Benchmarking Models as Runtime Controllers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674370" y="2862262"/>
              <a:ext cx="3299460" cy="4400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2250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for Loop Engineering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677799" y="3487579"/>
              <a:ext cx="7595498" cy="3080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8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Evaluating the outer-loop decision — what a coding agent should do next —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677799" y="3773329"/>
              <a:ext cx="6684134" cy="3080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8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across three settings that trade off execution scope and cost.</a:t>
              </a:r>
            </a:p>
          </p:txBody>
        </p:sp>
      </p:grpSp>
      <p:grpSp>
        <p:nvGrpSpPr>
          <p:cNvPr id="21" name="Group 21" descr="## [Group 21] Group 21&#10;a long-running task. In loop engineering, a controller model reads a structured summary after each coding round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fcf3ec90b8fa6aec59506660610afe898617c6b47062c8aaa637aeadc5499434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Group 21</p2vs:concise>
                  <p2vs:detailed>a long-running task. In loop engineering, a controller model reads a structured summary after each coding round</p2vs:detailed>
                </p2vs:blockSemantics>
              </a:ext>
            </a:extLst>
          </p:cNvPr>
          <p:cNvGrpSpPr/>
          <p:nvPr/>
        </p:nvGrpSpPr>
        <p:grpSpPr>
          <a:xfrm>
            <a:off x="9253538" y="514350"/>
            <a:ext cx="1974056" cy="1828800"/>
            <a:chOff x="9253538" y="514350"/>
            <a:chExt cx="1974056" cy="1828800"/>
          </a:xfrm>
        </p:grpSpPr>
        <p:sp>
          <p:nvSpPr>
            <p:cNvPr id="10" name="Ellipse 10"/>
            <p:cNvSpPr/>
            <p:nvPr/>
          </p:nvSpPr>
          <p:spPr>
            <a:xfrm>
              <a:off x="9334500" y="514350"/>
              <a:ext cx="1828800" cy="1828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1" name="Ellipse 11"/>
            <p:cNvSpPr/>
            <p:nvPr/>
          </p:nvSpPr>
          <p:spPr>
            <a:xfrm>
              <a:off x="9334500" y="514350"/>
              <a:ext cx="1828800" cy="18288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</p:sp>
        <p:grpSp>
          <p:nvGrpSpPr>
            <p:cNvPr id="14" name="Group 14"/>
            <p:cNvGrpSpPr/>
            <p:nvPr/>
          </p:nvGrpSpPr>
          <p:grpSpPr>
            <a:xfrm>
              <a:off x="9877403" y="1083043"/>
              <a:ext cx="742995" cy="691414"/>
              <a:chOff x="9877403" y="1083043"/>
              <a:chExt cx="742995" cy="691414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9906000" y="1200150"/>
                <a:ext cx="685800" cy="457200"/>
              </a:xfrm>
              <a:custGeom>
                <a:avLst/>
                <a:gdLst/>
                <a:ahLst/>
                <a:cxnLst/>
                <a:rect l="l" t="t" r="r" b="b"/>
                <a:pathLst>
                  <a:path w="685800" h="457200">
                    <a:moveTo>
                      <a:pt x="685800" y="0"/>
                    </a:moveTo>
                    <a:lnTo>
                      <a:pt x="685800" y="228600"/>
                    </a:lnTo>
                    <a:cubicBezTo>
                      <a:pt x="685800" y="354852"/>
                      <a:pt x="583452" y="457200"/>
                      <a:pt x="457200" y="457200"/>
                    </a:cubicBezTo>
                    <a:lnTo>
                      <a:pt x="0" y="457200"/>
                    </a:lnTo>
                    <a:lnTo>
                      <a:pt x="0" y="228600"/>
                    </a:lnTo>
                    <a:cubicBezTo>
                      <a:pt x="0" y="102348"/>
                      <a:pt x="102348" y="0"/>
                      <a:pt x="228600" y="0"/>
                    </a:cubicBezTo>
                    <a:close/>
                  </a:path>
                </a:pathLst>
              </a:custGeom>
              <a:solidFill>
                <a:schemeClr val="accent2">
                  <a:alpha val="20000"/>
                </a:schemeClr>
              </a:solidFill>
              <a:ln>
                <a:noFill/>
              </a:ln>
            </p:spPr>
          </p:sp>
          <p:sp>
            <p:nvSpPr>
              <p:cNvPr id="13" name="Freeform 13"/>
              <p:cNvSpPr/>
              <p:nvPr/>
            </p:nvSpPr>
            <p:spPr>
              <a:xfrm>
                <a:off x="9877403" y="1083043"/>
                <a:ext cx="742995" cy="691414"/>
              </a:xfrm>
              <a:custGeom>
                <a:avLst/>
                <a:gdLst/>
                <a:ahLst/>
                <a:cxnLst/>
                <a:rect l="l" t="t" r="r" b="b"/>
                <a:pathLst>
                  <a:path w="742995" h="691414">
                    <a:moveTo>
                      <a:pt x="22" y="345707"/>
                    </a:moveTo>
                    <a:cubicBezTo>
                      <a:pt x="180" y="203739"/>
                      <a:pt x="115229" y="88690"/>
                      <a:pt x="257197" y="88532"/>
                    </a:cubicBezTo>
                    <a:lnTo>
                      <a:pt x="645425" y="88532"/>
                    </a:lnTo>
                    <a:lnTo>
                      <a:pt x="608456" y="51599"/>
                    </a:lnTo>
                    <a:cubicBezTo>
                      <a:pt x="597290" y="40434"/>
                      <a:pt x="597290" y="22331"/>
                      <a:pt x="608456" y="11165"/>
                    </a:cubicBezTo>
                    <a:cubicBezTo>
                      <a:pt x="619621" y="0"/>
                      <a:pt x="637724" y="0"/>
                      <a:pt x="648889" y="11165"/>
                    </a:cubicBezTo>
                    <a:lnTo>
                      <a:pt x="734614" y="96890"/>
                    </a:lnTo>
                    <a:cubicBezTo>
                      <a:pt x="739980" y="102250"/>
                      <a:pt x="742995" y="109523"/>
                      <a:pt x="742995" y="117107"/>
                    </a:cubicBezTo>
                    <a:cubicBezTo>
                      <a:pt x="742995" y="124691"/>
                      <a:pt x="739980" y="131964"/>
                      <a:pt x="734614" y="137324"/>
                    </a:cubicBezTo>
                    <a:lnTo>
                      <a:pt x="648889" y="223049"/>
                    </a:lnTo>
                    <a:cubicBezTo>
                      <a:pt x="637724" y="234214"/>
                      <a:pt x="619621" y="234214"/>
                      <a:pt x="608456" y="223049"/>
                    </a:cubicBezTo>
                    <a:cubicBezTo>
                      <a:pt x="597290" y="211884"/>
                      <a:pt x="597290" y="193781"/>
                      <a:pt x="608456" y="182615"/>
                    </a:cubicBezTo>
                    <a:lnTo>
                      <a:pt x="645425" y="145682"/>
                    </a:lnTo>
                    <a:lnTo>
                      <a:pt x="257197" y="145682"/>
                    </a:lnTo>
                    <a:cubicBezTo>
                      <a:pt x="146776" y="145800"/>
                      <a:pt x="57291" y="235285"/>
                      <a:pt x="57172" y="345707"/>
                    </a:cubicBezTo>
                    <a:cubicBezTo>
                      <a:pt x="57172" y="361489"/>
                      <a:pt x="44379" y="374282"/>
                      <a:pt x="28597" y="374282"/>
                    </a:cubicBezTo>
                    <a:cubicBezTo>
                      <a:pt x="12816" y="374282"/>
                      <a:pt x="22" y="361489"/>
                      <a:pt x="22" y="345707"/>
                    </a:cubicBezTo>
                    <a:close/>
                    <a:moveTo>
                      <a:pt x="714397" y="317132"/>
                    </a:moveTo>
                    <a:cubicBezTo>
                      <a:pt x="698616" y="317132"/>
                      <a:pt x="685822" y="329926"/>
                      <a:pt x="685822" y="345707"/>
                    </a:cubicBezTo>
                    <a:cubicBezTo>
                      <a:pt x="685704" y="456129"/>
                      <a:pt x="596219" y="545614"/>
                      <a:pt x="485797" y="545732"/>
                    </a:cubicBezTo>
                    <a:lnTo>
                      <a:pt x="97570" y="545732"/>
                    </a:lnTo>
                    <a:lnTo>
                      <a:pt x="134539" y="508799"/>
                    </a:lnTo>
                    <a:cubicBezTo>
                      <a:pt x="145705" y="497634"/>
                      <a:pt x="145705" y="479531"/>
                      <a:pt x="134539" y="468365"/>
                    </a:cubicBezTo>
                    <a:cubicBezTo>
                      <a:pt x="123374" y="457200"/>
                      <a:pt x="105271" y="457200"/>
                      <a:pt x="94106" y="468365"/>
                    </a:cubicBezTo>
                    <a:lnTo>
                      <a:pt x="8381" y="554090"/>
                    </a:lnTo>
                    <a:cubicBezTo>
                      <a:pt x="3015" y="559450"/>
                      <a:pt x="0" y="566723"/>
                      <a:pt x="0" y="574307"/>
                    </a:cubicBezTo>
                    <a:cubicBezTo>
                      <a:pt x="0" y="581891"/>
                      <a:pt x="3015" y="589164"/>
                      <a:pt x="8381" y="594524"/>
                    </a:cubicBezTo>
                    <a:lnTo>
                      <a:pt x="94106" y="680249"/>
                    </a:lnTo>
                    <a:cubicBezTo>
                      <a:pt x="105271" y="691414"/>
                      <a:pt x="123374" y="691414"/>
                      <a:pt x="134539" y="680249"/>
                    </a:cubicBezTo>
                    <a:cubicBezTo>
                      <a:pt x="145705" y="669084"/>
                      <a:pt x="145705" y="650981"/>
                      <a:pt x="134539" y="639815"/>
                    </a:cubicBezTo>
                    <a:lnTo>
                      <a:pt x="97570" y="602882"/>
                    </a:lnTo>
                    <a:lnTo>
                      <a:pt x="485797" y="602882"/>
                    </a:lnTo>
                    <a:cubicBezTo>
                      <a:pt x="627766" y="602725"/>
                      <a:pt x="742815" y="487676"/>
                      <a:pt x="742972" y="345707"/>
                    </a:cubicBezTo>
                    <a:cubicBezTo>
                      <a:pt x="742972" y="329926"/>
                      <a:pt x="730179" y="317132"/>
                      <a:pt x="714397" y="3171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</p:grpSp>
        <p:grpSp>
          <p:nvGrpSpPr>
            <p:cNvPr id="17" name="Group 17"/>
            <p:cNvGrpSpPr/>
            <p:nvPr/>
          </p:nvGrpSpPr>
          <p:grpSpPr>
            <a:xfrm>
              <a:off x="9253538" y="1176338"/>
              <a:ext cx="466725" cy="466725"/>
              <a:chOff x="9253538" y="1176338"/>
              <a:chExt cx="466725" cy="466725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9320212" y="1243012"/>
                <a:ext cx="333375" cy="333375"/>
              </a:xfrm>
              <a:custGeom>
                <a:avLst/>
                <a:gdLst/>
                <a:ahLst/>
                <a:cxnLst/>
                <a:rect l="l" t="t" r="r" b="b"/>
                <a:pathLst>
                  <a:path w="333375" h="333375">
                    <a:moveTo>
                      <a:pt x="316706" y="0"/>
                    </a:moveTo>
                    <a:lnTo>
                      <a:pt x="16669" y="0"/>
                    </a:lnTo>
                    <a:cubicBezTo>
                      <a:pt x="7463" y="0"/>
                      <a:pt x="0" y="7463"/>
                      <a:pt x="0" y="16669"/>
                    </a:cubicBezTo>
                    <a:lnTo>
                      <a:pt x="0" y="316706"/>
                    </a:lnTo>
                    <a:cubicBezTo>
                      <a:pt x="0" y="325912"/>
                      <a:pt x="7463" y="333375"/>
                      <a:pt x="16669" y="333375"/>
                    </a:cubicBezTo>
                    <a:lnTo>
                      <a:pt x="316706" y="333375"/>
                    </a:lnTo>
                    <a:cubicBezTo>
                      <a:pt x="325912" y="333375"/>
                      <a:pt x="333375" y="325912"/>
                      <a:pt x="333375" y="316706"/>
                    </a:cubicBezTo>
                    <a:lnTo>
                      <a:pt x="333375" y="16669"/>
                    </a:lnTo>
                    <a:cubicBezTo>
                      <a:pt x="333375" y="7463"/>
                      <a:pt x="325912" y="0"/>
                      <a:pt x="316706" y="0"/>
                    </a:cubicBezTo>
                    <a:close/>
                    <a:moveTo>
                      <a:pt x="216694" y="216694"/>
                    </a:moveTo>
                    <a:lnTo>
                      <a:pt x="116681" y="216694"/>
                    </a:lnTo>
                    <a:lnTo>
                      <a:pt x="116681" y="116681"/>
                    </a:lnTo>
                    <a:lnTo>
                      <a:pt x="216694" y="116681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</p:sp>
          <p:sp>
            <p:nvSpPr>
              <p:cNvPr id="16" name="Freeform 16"/>
              <p:cNvSpPr/>
              <p:nvPr/>
            </p:nvSpPr>
            <p:spPr>
              <a:xfrm>
                <a:off x="9253538" y="1176338"/>
                <a:ext cx="466725" cy="466725"/>
              </a:xfrm>
              <a:custGeom>
                <a:avLst/>
                <a:gdLst/>
                <a:ahLst/>
                <a:cxnLst/>
                <a:rect l="l" t="t" r="r" b="b"/>
                <a:pathLst>
                  <a:path w="466725" h="466725">
                    <a:moveTo>
                      <a:pt x="283369" y="166688"/>
                    </a:moveTo>
                    <a:lnTo>
                      <a:pt x="183356" y="166688"/>
                    </a:lnTo>
                    <a:cubicBezTo>
                      <a:pt x="174150" y="166688"/>
                      <a:pt x="166688" y="174150"/>
                      <a:pt x="166688" y="183356"/>
                    </a:cubicBezTo>
                    <a:lnTo>
                      <a:pt x="166688" y="283369"/>
                    </a:lnTo>
                    <a:cubicBezTo>
                      <a:pt x="166688" y="292575"/>
                      <a:pt x="174150" y="300038"/>
                      <a:pt x="183356" y="300038"/>
                    </a:cubicBezTo>
                    <a:lnTo>
                      <a:pt x="283369" y="300038"/>
                    </a:lnTo>
                    <a:cubicBezTo>
                      <a:pt x="292575" y="300038"/>
                      <a:pt x="300038" y="292575"/>
                      <a:pt x="300038" y="283369"/>
                    </a:cubicBezTo>
                    <a:lnTo>
                      <a:pt x="300038" y="183356"/>
                    </a:lnTo>
                    <a:cubicBezTo>
                      <a:pt x="300038" y="174150"/>
                      <a:pt x="292575" y="166688"/>
                      <a:pt x="283369" y="166688"/>
                    </a:cubicBezTo>
                    <a:close/>
                    <a:moveTo>
                      <a:pt x="266700" y="266700"/>
                    </a:moveTo>
                    <a:lnTo>
                      <a:pt x="200025" y="266700"/>
                    </a:lnTo>
                    <a:lnTo>
                      <a:pt x="200025" y="200025"/>
                    </a:lnTo>
                    <a:lnTo>
                      <a:pt x="266700" y="200025"/>
                    </a:lnTo>
                    <a:close/>
                    <a:moveTo>
                      <a:pt x="450056" y="266700"/>
                    </a:moveTo>
                    <a:lnTo>
                      <a:pt x="416719" y="266700"/>
                    </a:lnTo>
                    <a:lnTo>
                      <a:pt x="416719" y="200025"/>
                    </a:lnTo>
                    <a:lnTo>
                      <a:pt x="450056" y="200025"/>
                    </a:lnTo>
                    <a:cubicBezTo>
                      <a:pt x="459262" y="200025"/>
                      <a:pt x="466725" y="192562"/>
                      <a:pt x="466725" y="183356"/>
                    </a:cubicBezTo>
                    <a:cubicBezTo>
                      <a:pt x="466725" y="174150"/>
                      <a:pt x="459262" y="166688"/>
                      <a:pt x="450056" y="166688"/>
                    </a:cubicBezTo>
                    <a:lnTo>
                      <a:pt x="416719" y="166688"/>
                    </a:lnTo>
                    <a:lnTo>
                      <a:pt x="416719" y="83344"/>
                    </a:lnTo>
                    <a:cubicBezTo>
                      <a:pt x="416719" y="64932"/>
                      <a:pt x="401793" y="50006"/>
                      <a:pt x="383381" y="50006"/>
                    </a:cubicBezTo>
                    <a:lnTo>
                      <a:pt x="300038" y="50006"/>
                    </a:lnTo>
                    <a:lnTo>
                      <a:pt x="300038" y="16669"/>
                    </a:lnTo>
                    <a:cubicBezTo>
                      <a:pt x="300038" y="7463"/>
                      <a:pt x="292575" y="0"/>
                      <a:pt x="283369" y="0"/>
                    </a:cubicBezTo>
                    <a:cubicBezTo>
                      <a:pt x="274163" y="0"/>
                      <a:pt x="266700" y="7463"/>
                      <a:pt x="266700" y="16669"/>
                    </a:cubicBezTo>
                    <a:lnTo>
                      <a:pt x="266700" y="50006"/>
                    </a:lnTo>
                    <a:lnTo>
                      <a:pt x="200025" y="50006"/>
                    </a:lnTo>
                    <a:lnTo>
                      <a:pt x="200025" y="16669"/>
                    </a:lnTo>
                    <a:cubicBezTo>
                      <a:pt x="200025" y="7463"/>
                      <a:pt x="192562" y="0"/>
                      <a:pt x="183356" y="0"/>
                    </a:cubicBezTo>
                    <a:cubicBezTo>
                      <a:pt x="174150" y="0"/>
                      <a:pt x="166688" y="7463"/>
                      <a:pt x="166688" y="16669"/>
                    </a:cubicBezTo>
                    <a:lnTo>
                      <a:pt x="166688" y="50006"/>
                    </a:lnTo>
                    <a:lnTo>
                      <a:pt x="83344" y="50006"/>
                    </a:lnTo>
                    <a:cubicBezTo>
                      <a:pt x="64932" y="50006"/>
                      <a:pt x="50006" y="64932"/>
                      <a:pt x="50006" y="83344"/>
                    </a:cubicBezTo>
                    <a:lnTo>
                      <a:pt x="50006" y="166688"/>
                    </a:lnTo>
                    <a:lnTo>
                      <a:pt x="16669" y="166688"/>
                    </a:lnTo>
                    <a:cubicBezTo>
                      <a:pt x="7463" y="166688"/>
                      <a:pt x="0" y="174150"/>
                      <a:pt x="0" y="183356"/>
                    </a:cubicBezTo>
                    <a:cubicBezTo>
                      <a:pt x="0" y="192562"/>
                      <a:pt x="7463" y="200025"/>
                      <a:pt x="16669" y="200025"/>
                    </a:cubicBezTo>
                    <a:lnTo>
                      <a:pt x="50006" y="200025"/>
                    </a:lnTo>
                    <a:lnTo>
                      <a:pt x="50006" y="266700"/>
                    </a:lnTo>
                    <a:lnTo>
                      <a:pt x="16669" y="266700"/>
                    </a:lnTo>
                    <a:cubicBezTo>
                      <a:pt x="7463" y="266700"/>
                      <a:pt x="0" y="274163"/>
                      <a:pt x="0" y="283369"/>
                    </a:cubicBezTo>
                    <a:cubicBezTo>
                      <a:pt x="0" y="292575"/>
                      <a:pt x="7463" y="300038"/>
                      <a:pt x="16669" y="300038"/>
                    </a:cubicBezTo>
                    <a:lnTo>
                      <a:pt x="50006" y="300038"/>
                    </a:lnTo>
                    <a:lnTo>
                      <a:pt x="50006" y="383381"/>
                    </a:lnTo>
                    <a:cubicBezTo>
                      <a:pt x="50006" y="401793"/>
                      <a:pt x="64932" y="416719"/>
                      <a:pt x="83344" y="416719"/>
                    </a:cubicBezTo>
                    <a:lnTo>
                      <a:pt x="166688" y="416719"/>
                    </a:lnTo>
                    <a:lnTo>
                      <a:pt x="166688" y="450056"/>
                    </a:lnTo>
                    <a:cubicBezTo>
                      <a:pt x="166688" y="459262"/>
                      <a:pt x="174150" y="466725"/>
                      <a:pt x="183356" y="466725"/>
                    </a:cubicBezTo>
                    <a:cubicBezTo>
                      <a:pt x="192562" y="466725"/>
                      <a:pt x="200025" y="459262"/>
                      <a:pt x="200025" y="450056"/>
                    </a:cubicBezTo>
                    <a:lnTo>
                      <a:pt x="200025" y="416719"/>
                    </a:lnTo>
                    <a:lnTo>
                      <a:pt x="266700" y="416719"/>
                    </a:lnTo>
                    <a:lnTo>
                      <a:pt x="266700" y="450056"/>
                    </a:lnTo>
                    <a:cubicBezTo>
                      <a:pt x="266700" y="459262"/>
                      <a:pt x="274163" y="466725"/>
                      <a:pt x="283369" y="466725"/>
                    </a:cubicBezTo>
                    <a:cubicBezTo>
                      <a:pt x="292575" y="466725"/>
                      <a:pt x="300038" y="459262"/>
                      <a:pt x="300038" y="450056"/>
                    </a:cubicBezTo>
                    <a:lnTo>
                      <a:pt x="300038" y="416719"/>
                    </a:lnTo>
                    <a:lnTo>
                      <a:pt x="383381" y="416719"/>
                    </a:lnTo>
                    <a:cubicBezTo>
                      <a:pt x="401793" y="416719"/>
                      <a:pt x="416719" y="401793"/>
                      <a:pt x="416719" y="383381"/>
                    </a:cubicBezTo>
                    <a:lnTo>
                      <a:pt x="416719" y="300038"/>
                    </a:lnTo>
                    <a:lnTo>
                      <a:pt x="450056" y="300038"/>
                    </a:lnTo>
                    <a:cubicBezTo>
                      <a:pt x="459262" y="300038"/>
                      <a:pt x="466725" y="292575"/>
                      <a:pt x="466725" y="283369"/>
                    </a:cubicBezTo>
                    <a:cubicBezTo>
                      <a:pt x="466725" y="274163"/>
                      <a:pt x="459262" y="266700"/>
                      <a:pt x="450056" y="266700"/>
                    </a:cubicBezTo>
                    <a:close/>
                    <a:moveTo>
                      <a:pt x="383381" y="383381"/>
                    </a:moveTo>
                    <a:lnTo>
                      <a:pt x="83344" y="383381"/>
                    </a:lnTo>
                    <a:lnTo>
                      <a:pt x="83344" y="83344"/>
                    </a:lnTo>
                    <a:lnTo>
                      <a:pt x="383381" y="83344"/>
                    </a:lnTo>
                    <a:lnTo>
                      <a:pt x="383381" y="283098"/>
                    </a:lnTo>
                    <a:cubicBezTo>
                      <a:pt x="383381" y="283098"/>
                      <a:pt x="383381" y="283285"/>
                      <a:pt x="383381" y="283369"/>
                    </a:cubicBezTo>
                    <a:cubicBezTo>
                      <a:pt x="383381" y="283452"/>
                      <a:pt x="383381" y="283556"/>
                      <a:pt x="383381" y="283640"/>
                    </a:cubicBezTo>
                    <a:lnTo>
                      <a:pt x="383381" y="38338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</p:grpSp>
        <p:grpSp>
          <p:nvGrpSpPr>
            <p:cNvPr id="20" name="Group 20"/>
            <p:cNvGrpSpPr/>
            <p:nvPr/>
          </p:nvGrpSpPr>
          <p:grpSpPr>
            <a:xfrm>
              <a:off x="10794206" y="1159669"/>
              <a:ext cx="433388" cy="450056"/>
              <a:chOff x="10794206" y="1159669"/>
              <a:chExt cx="433388" cy="450056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10810875" y="1259681"/>
                <a:ext cx="400050" cy="333375"/>
              </a:xfrm>
              <a:custGeom>
                <a:avLst/>
                <a:gdLst/>
                <a:ahLst/>
                <a:cxnLst/>
                <a:rect l="l" t="t" r="r" b="b"/>
                <a:pathLst>
                  <a:path w="400050" h="333375">
                    <a:moveTo>
                      <a:pt x="350044" y="0"/>
                    </a:moveTo>
                    <a:lnTo>
                      <a:pt x="50006" y="0"/>
                    </a:lnTo>
                    <a:cubicBezTo>
                      <a:pt x="22389" y="0"/>
                      <a:pt x="0" y="22389"/>
                      <a:pt x="0" y="50006"/>
                    </a:cubicBezTo>
                    <a:lnTo>
                      <a:pt x="0" y="283369"/>
                    </a:lnTo>
                    <a:cubicBezTo>
                      <a:pt x="0" y="310986"/>
                      <a:pt x="22389" y="333375"/>
                      <a:pt x="50006" y="333375"/>
                    </a:cubicBezTo>
                    <a:lnTo>
                      <a:pt x="350044" y="333375"/>
                    </a:lnTo>
                    <a:cubicBezTo>
                      <a:pt x="377661" y="333375"/>
                      <a:pt x="400050" y="310986"/>
                      <a:pt x="400050" y="283369"/>
                    </a:cubicBezTo>
                    <a:lnTo>
                      <a:pt x="400050" y="50006"/>
                    </a:lnTo>
                    <a:cubicBezTo>
                      <a:pt x="400050" y="22389"/>
                      <a:pt x="377661" y="0"/>
                      <a:pt x="350044" y="0"/>
                    </a:cubicBezTo>
                    <a:close/>
                    <a:moveTo>
                      <a:pt x="275034" y="266700"/>
                    </a:moveTo>
                    <a:lnTo>
                      <a:pt x="125016" y="266700"/>
                    </a:lnTo>
                    <a:cubicBezTo>
                      <a:pt x="102001" y="266700"/>
                      <a:pt x="83344" y="248043"/>
                      <a:pt x="83344" y="225028"/>
                    </a:cubicBezTo>
                    <a:cubicBezTo>
                      <a:pt x="83344" y="202013"/>
                      <a:pt x="102001" y="183356"/>
                      <a:pt x="125016" y="183356"/>
                    </a:cubicBezTo>
                    <a:lnTo>
                      <a:pt x="275034" y="183356"/>
                    </a:lnTo>
                    <a:cubicBezTo>
                      <a:pt x="298049" y="183356"/>
                      <a:pt x="316706" y="202013"/>
                      <a:pt x="316706" y="225028"/>
                    </a:cubicBezTo>
                    <a:cubicBezTo>
                      <a:pt x="316706" y="248043"/>
                      <a:pt x="298049" y="266700"/>
                      <a:pt x="275034" y="266700"/>
                    </a:cubicBezTo>
                    <a:close/>
                  </a:path>
                </a:pathLst>
              </a:custGeom>
              <a:solidFill>
                <a:schemeClr val="accent3">
                  <a:alpha val="20000"/>
                </a:schemeClr>
              </a:solidFill>
              <a:ln>
                <a:noFill/>
              </a:ln>
            </p:spPr>
          </p:sp>
          <p:sp>
            <p:nvSpPr>
              <p:cNvPr id="19" name="Freeform 19"/>
              <p:cNvSpPr/>
              <p:nvPr/>
            </p:nvSpPr>
            <p:spPr>
              <a:xfrm>
                <a:off x="10794206" y="1159669"/>
                <a:ext cx="433388" cy="450056"/>
              </a:xfrm>
              <a:custGeom>
                <a:avLst/>
                <a:gdLst/>
                <a:ahLst/>
                <a:cxnLst/>
                <a:rect l="l" t="t" r="r" b="b"/>
                <a:pathLst>
                  <a:path w="433388" h="450056">
                    <a:moveTo>
                      <a:pt x="366712" y="83344"/>
                    </a:moveTo>
                    <a:lnTo>
                      <a:pt x="233362" y="83344"/>
                    </a:lnTo>
                    <a:lnTo>
                      <a:pt x="233362" y="16669"/>
                    </a:lnTo>
                    <a:cubicBezTo>
                      <a:pt x="233362" y="7463"/>
                      <a:pt x="225900" y="0"/>
                      <a:pt x="216694" y="0"/>
                    </a:cubicBezTo>
                    <a:cubicBezTo>
                      <a:pt x="207488" y="0"/>
                      <a:pt x="200025" y="7463"/>
                      <a:pt x="200025" y="16669"/>
                    </a:cubicBezTo>
                    <a:lnTo>
                      <a:pt x="200025" y="83344"/>
                    </a:lnTo>
                    <a:lnTo>
                      <a:pt x="66675" y="83344"/>
                    </a:lnTo>
                    <a:cubicBezTo>
                      <a:pt x="29851" y="83344"/>
                      <a:pt x="0" y="113195"/>
                      <a:pt x="0" y="150019"/>
                    </a:cubicBezTo>
                    <a:lnTo>
                      <a:pt x="0" y="383381"/>
                    </a:lnTo>
                    <a:cubicBezTo>
                      <a:pt x="0" y="420205"/>
                      <a:pt x="29851" y="450056"/>
                      <a:pt x="66675" y="450056"/>
                    </a:cubicBezTo>
                    <a:lnTo>
                      <a:pt x="366712" y="450056"/>
                    </a:lnTo>
                    <a:cubicBezTo>
                      <a:pt x="403536" y="450056"/>
                      <a:pt x="433388" y="420205"/>
                      <a:pt x="433388" y="383381"/>
                    </a:cubicBezTo>
                    <a:lnTo>
                      <a:pt x="433388" y="150019"/>
                    </a:lnTo>
                    <a:cubicBezTo>
                      <a:pt x="433388" y="113195"/>
                      <a:pt x="403536" y="83344"/>
                      <a:pt x="366712" y="83344"/>
                    </a:cubicBezTo>
                    <a:close/>
                    <a:moveTo>
                      <a:pt x="400050" y="383381"/>
                    </a:moveTo>
                    <a:cubicBezTo>
                      <a:pt x="400050" y="401793"/>
                      <a:pt x="385124" y="416719"/>
                      <a:pt x="366712" y="416719"/>
                    </a:cubicBezTo>
                    <a:lnTo>
                      <a:pt x="66675" y="416719"/>
                    </a:lnTo>
                    <a:cubicBezTo>
                      <a:pt x="48263" y="416719"/>
                      <a:pt x="33338" y="401793"/>
                      <a:pt x="33338" y="383381"/>
                    </a:cubicBezTo>
                    <a:lnTo>
                      <a:pt x="33338" y="150019"/>
                    </a:lnTo>
                    <a:cubicBezTo>
                      <a:pt x="33338" y="131607"/>
                      <a:pt x="48263" y="116681"/>
                      <a:pt x="66675" y="116681"/>
                    </a:cubicBezTo>
                    <a:lnTo>
                      <a:pt x="366712" y="116681"/>
                    </a:lnTo>
                    <a:cubicBezTo>
                      <a:pt x="385124" y="116681"/>
                      <a:pt x="400050" y="131607"/>
                      <a:pt x="400050" y="150019"/>
                    </a:cubicBezTo>
                    <a:close/>
                    <a:moveTo>
                      <a:pt x="100012" y="208359"/>
                    </a:moveTo>
                    <a:cubicBezTo>
                      <a:pt x="100012" y="194551"/>
                      <a:pt x="111207" y="183356"/>
                      <a:pt x="125016" y="183356"/>
                    </a:cubicBezTo>
                    <a:cubicBezTo>
                      <a:pt x="138824" y="183356"/>
                      <a:pt x="150019" y="194551"/>
                      <a:pt x="150019" y="208359"/>
                    </a:cubicBezTo>
                    <a:cubicBezTo>
                      <a:pt x="150019" y="222168"/>
                      <a:pt x="138824" y="233362"/>
                      <a:pt x="125016" y="233362"/>
                    </a:cubicBezTo>
                    <a:cubicBezTo>
                      <a:pt x="111207" y="233362"/>
                      <a:pt x="100012" y="222168"/>
                      <a:pt x="100012" y="208359"/>
                    </a:cubicBezTo>
                    <a:close/>
                    <a:moveTo>
                      <a:pt x="283369" y="208359"/>
                    </a:moveTo>
                    <a:cubicBezTo>
                      <a:pt x="283369" y="194551"/>
                      <a:pt x="294563" y="183356"/>
                      <a:pt x="308372" y="183356"/>
                    </a:cubicBezTo>
                    <a:cubicBezTo>
                      <a:pt x="322181" y="183356"/>
                      <a:pt x="333375" y="194551"/>
                      <a:pt x="333375" y="208359"/>
                    </a:cubicBezTo>
                    <a:cubicBezTo>
                      <a:pt x="333375" y="222168"/>
                      <a:pt x="322181" y="233362"/>
                      <a:pt x="308372" y="233362"/>
                    </a:cubicBezTo>
                    <a:cubicBezTo>
                      <a:pt x="294563" y="233362"/>
                      <a:pt x="283369" y="222168"/>
                      <a:pt x="283369" y="208359"/>
                    </a:cubicBezTo>
                    <a:close/>
                    <a:moveTo>
                      <a:pt x="291703" y="266700"/>
                    </a:moveTo>
                    <a:lnTo>
                      <a:pt x="141684" y="266700"/>
                    </a:lnTo>
                    <a:cubicBezTo>
                      <a:pt x="109464" y="266700"/>
                      <a:pt x="83344" y="292820"/>
                      <a:pt x="83344" y="325041"/>
                    </a:cubicBezTo>
                    <a:cubicBezTo>
                      <a:pt x="83344" y="357261"/>
                      <a:pt x="109464" y="383381"/>
                      <a:pt x="141684" y="383381"/>
                    </a:cubicBezTo>
                    <a:lnTo>
                      <a:pt x="291703" y="383381"/>
                    </a:lnTo>
                    <a:cubicBezTo>
                      <a:pt x="323924" y="383381"/>
                      <a:pt x="350044" y="357261"/>
                      <a:pt x="350044" y="325041"/>
                    </a:cubicBezTo>
                    <a:cubicBezTo>
                      <a:pt x="350044" y="292820"/>
                      <a:pt x="323924" y="266700"/>
                      <a:pt x="291703" y="266700"/>
                    </a:cubicBezTo>
                    <a:close/>
                    <a:moveTo>
                      <a:pt x="241697" y="300038"/>
                    </a:moveTo>
                    <a:lnTo>
                      <a:pt x="241697" y="350044"/>
                    </a:lnTo>
                    <a:lnTo>
                      <a:pt x="191691" y="350044"/>
                    </a:lnTo>
                    <a:lnTo>
                      <a:pt x="191691" y="300038"/>
                    </a:lnTo>
                    <a:close/>
                    <a:moveTo>
                      <a:pt x="116681" y="325041"/>
                    </a:moveTo>
                    <a:cubicBezTo>
                      <a:pt x="116681" y="311232"/>
                      <a:pt x="127876" y="300038"/>
                      <a:pt x="141684" y="300038"/>
                    </a:cubicBezTo>
                    <a:lnTo>
                      <a:pt x="158353" y="300038"/>
                    </a:lnTo>
                    <a:lnTo>
                      <a:pt x="158353" y="350044"/>
                    </a:lnTo>
                    <a:lnTo>
                      <a:pt x="141684" y="350044"/>
                    </a:lnTo>
                    <a:cubicBezTo>
                      <a:pt x="127876" y="350044"/>
                      <a:pt x="116681" y="338849"/>
                      <a:pt x="116681" y="325041"/>
                    </a:cubicBezTo>
                    <a:close/>
                    <a:moveTo>
                      <a:pt x="291703" y="350044"/>
                    </a:moveTo>
                    <a:lnTo>
                      <a:pt x="275034" y="350044"/>
                    </a:lnTo>
                    <a:lnTo>
                      <a:pt x="275034" y="300038"/>
                    </a:lnTo>
                    <a:lnTo>
                      <a:pt x="291703" y="300038"/>
                    </a:lnTo>
                    <a:cubicBezTo>
                      <a:pt x="305512" y="300038"/>
                      <a:pt x="316706" y="311232"/>
                      <a:pt x="316706" y="325041"/>
                    </a:cubicBezTo>
                    <a:cubicBezTo>
                      <a:pt x="316706" y="338849"/>
                      <a:pt x="305512" y="350044"/>
                      <a:pt x="291703" y="35004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</p:sp>
        </p:grpSp>
      </p:grpSp>
      <p:grpSp>
        <p:nvGrpSpPr>
          <p:cNvPr id="27" name="Group 27" descr="## [Group 27] Yi Wang · Haopeng Zhang · Chengxiang Huang · Rui Dai ·&#10;and instructs a fixed worker agent on what to do or verify next, or decides to stop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9838746ed247440a7cb44c99a3536458cdeee4cb6e66f07d48cca5e153a584a0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Yi Wang · Haopeng Zhang · Chengxiang Huang · Rui Dai ·</p2vs:concise>
                  <p2vs:detailed>and instructs a fixed worker agent on what to do or verify next, or decides to stop.</p2vs:detailed>
                </p2vs:blockSemantics>
              </a:ext>
            </a:extLst>
          </p:cNvPr>
          <p:cNvGrpSpPr/>
          <p:nvPr/>
        </p:nvGrpSpPr>
        <p:grpSpPr>
          <a:xfrm>
            <a:off x="678561" y="4476750"/>
            <a:ext cx="6560439" cy="1286256"/>
            <a:chOff x="678561" y="4476750"/>
            <a:chExt cx="6560439" cy="1286256"/>
          </a:xfrm>
        </p:grpSpPr>
        <p:sp>
          <p:nvSpPr>
            <p:cNvPr id="22" name="Line 22"/>
            <p:cNvSpPr/>
            <p:nvPr/>
          </p:nvSpPr>
          <p:spPr>
            <a:xfrm>
              <a:off x="685800" y="4476750"/>
              <a:ext cx="6553200" cy="9525"/>
            </a:xfrm>
            <a:custGeom>
              <a:avLst/>
              <a:gdLst/>
              <a:ahLst/>
              <a:cxnLst/>
              <a:rect l="l" t="t" r="r" b="b"/>
              <a:pathLst>
                <a:path w="6553200" h="9525">
                  <a:moveTo>
                    <a:pt x="0" y="0"/>
                  </a:moveTo>
                  <a:lnTo>
                    <a:pt x="6553200" y="0"/>
                  </a:lnTo>
                </a:path>
              </a:pathLst>
            </a:custGeom>
            <a:noFill/>
            <a:ln w="9525">
              <a:solidFill>
                <a:srgbClr val="CBD5E1"/>
              </a:solidFill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678561" y="4703921"/>
              <a:ext cx="532420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b="1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Yi Wang · Haopeng Zhang · Chengxiang Huang · Rui Dai ·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678561" y="4951571"/>
              <a:ext cx="409935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b="1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Kaikui Liu · Piotr Koniusz · Xiangxiang Chu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679704" y="5318760"/>
              <a:ext cx="6136973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dirty="0">
                  <a:solidFill>
                    <a:srgbClr val="475569"/>
                  </a:solidFill>
                  <a:latin typeface="+mn-lt"/>
                  <a:ea typeface="+mn-ea"/>
                  <a:cs typeface="+mn-cs"/>
                </a:rPr>
                <a:t>DreamX Team, Alibaba Group · Beijing Univ. of Posts and Telecommunications ·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679704" y="5528310"/>
              <a:ext cx="2206110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dirty="0">
                  <a:solidFill>
                    <a:srgbClr val="475569"/>
                  </a:solidFill>
                  <a:latin typeface="+mn-lt"/>
                  <a:ea typeface="+mn-ea"/>
                  <a:cs typeface="+mn-cs"/>
                </a:rPr>
                <a:t>UNSW Sydney, Data61 CSIRO</a:t>
              </a:r>
            </a:p>
          </p:txBody>
        </p:sp>
      </p:grpSp>
      <p:grpSp>
        <p:nvGrpSpPr>
          <p:cNvPr id="34" name="Group 34" descr="## [Group 34] Paper&#10;LoopArena isolates this outer-loop control ability across three settings that trade off execution scope and cost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758f1d5677f8efcfc46ad7c364840c895887936362be0c9954ee9e407d318859" orderSource="geometry" orderIndex="3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Paper</p2vs:concise>
                  <p2vs:detailed>LoopArena isolates this outer-loop control ability across three settings that trade off execution scope and cost.</p2vs:detailed>
                </p2vs:blockSemantics>
              </a:ext>
            </a:extLst>
          </p:cNvPr>
          <p:cNvGrpSpPr/>
          <p:nvPr/>
        </p:nvGrpSpPr>
        <p:grpSpPr>
          <a:xfrm>
            <a:off x="9334500" y="4476750"/>
            <a:ext cx="2171700" cy="1254061"/>
            <a:chOff x="9334500" y="4476750"/>
            <a:chExt cx="2171700" cy="1254061"/>
          </a:xfrm>
        </p:grpSpPr>
        <p:sp>
          <p:nvSpPr>
            <p:cNvPr id="28" name="Rectangle 28"/>
            <p:cNvSpPr/>
            <p:nvPr/>
          </p:nvSpPr>
          <p:spPr>
            <a:xfrm>
              <a:off x="9334500" y="4476750"/>
              <a:ext cx="990600" cy="990600"/>
            </a:xfrm>
            <a:prstGeom prst="roundRect">
              <a:avLst>
                <a:gd name="adj" fmla="val 7692"/>
              </a:avLst>
            </a:prstGeom>
            <a:solidFill>
              <a:srgbClr val="FFFFFF"/>
            </a:solidFill>
            <a:ln w="9525">
              <a:solidFill>
                <a:srgbClr val="CBD5E1"/>
              </a:solidFill>
            </a:ln>
          </p:spPr>
        </p:sp>
        <p:pic>
          <p:nvPicPr>
            <p:cNvPr id="29" name="Image 2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10700" y="4552950"/>
              <a:ext cx="838200" cy="838200"/>
            </a:xfrm>
            <a:prstGeom prst="rect">
              <a:avLst/>
            </a:prstGeom>
          </p:spPr>
        </p:pic>
        <p:sp>
          <p:nvSpPr>
            <p:cNvPr id="30" name="TextBox 30"/>
            <p:cNvSpPr txBox="1"/>
            <p:nvPr/>
          </p:nvSpPr>
          <p:spPr>
            <a:xfrm>
              <a:off x="9627908" y="5525452"/>
              <a:ext cx="403784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050" dirty="0">
                  <a:solidFill>
                    <a:srgbClr val="475569"/>
                  </a:solidFill>
                  <a:latin typeface="+mn-lt"/>
                  <a:ea typeface="+mn-ea"/>
                  <a:cs typeface="+mn-cs"/>
                </a:rPr>
                <a:t>Paper</a:t>
              </a:r>
            </a:p>
          </p:txBody>
        </p:sp>
        <p:sp>
          <p:nvSpPr>
            <p:cNvPr id="31" name="Rectangle 31"/>
            <p:cNvSpPr/>
            <p:nvPr/>
          </p:nvSpPr>
          <p:spPr>
            <a:xfrm>
              <a:off x="10515600" y="4476750"/>
              <a:ext cx="990600" cy="990600"/>
            </a:xfrm>
            <a:prstGeom prst="roundRect">
              <a:avLst>
                <a:gd name="adj" fmla="val 7692"/>
              </a:avLst>
            </a:prstGeom>
            <a:solidFill>
              <a:srgbClr val="FFFFFF"/>
            </a:solidFill>
            <a:ln w="9525">
              <a:solidFill>
                <a:srgbClr val="CBD5E1"/>
              </a:solidFill>
            </a:ln>
          </p:spPr>
        </p:sp>
        <p:pic>
          <p:nvPicPr>
            <p:cNvPr id="32" name="Image 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91800" y="4552950"/>
              <a:ext cx="838200" cy="838200"/>
            </a:xfrm>
            <a:prstGeom prst="rect">
              <a:avLst/>
            </a:prstGeom>
          </p:spPr>
        </p:pic>
        <p:sp>
          <p:nvSpPr>
            <p:cNvPr id="33" name="TextBox 33"/>
            <p:cNvSpPr txBox="1"/>
            <p:nvPr/>
          </p:nvSpPr>
          <p:spPr>
            <a:xfrm>
              <a:off x="10847880" y="5525452"/>
              <a:ext cx="326041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050" dirty="0">
                  <a:solidFill>
                    <a:srgbClr val="475569"/>
                  </a:solidFill>
                  <a:latin typeface="+mn-lt"/>
                  <a:ea typeface="+mn-ea"/>
                  <a:cs typeface="+mn-cs"/>
                </a:rPr>
                <a:t>Code</a:t>
              </a: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680466" y="6192202"/>
            <a:ext cx="10907268" cy="205359"/>
            <a:chOff x="680466" y="6192202"/>
            <a:chExt cx="10907268" cy="205359"/>
          </a:xfrm>
        </p:grpSpPr>
        <p:sp>
          <p:nvSpPr>
            <p:cNvPr id="35" name="TextBox 35"/>
            <p:cNvSpPr txBox="1"/>
            <p:nvPr/>
          </p:nvSpPr>
          <p:spPr>
            <a:xfrm>
              <a:off x="680466" y="6192202"/>
              <a:ext cx="1232901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050" dirty="0">
                  <a:solidFill>
                    <a:srgbClr val="94A3B8"/>
                  </a:solidFill>
                  <a:latin typeface="Courier New"/>
                  <a:ea typeface="Courier New"/>
                  <a:cs typeface="Courier New"/>
                </a:rPr>
                <a:t>arXiv:2608.28281</a:t>
              </a: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11103540" y="6192202"/>
              <a:ext cx="484194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en" sz="1050" dirty="0">
                  <a:solidFill>
                    <a:srgbClr val="94A3B8"/>
                  </a:solidFill>
                  <a:latin typeface="Courier New"/>
                  <a:ea typeface="Courier New"/>
                  <a:cs typeface="Courier New"/>
                </a:rPr>
                <a:t>01 / 14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3335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grpSp>
        <p:nvGrpSpPr>
          <p:cNvPr id="6" name="Group 6"/>
          <p:cNvGrpSpPr/>
          <p:nvPr/>
        </p:nvGrpSpPr>
        <p:grpSpPr>
          <a:xfrm>
            <a:off x="670560" y="689610"/>
            <a:ext cx="10835640" cy="830580"/>
            <a:chOff x="670560" y="689610"/>
            <a:chExt cx="10835640" cy="830580"/>
          </a:xfrm>
        </p:grpSpPr>
        <p:sp>
          <p:nvSpPr>
            <p:cNvPr id="3" name="TextBox 3"/>
            <p:cNvSpPr txBox="1"/>
            <p:nvPr/>
          </p:nvSpPr>
          <p:spPr>
            <a:xfrm>
              <a:off x="679704" y="689610"/>
              <a:ext cx="2673645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b="1" spc="225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KEY RESULT · FULL TASK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670560" y="933450"/>
              <a:ext cx="10406318" cy="5867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000" b="1" dirty="0">
                  <a:solidFill>
                    <a:schemeClr val="dk1"/>
                  </a:solidFill>
                  <a:latin typeface="+mj-lt"/>
                  <a:ea typeface="+mj-ea"/>
                  <a:cs typeface="+mj-cs"/>
                </a:rPr>
                <a:t>Even the Best Steer to Success ~¼ of the Time</a:t>
              </a:r>
            </a:p>
          </p:txBody>
        </p:sp>
        <p:sp>
          <p:nvSpPr>
            <p:cNvPr id="5" name="Line 5"/>
            <p:cNvSpPr/>
            <p:nvPr/>
          </p:nvSpPr>
          <p:spPr>
            <a:xfrm>
              <a:off x="685800" y="1485900"/>
              <a:ext cx="10820400" cy="9525"/>
            </a:xfrm>
            <a:custGeom>
              <a:avLst/>
              <a:gdLst/>
              <a:ahLst/>
              <a:cxnLst/>
              <a:rect l="l" t="t" r="r" b="b"/>
              <a:pathLst>
                <a:path w="10820400" h="9525">
                  <a:moveTo>
                    <a:pt x="0" y="0"/>
                  </a:moveTo>
                  <a:lnTo>
                    <a:pt x="10820400" y="0"/>
                  </a:lnTo>
                </a:path>
              </a:pathLst>
            </a:custGeom>
            <a:noFill/>
            <a:ln w="9525">
              <a:solidFill>
                <a:srgbClr val="CBD5E1"/>
              </a:solidFill>
            </a:ln>
          </p:spPr>
        </p:sp>
      </p:grpSp>
      <p:grpSp>
        <p:nvGrpSpPr>
          <p:cNvPr id="22" name="Group 22" descr="## [Group 22] 24.69%&#10;Full-task control is still difficult. The strongest Controller, GPT five point five, reaches only a twenty-four point seven percent strict success rate on full tasks,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8f9dd3270bb95f40cecc84ec842c8c86cde9bb616f1eb9aaf6a9311942532a8e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24.69%</p2vs:concise>
                  <p2vs:detailed>Full-task control is still difficult. The strongest Controller, GPT five point five, reaches only a twenty-four point seven percent strict success rate on full tasks,</p2vs:detailed>
                </p2vs:blockSemantics>
              </a:ext>
            </a:extLst>
          </p:cNvPr>
          <p:cNvGrpSpPr/>
          <p:nvPr/>
        </p:nvGrpSpPr>
        <p:grpSpPr>
          <a:xfrm>
            <a:off x="685800" y="1905000"/>
            <a:ext cx="3429000" cy="3848100"/>
            <a:chOff x="685800" y="1905000"/>
            <a:chExt cx="3429000" cy="3848100"/>
          </a:xfrm>
        </p:grpSpPr>
        <p:sp>
          <p:nvSpPr>
            <p:cNvPr id="7" name="Rectangle 7"/>
            <p:cNvSpPr/>
            <p:nvPr/>
          </p:nvSpPr>
          <p:spPr>
            <a:xfrm>
              <a:off x="685800" y="1905000"/>
              <a:ext cx="3429000" cy="3848100"/>
            </a:xfrm>
            <a:prstGeom prst="roundRect">
              <a:avLst>
                <a:gd name="adj" fmla="val 3889"/>
              </a:avLst>
            </a:prstGeom>
            <a:solidFill>
              <a:schemeClr val="accent1"/>
            </a:solidFill>
            <a:ln>
              <a:noFill/>
            </a:ln>
          </p:spPr>
        </p:sp>
        <p:grpSp>
          <p:nvGrpSpPr>
            <p:cNvPr id="10" name="Group 10"/>
            <p:cNvGrpSpPr/>
            <p:nvPr/>
          </p:nvGrpSpPr>
          <p:grpSpPr>
            <a:xfrm>
              <a:off x="998934" y="2233612"/>
              <a:ext cx="402431" cy="355997"/>
              <a:chOff x="998934" y="2233612"/>
              <a:chExt cx="402431" cy="355997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1246584" y="2249091"/>
                <a:ext cx="108347" cy="325041"/>
              </a:xfrm>
              <a:custGeom>
                <a:avLst/>
                <a:gdLst/>
                <a:ahLst/>
                <a:cxnLst/>
                <a:rect l="l" t="t" r="r" b="b"/>
                <a:pathLst>
                  <a:path w="108347" h="325041">
                    <a:moveTo>
                      <a:pt x="108347" y="0"/>
                    </a:moveTo>
                    <a:lnTo>
                      <a:pt x="108347" y="325041"/>
                    </a:lnTo>
                    <a:lnTo>
                      <a:pt x="0" y="3250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C5FD">
                  <a:alpha val="20000"/>
                </a:srgbClr>
              </a:solidFill>
              <a:ln>
                <a:noFill/>
              </a:ln>
            </p:spPr>
          </p:sp>
          <p:sp>
            <p:nvSpPr>
              <p:cNvPr id="9" name="Freeform 9"/>
              <p:cNvSpPr/>
              <p:nvPr/>
            </p:nvSpPr>
            <p:spPr>
              <a:xfrm>
                <a:off x="998934" y="2233612"/>
                <a:ext cx="402431" cy="355997"/>
              </a:xfrm>
              <a:custGeom>
                <a:avLst/>
                <a:gdLst/>
                <a:ahLst/>
                <a:cxnLst/>
                <a:rect l="l" t="t" r="r" b="b"/>
                <a:pathLst>
                  <a:path w="402431" h="355997">
                    <a:moveTo>
                      <a:pt x="386953" y="325041"/>
                    </a:moveTo>
                    <a:lnTo>
                      <a:pt x="371475" y="325041"/>
                    </a:lnTo>
                    <a:lnTo>
                      <a:pt x="371475" y="15478"/>
                    </a:lnTo>
                    <a:cubicBezTo>
                      <a:pt x="371475" y="6930"/>
                      <a:pt x="364545" y="0"/>
                      <a:pt x="355997" y="0"/>
                    </a:cubicBezTo>
                    <a:lnTo>
                      <a:pt x="247650" y="0"/>
                    </a:lnTo>
                    <a:cubicBezTo>
                      <a:pt x="239102" y="0"/>
                      <a:pt x="232172" y="6930"/>
                      <a:pt x="232172" y="15478"/>
                    </a:cubicBezTo>
                    <a:lnTo>
                      <a:pt x="232172" y="92869"/>
                    </a:lnTo>
                    <a:lnTo>
                      <a:pt x="139303" y="92869"/>
                    </a:lnTo>
                    <a:cubicBezTo>
                      <a:pt x="130755" y="92869"/>
                      <a:pt x="123825" y="99799"/>
                      <a:pt x="123825" y="108347"/>
                    </a:cubicBezTo>
                    <a:lnTo>
                      <a:pt x="123825" y="185738"/>
                    </a:lnTo>
                    <a:lnTo>
                      <a:pt x="46434" y="185738"/>
                    </a:lnTo>
                    <a:cubicBezTo>
                      <a:pt x="37886" y="185738"/>
                      <a:pt x="30956" y="192667"/>
                      <a:pt x="30956" y="201216"/>
                    </a:cubicBezTo>
                    <a:lnTo>
                      <a:pt x="30956" y="325041"/>
                    </a:lnTo>
                    <a:lnTo>
                      <a:pt x="15478" y="325041"/>
                    </a:lnTo>
                    <a:cubicBezTo>
                      <a:pt x="6930" y="325041"/>
                      <a:pt x="0" y="331970"/>
                      <a:pt x="0" y="340519"/>
                    </a:cubicBezTo>
                    <a:cubicBezTo>
                      <a:pt x="0" y="349067"/>
                      <a:pt x="6930" y="355997"/>
                      <a:pt x="15478" y="355997"/>
                    </a:cubicBezTo>
                    <a:lnTo>
                      <a:pt x="386953" y="355997"/>
                    </a:lnTo>
                    <a:cubicBezTo>
                      <a:pt x="395501" y="355997"/>
                      <a:pt x="402431" y="349067"/>
                      <a:pt x="402431" y="340519"/>
                    </a:cubicBezTo>
                    <a:cubicBezTo>
                      <a:pt x="402431" y="331970"/>
                      <a:pt x="395501" y="325041"/>
                      <a:pt x="386953" y="325041"/>
                    </a:cubicBezTo>
                    <a:close/>
                    <a:moveTo>
                      <a:pt x="263128" y="30956"/>
                    </a:moveTo>
                    <a:lnTo>
                      <a:pt x="340519" y="30956"/>
                    </a:lnTo>
                    <a:lnTo>
                      <a:pt x="340519" y="325041"/>
                    </a:lnTo>
                    <a:lnTo>
                      <a:pt x="263128" y="325041"/>
                    </a:lnTo>
                    <a:close/>
                    <a:moveTo>
                      <a:pt x="154781" y="123825"/>
                    </a:moveTo>
                    <a:lnTo>
                      <a:pt x="232172" y="123825"/>
                    </a:lnTo>
                    <a:lnTo>
                      <a:pt x="232172" y="325041"/>
                    </a:lnTo>
                    <a:lnTo>
                      <a:pt x="154781" y="325041"/>
                    </a:lnTo>
                    <a:close/>
                    <a:moveTo>
                      <a:pt x="61912" y="216694"/>
                    </a:moveTo>
                    <a:lnTo>
                      <a:pt x="123825" y="216694"/>
                    </a:lnTo>
                    <a:lnTo>
                      <a:pt x="123825" y="325041"/>
                    </a:lnTo>
                    <a:lnTo>
                      <a:pt x="61912" y="325041"/>
                    </a:lnTo>
                    <a:close/>
                  </a:path>
                </a:pathLst>
              </a:custGeom>
              <a:solidFill>
                <a:srgbClr val="93C5FD"/>
              </a:solidFill>
              <a:ln>
                <a:noFill/>
              </a:ln>
            </p:spPr>
          </p:sp>
        </p:grpSp>
        <p:sp>
          <p:nvSpPr>
            <p:cNvPr id="11" name="TextBox 11"/>
            <p:cNvSpPr txBox="1"/>
            <p:nvPr/>
          </p:nvSpPr>
          <p:spPr>
            <a:xfrm>
              <a:off x="748646" y="2678430"/>
              <a:ext cx="3303308" cy="127635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6600" b="1" dirty="0">
                  <a:solidFill>
                    <a:srgbClr val="FFFFFF"/>
                  </a:solidFill>
                  <a:latin typeface="Courier New"/>
                  <a:ea typeface="Courier New"/>
                  <a:cs typeface="Courier New"/>
                </a:rPr>
                <a:t>24.69%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817530" y="3618071"/>
              <a:ext cx="116553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420" dirty="0">
                  <a:solidFill>
                    <a:srgbClr val="93C5FD"/>
                  </a:solidFill>
                  <a:latin typeface="+mn-lt"/>
                  <a:ea typeface="+mn-ea"/>
                  <a:cs typeface="+mn-cs"/>
                </a:rPr>
                <a:t>best Type III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456672" y="3865721"/>
              <a:ext cx="1887256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420" dirty="0">
                  <a:solidFill>
                    <a:srgbClr val="93C5FD"/>
                  </a:solidFill>
                  <a:latin typeface="+mn-lt"/>
                  <a:ea typeface="+mn-ea"/>
                  <a:cs typeface="+mn-cs"/>
                </a:rPr>
                <a:t>Strict Success Rate</a:t>
              </a:r>
            </a:p>
          </p:txBody>
        </p:sp>
        <p:sp>
          <p:nvSpPr>
            <p:cNvPr id="14" name="Line 14"/>
            <p:cNvSpPr/>
            <p:nvPr/>
          </p:nvSpPr>
          <p:spPr>
            <a:xfrm>
              <a:off x="1143000" y="4305300"/>
              <a:ext cx="2514600" cy="9525"/>
            </a:xfrm>
            <a:custGeom>
              <a:avLst/>
              <a:gdLst/>
              <a:ahLst/>
              <a:cxnLst/>
              <a:rect l="l" t="t" r="r" b="b"/>
              <a:pathLst>
                <a:path w="2514600" h="9525">
                  <a:moveTo>
                    <a:pt x="0" y="0"/>
                  </a:moveTo>
                  <a:lnTo>
                    <a:pt x="2514600" y="0"/>
                  </a:lnTo>
                </a:path>
              </a:pathLst>
            </a:custGeom>
            <a:noFill/>
            <a:ln w="9525">
              <a:solidFill>
                <a:srgbClr val="3B5BA0"/>
              </a:solidFill>
            </a:ln>
          </p:spPr>
        </p:sp>
        <p:grpSp>
          <p:nvGrpSpPr>
            <p:cNvPr id="17" name="Group 17"/>
            <p:cNvGrpSpPr/>
            <p:nvPr/>
          </p:nvGrpSpPr>
          <p:grpSpPr>
            <a:xfrm>
              <a:off x="1153120" y="4546401"/>
              <a:ext cx="303608" cy="242887"/>
              <a:chOff x="1153120" y="4546401"/>
              <a:chExt cx="303608" cy="24288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1213841" y="4556522"/>
                <a:ext cx="182166" cy="172230"/>
              </a:xfrm>
              <a:custGeom>
                <a:avLst/>
                <a:gdLst/>
                <a:ahLst/>
                <a:cxnLst/>
                <a:rect l="l" t="t" r="r" b="b"/>
                <a:pathLst>
                  <a:path w="182166" h="172230">
                    <a:moveTo>
                      <a:pt x="182166" y="0"/>
                    </a:moveTo>
                    <a:lnTo>
                      <a:pt x="182166" y="79824"/>
                    </a:lnTo>
                    <a:cubicBezTo>
                      <a:pt x="182166" y="130046"/>
                      <a:pt x="142001" y="171665"/>
                      <a:pt x="91779" y="172045"/>
                    </a:cubicBezTo>
                    <a:cubicBezTo>
                      <a:pt x="67502" y="172230"/>
                      <a:pt x="44156" y="162716"/>
                      <a:pt x="26924" y="145614"/>
                    </a:cubicBezTo>
                    <a:cubicBezTo>
                      <a:pt x="9692" y="128513"/>
                      <a:pt x="0" y="105240"/>
                      <a:pt x="1" y="8096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CD34D">
                  <a:alpha val="20000"/>
                </a:srgbClr>
              </a:solidFill>
              <a:ln>
                <a:noFill/>
              </a:ln>
            </p:spPr>
          </p:sp>
          <p:sp>
            <p:nvSpPr>
              <p:cNvPr id="16" name="Freeform 16"/>
              <p:cNvSpPr/>
              <p:nvPr/>
            </p:nvSpPr>
            <p:spPr>
              <a:xfrm>
                <a:off x="1153120" y="4546401"/>
                <a:ext cx="303608" cy="242887"/>
              </a:xfrm>
              <a:custGeom>
                <a:avLst/>
                <a:gdLst/>
                <a:ahLst/>
                <a:cxnLst/>
                <a:rect l="l" t="t" r="r" b="b"/>
                <a:pathLst>
                  <a:path w="303608" h="242887">
                    <a:moveTo>
                      <a:pt x="283368" y="30361"/>
                    </a:moveTo>
                    <a:lnTo>
                      <a:pt x="253007" y="30361"/>
                    </a:lnTo>
                    <a:lnTo>
                      <a:pt x="253007" y="10120"/>
                    </a:lnTo>
                    <a:cubicBezTo>
                      <a:pt x="253007" y="4531"/>
                      <a:pt x="248476" y="0"/>
                      <a:pt x="242887" y="0"/>
                    </a:cubicBezTo>
                    <a:lnTo>
                      <a:pt x="60722" y="0"/>
                    </a:lnTo>
                    <a:cubicBezTo>
                      <a:pt x="55132" y="0"/>
                      <a:pt x="50601" y="4531"/>
                      <a:pt x="50601" y="10120"/>
                    </a:cubicBezTo>
                    <a:lnTo>
                      <a:pt x="50601" y="30361"/>
                    </a:lnTo>
                    <a:lnTo>
                      <a:pt x="20241" y="30361"/>
                    </a:lnTo>
                    <a:cubicBezTo>
                      <a:pt x="9062" y="30361"/>
                      <a:pt x="0" y="39423"/>
                      <a:pt x="0" y="50601"/>
                    </a:cubicBezTo>
                    <a:lnTo>
                      <a:pt x="0" y="70842"/>
                    </a:lnTo>
                    <a:cubicBezTo>
                      <a:pt x="0" y="98788"/>
                      <a:pt x="22655" y="121443"/>
                      <a:pt x="50601" y="121443"/>
                    </a:cubicBezTo>
                    <a:lnTo>
                      <a:pt x="55219" y="121443"/>
                    </a:lnTo>
                    <a:cubicBezTo>
                      <a:pt x="67403" y="160057"/>
                      <a:pt x="101399" y="187716"/>
                      <a:pt x="141684" y="191792"/>
                    </a:cubicBezTo>
                    <a:lnTo>
                      <a:pt x="141684" y="222646"/>
                    </a:lnTo>
                    <a:lnTo>
                      <a:pt x="111323" y="222646"/>
                    </a:lnTo>
                    <a:cubicBezTo>
                      <a:pt x="105734" y="222646"/>
                      <a:pt x="101203" y="227177"/>
                      <a:pt x="101203" y="232766"/>
                    </a:cubicBezTo>
                    <a:cubicBezTo>
                      <a:pt x="101203" y="238356"/>
                      <a:pt x="105734" y="242887"/>
                      <a:pt x="111323" y="242887"/>
                    </a:cubicBezTo>
                    <a:lnTo>
                      <a:pt x="192285" y="242887"/>
                    </a:lnTo>
                    <a:cubicBezTo>
                      <a:pt x="197874" y="242887"/>
                      <a:pt x="202405" y="238356"/>
                      <a:pt x="202405" y="232766"/>
                    </a:cubicBezTo>
                    <a:cubicBezTo>
                      <a:pt x="202405" y="227177"/>
                      <a:pt x="197874" y="222646"/>
                      <a:pt x="192285" y="222646"/>
                    </a:cubicBezTo>
                    <a:lnTo>
                      <a:pt x="161924" y="222646"/>
                    </a:lnTo>
                    <a:lnTo>
                      <a:pt x="161924" y="191754"/>
                    </a:lnTo>
                    <a:cubicBezTo>
                      <a:pt x="202330" y="187668"/>
                      <a:pt x="235853" y="159318"/>
                      <a:pt x="248048" y="121443"/>
                    </a:cubicBezTo>
                    <a:lnTo>
                      <a:pt x="253007" y="121443"/>
                    </a:lnTo>
                    <a:cubicBezTo>
                      <a:pt x="280953" y="121443"/>
                      <a:pt x="303608" y="98788"/>
                      <a:pt x="303608" y="70842"/>
                    </a:cubicBezTo>
                    <a:lnTo>
                      <a:pt x="303608" y="50601"/>
                    </a:lnTo>
                    <a:cubicBezTo>
                      <a:pt x="303608" y="39423"/>
                      <a:pt x="294546" y="30361"/>
                      <a:pt x="283368" y="30361"/>
                    </a:cubicBezTo>
                    <a:close/>
                    <a:moveTo>
                      <a:pt x="50601" y="101203"/>
                    </a:moveTo>
                    <a:cubicBezTo>
                      <a:pt x="33834" y="101203"/>
                      <a:pt x="20241" y="87610"/>
                      <a:pt x="20241" y="70842"/>
                    </a:cubicBezTo>
                    <a:lnTo>
                      <a:pt x="20241" y="50601"/>
                    </a:lnTo>
                    <a:lnTo>
                      <a:pt x="50601" y="50601"/>
                    </a:lnTo>
                    <a:lnTo>
                      <a:pt x="50601" y="91082"/>
                    </a:lnTo>
                    <a:cubicBezTo>
                      <a:pt x="50601" y="94456"/>
                      <a:pt x="50766" y="97829"/>
                      <a:pt x="51095" y="101203"/>
                    </a:cubicBezTo>
                    <a:close/>
                    <a:moveTo>
                      <a:pt x="232766" y="89944"/>
                    </a:moveTo>
                    <a:cubicBezTo>
                      <a:pt x="232766" y="134878"/>
                      <a:pt x="196080" y="171716"/>
                      <a:pt x="151804" y="172045"/>
                    </a:cubicBezTo>
                    <a:cubicBezTo>
                      <a:pt x="107090" y="172045"/>
                      <a:pt x="70842" y="135797"/>
                      <a:pt x="70842" y="91082"/>
                    </a:cubicBezTo>
                    <a:lnTo>
                      <a:pt x="70842" y="20241"/>
                    </a:lnTo>
                    <a:lnTo>
                      <a:pt x="232766" y="20241"/>
                    </a:lnTo>
                    <a:close/>
                    <a:moveTo>
                      <a:pt x="283368" y="70842"/>
                    </a:moveTo>
                    <a:cubicBezTo>
                      <a:pt x="283368" y="87610"/>
                      <a:pt x="269775" y="101203"/>
                      <a:pt x="253007" y="101203"/>
                    </a:cubicBezTo>
                    <a:lnTo>
                      <a:pt x="252374" y="101203"/>
                    </a:lnTo>
                    <a:cubicBezTo>
                      <a:pt x="252790" y="97464"/>
                      <a:pt x="253001" y="93706"/>
                      <a:pt x="253007" y="89944"/>
                    </a:cubicBezTo>
                    <a:lnTo>
                      <a:pt x="253007" y="50601"/>
                    </a:lnTo>
                    <a:lnTo>
                      <a:pt x="283368" y="50601"/>
                    </a:lnTo>
                    <a:close/>
                  </a:path>
                </a:pathLst>
              </a:custGeom>
              <a:solidFill>
                <a:srgbClr val="FCD34D"/>
              </a:solidFill>
              <a:ln>
                <a:noFill/>
              </a:ln>
            </p:spPr>
          </p:sp>
        </p:grpSp>
        <p:sp>
          <p:nvSpPr>
            <p:cNvPr id="18" name="TextBox 18"/>
            <p:cNvSpPr txBox="1"/>
            <p:nvPr/>
          </p:nvSpPr>
          <p:spPr>
            <a:xfrm>
              <a:off x="1554480" y="4562475"/>
              <a:ext cx="145514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b="1" dirty="0">
                  <a:solidFill>
                    <a:srgbClr val="FFFFFF"/>
                  </a:solidFill>
                  <a:latin typeface="+mn-lt"/>
                  <a:ea typeface="+mn-ea"/>
                  <a:cs typeface="+mn-cs"/>
                </a:rPr>
                <a:t>GPT-5.5 leads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136523" y="5005864"/>
              <a:ext cx="2069289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The field ranges down to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136523" y="5234464"/>
              <a:ext cx="2063486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just 16.05% — steering a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1136523" y="5463064"/>
              <a:ext cx="1736090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long run stays hard.</a:t>
              </a:r>
            </a:p>
          </p:txBody>
        </p:sp>
      </p:grpSp>
      <p:grpSp>
        <p:nvGrpSpPr>
          <p:cNvPr id="52" name="Group 52" descr="## [Group 52] Type III Strict Success Rate — by Controller&#10;and the field ranges down to sixteen percent. Steering a long coding run to success remains an open challenge even for the best models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376d9fb5768253fdceccd21e79f8e4505ce3adbb30bae9775e72de944e971a9e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Type III Strict Success Rate — by Controller</p2vs:concise>
                  <p2vs:detailed>and the field ranges down to sixteen percent. Steering a long coding run to success remains an open challenge even for the best models.</p2vs:detailed>
                </p2vs:blockSemantics>
              </a:ext>
            </a:extLst>
          </p:cNvPr>
          <p:cNvGrpSpPr/>
          <p:nvPr/>
        </p:nvGrpSpPr>
        <p:grpSpPr>
          <a:xfrm>
            <a:off x="3965905" y="1905000"/>
            <a:ext cx="7540295" cy="3908107"/>
            <a:chOff x="3965905" y="1905000"/>
            <a:chExt cx="7540295" cy="3908107"/>
          </a:xfrm>
        </p:grpSpPr>
        <p:sp>
          <p:nvSpPr>
            <p:cNvPr id="23" name="Rectangle 23"/>
            <p:cNvSpPr/>
            <p:nvPr/>
          </p:nvSpPr>
          <p:spPr>
            <a:xfrm>
              <a:off x="4419600" y="1905000"/>
              <a:ext cx="7086600" cy="3848100"/>
            </a:xfrm>
            <a:prstGeom prst="roundRect">
              <a:avLst>
                <a:gd name="adj" fmla="val 3465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24" name="TextBox 24"/>
            <p:cNvSpPr txBox="1"/>
            <p:nvPr/>
          </p:nvSpPr>
          <p:spPr>
            <a:xfrm>
              <a:off x="4717161" y="2132171"/>
              <a:ext cx="427242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Type III Strict Success Rate — by Controller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4718685" y="2393156"/>
              <a:ext cx="2657521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120" dirty="0">
                  <a:solidFill>
                    <a:srgbClr val="475569"/>
                  </a:solidFill>
                  <a:latin typeface="+mn-lt"/>
                  <a:ea typeface="+mn-ea"/>
                  <a:cs typeface="+mn-cs"/>
                </a:rPr>
                <a:t>range 16.05% – 24.69% · axis 0–30%</a:t>
              </a:r>
            </a:p>
          </p:txBody>
        </p:sp>
        <p:sp>
          <p:nvSpPr>
            <p:cNvPr id="26" name="Line 26"/>
            <p:cNvSpPr/>
            <p:nvPr/>
          </p:nvSpPr>
          <p:spPr>
            <a:xfrm>
              <a:off x="4724400" y="2762250"/>
              <a:ext cx="9525" cy="2571750"/>
            </a:xfrm>
            <a:custGeom>
              <a:avLst/>
              <a:gdLst/>
              <a:ahLst/>
              <a:cxnLst/>
              <a:rect l="l" t="t" r="r" b="b"/>
              <a:pathLst>
                <a:path w="9525" h="2571750">
                  <a:moveTo>
                    <a:pt x="0" y="0"/>
                  </a:moveTo>
                  <a:lnTo>
                    <a:pt x="0" y="2571750"/>
                  </a:lnTo>
                </a:path>
              </a:pathLst>
            </a:custGeom>
            <a:noFill/>
            <a:ln w="9525">
              <a:solidFill>
                <a:srgbClr val="CBD5E1"/>
              </a:solidFill>
            </a:ln>
          </p:spPr>
        </p:sp>
        <p:sp>
          <p:nvSpPr>
            <p:cNvPr id="27" name="Line 27"/>
            <p:cNvSpPr/>
            <p:nvPr/>
          </p:nvSpPr>
          <p:spPr>
            <a:xfrm>
              <a:off x="4724400" y="5334000"/>
              <a:ext cx="6477000" cy="9525"/>
            </a:xfrm>
            <a:custGeom>
              <a:avLst/>
              <a:gdLst/>
              <a:ahLst/>
              <a:cxnLst/>
              <a:rect l="l" t="t" r="r" b="b"/>
              <a:pathLst>
                <a:path w="6477000" h="9525">
                  <a:moveTo>
                    <a:pt x="0" y="0"/>
                  </a:moveTo>
                  <a:lnTo>
                    <a:pt x="6477000" y="0"/>
                  </a:lnTo>
                </a:path>
              </a:pathLst>
            </a:custGeom>
            <a:noFill/>
            <a:ln w="9525">
              <a:solidFill>
                <a:srgbClr val="CBD5E1"/>
              </a:solidFill>
            </a:ln>
          </p:spPr>
        </p:sp>
        <p:grpSp>
          <p:nvGrpSpPr>
            <p:cNvPr id="31" name="Group 31"/>
            <p:cNvGrpSpPr/>
            <p:nvPr/>
          </p:nvGrpSpPr>
          <p:grpSpPr>
            <a:xfrm>
              <a:off x="3965905" y="2838450"/>
              <a:ext cx="6198824" cy="321278"/>
              <a:chOff x="3965905" y="2838450"/>
              <a:chExt cx="6198824" cy="321278"/>
            </a:xfrm>
          </p:grpSpPr>
          <p:sp>
            <p:nvSpPr>
              <p:cNvPr id="28" name="TextBox 28"/>
              <p:cNvSpPr txBox="1"/>
              <p:nvPr/>
            </p:nvSpPr>
            <p:spPr>
              <a:xfrm>
                <a:off x="3965905" y="2880360"/>
                <a:ext cx="669341" cy="234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r"/>
                <a:r>
                  <a:rPr lang="en" sz="120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GPT-5.5</a:t>
                </a:r>
              </a:p>
            </p:txBody>
          </p:sp>
          <p:sp>
            <p:nvSpPr>
              <p:cNvPr id="29" name="Rectangle 29"/>
              <p:cNvSpPr/>
              <p:nvPr/>
            </p:nvSpPr>
            <p:spPr>
              <a:xfrm>
                <a:off x="4724400" y="2838450"/>
                <a:ext cx="4705350" cy="285750"/>
              </a:xfrm>
              <a:prstGeom prst="roundRect">
                <a:avLst>
                  <a:gd name="adj" fmla="val 13333"/>
                </a:avLst>
              </a:prstGeom>
              <a:solidFill>
                <a:schemeClr val="accent1"/>
              </a:solidFill>
              <a:ln>
                <a:noFill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9518523" y="2910364"/>
                <a:ext cx="646206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280" b="1" dirty="0">
                    <a:solidFill>
                      <a:schemeClr val="accent1"/>
                    </a:solidFill>
                    <a:latin typeface="Courier New"/>
                    <a:ea typeface="Courier New"/>
                    <a:cs typeface="Courier New"/>
                  </a:rPr>
                  <a:t>24.69%</a:t>
                </a:r>
              </a:p>
            </p:txBody>
          </p:sp>
        </p:grpSp>
        <p:grpSp>
          <p:nvGrpSpPr>
            <p:cNvPr id="35" name="Group 35"/>
            <p:cNvGrpSpPr/>
            <p:nvPr/>
          </p:nvGrpSpPr>
          <p:grpSpPr>
            <a:xfrm>
              <a:off x="4038752" y="3314700"/>
              <a:ext cx="5581473" cy="321278"/>
              <a:chOff x="4038752" y="3314700"/>
              <a:chExt cx="5581473" cy="321278"/>
            </a:xfrm>
          </p:grpSpPr>
          <p:sp>
            <p:nvSpPr>
              <p:cNvPr id="32" name="TextBox 32"/>
              <p:cNvSpPr txBox="1"/>
              <p:nvPr/>
            </p:nvSpPr>
            <p:spPr>
              <a:xfrm>
                <a:off x="4038752" y="3356610"/>
                <a:ext cx="596494" cy="234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r"/>
                <a:r>
                  <a:rPr lang="en" sz="120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Model B</a:t>
                </a:r>
              </a:p>
            </p:txBody>
          </p:sp>
          <p:sp>
            <p:nvSpPr>
              <p:cNvPr id="33" name="Rectangle 33"/>
              <p:cNvSpPr/>
              <p:nvPr/>
            </p:nvSpPr>
            <p:spPr>
              <a:xfrm>
                <a:off x="4724400" y="3314700"/>
                <a:ext cx="4191000" cy="285750"/>
              </a:xfrm>
              <a:prstGeom prst="roundRect">
                <a:avLst>
                  <a:gd name="adj" fmla="val 13333"/>
                </a:avLst>
              </a:pr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34" name="TextBox 34"/>
              <p:cNvSpPr txBox="1"/>
              <p:nvPr/>
            </p:nvSpPr>
            <p:spPr>
              <a:xfrm>
                <a:off x="9004173" y="3386614"/>
                <a:ext cx="616052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280" dirty="0">
                    <a:solidFill>
                      <a:srgbClr val="334155"/>
                    </a:solidFill>
                    <a:latin typeface="Courier New"/>
                    <a:ea typeface="Courier New"/>
                    <a:cs typeface="Courier New"/>
                  </a:rPr>
                  <a:t>22.00%</a:t>
                </a:r>
              </a:p>
            </p:txBody>
          </p:sp>
        </p:grpSp>
        <p:grpSp>
          <p:nvGrpSpPr>
            <p:cNvPr id="39" name="Group 39"/>
            <p:cNvGrpSpPr/>
            <p:nvPr/>
          </p:nvGrpSpPr>
          <p:grpSpPr>
            <a:xfrm>
              <a:off x="4038752" y="3790950"/>
              <a:ext cx="5162373" cy="321278"/>
              <a:chOff x="4038752" y="3790950"/>
              <a:chExt cx="5162373" cy="321278"/>
            </a:xfrm>
          </p:grpSpPr>
          <p:sp>
            <p:nvSpPr>
              <p:cNvPr id="36" name="TextBox 36"/>
              <p:cNvSpPr txBox="1"/>
              <p:nvPr/>
            </p:nvSpPr>
            <p:spPr>
              <a:xfrm>
                <a:off x="4038752" y="3832860"/>
                <a:ext cx="596494" cy="234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r"/>
                <a:r>
                  <a:rPr lang="en" sz="120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Model C</a:t>
                </a:r>
              </a:p>
            </p:txBody>
          </p:sp>
          <p:sp>
            <p:nvSpPr>
              <p:cNvPr id="37" name="Rectangle 37"/>
              <p:cNvSpPr/>
              <p:nvPr/>
            </p:nvSpPr>
            <p:spPr>
              <a:xfrm>
                <a:off x="4724400" y="3790950"/>
                <a:ext cx="3771900" cy="285750"/>
              </a:xfrm>
              <a:prstGeom prst="roundRect">
                <a:avLst>
                  <a:gd name="adj" fmla="val 13333"/>
                </a:avLst>
              </a:pr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38" name="TextBox 38"/>
              <p:cNvSpPr txBox="1"/>
              <p:nvPr/>
            </p:nvSpPr>
            <p:spPr>
              <a:xfrm>
                <a:off x="8585073" y="3862864"/>
                <a:ext cx="616052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280" dirty="0">
                    <a:solidFill>
                      <a:srgbClr val="334155"/>
                    </a:solidFill>
                    <a:latin typeface="Courier New"/>
                    <a:ea typeface="Courier New"/>
                    <a:cs typeface="Courier New"/>
                  </a:rPr>
                  <a:t>19.80%</a:t>
                </a:r>
              </a:p>
            </p:txBody>
          </p:sp>
        </p:grpSp>
        <p:grpSp>
          <p:nvGrpSpPr>
            <p:cNvPr id="43" name="Group 43"/>
            <p:cNvGrpSpPr/>
            <p:nvPr/>
          </p:nvGrpSpPr>
          <p:grpSpPr>
            <a:xfrm>
              <a:off x="4038752" y="4267200"/>
              <a:ext cx="4800423" cy="321278"/>
              <a:chOff x="4038752" y="4267200"/>
              <a:chExt cx="4800423" cy="321278"/>
            </a:xfrm>
          </p:grpSpPr>
          <p:sp>
            <p:nvSpPr>
              <p:cNvPr id="40" name="TextBox 40"/>
              <p:cNvSpPr txBox="1"/>
              <p:nvPr/>
            </p:nvSpPr>
            <p:spPr>
              <a:xfrm>
                <a:off x="4038752" y="4309110"/>
                <a:ext cx="596494" cy="234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r"/>
                <a:r>
                  <a:rPr lang="en" sz="120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Model D</a:t>
                </a:r>
              </a:p>
            </p:txBody>
          </p:sp>
          <p:sp>
            <p:nvSpPr>
              <p:cNvPr id="41" name="Rectangle 41"/>
              <p:cNvSpPr/>
              <p:nvPr/>
            </p:nvSpPr>
            <p:spPr>
              <a:xfrm>
                <a:off x="4724400" y="4267200"/>
                <a:ext cx="3409950" cy="285750"/>
              </a:xfrm>
              <a:prstGeom prst="roundRect">
                <a:avLst>
                  <a:gd name="adj" fmla="val 13333"/>
                </a:avLst>
              </a:prstGeom>
              <a:solidFill>
                <a:schemeClr val="accent3"/>
              </a:solidFill>
              <a:ln>
                <a:noFill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8223123" y="4339114"/>
                <a:ext cx="616052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280" dirty="0">
                    <a:solidFill>
                      <a:srgbClr val="334155"/>
                    </a:solidFill>
                    <a:latin typeface="Courier New"/>
                    <a:ea typeface="Courier New"/>
                    <a:cs typeface="Courier New"/>
                  </a:rPr>
                  <a:t>17.90%</a:t>
                </a:r>
              </a:p>
            </p:txBody>
          </p:sp>
        </p:grpSp>
        <p:grpSp>
          <p:nvGrpSpPr>
            <p:cNvPr id="47" name="Group 47"/>
            <p:cNvGrpSpPr/>
            <p:nvPr/>
          </p:nvGrpSpPr>
          <p:grpSpPr>
            <a:xfrm>
              <a:off x="4038752" y="4743450"/>
              <a:ext cx="4447998" cy="321278"/>
              <a:chOff x="4038752" y="4743450"/>
              <a:chExt cx="4447998" cy="321278"/>
            </a:xfrm>
          </p:grpSpPr>
          <p:sp>
            <p:nvSpPr>
              <p:cNvPr id="44" name="TextBox 44"/>
              <p:cNvSpPr txBox="1"/>
              <p:nvPr/>
            </p:nvSpPr>
            <p:spPr>
              <a:xfrm>
                <a:off x="4038752" y="4785360"/>
                <a:ext cx="596494" cy="234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r"/>
                <a:r>
                  <a:rPr lang="en" sz="120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Model E</a:t>
                </a:r>
              </a:p>
            </p:txBody>
          </p:sp>
          <p:sp>
            <p:nvSpPr>
              <p:cNvPr id="45" name="Rectangle 45"/>
              <p:cNvSpPr/>
              <p:nvPr/>
            </p:nvSpPr>
            <p:spPr>
              <a:xfrm>
                <a:off x="4724400" y="4743450"/>
                <a:ext cx="3057525" cy="285750"/>
              </a:xfrm>
              <a:prstGeom prst="roundRect">
                <a:avLst>
                  <a:gd name="adj" fmla="val 13333"/>
                </a:avLst>
              </a:prstGeom>
              <a:solidFill>
                <a:schemeClr val="accent3"/>
              </a:solidFill>
              <a:ln>
                <a:noFill/>
              </a:ln>
            </p:spPr>
          </p:sp>
          <p:sp>
            <p:nvSpPr>
              <p:cNvPr id="46" name="TextBox 46"/>
              <p:cNvSpPr txBox="1"/>
              <p:nvPr/>
            </p:nvSpPr>
            <p:spPr>
              <a:xfrm>
                <a:off x="7870698" y="4815364"/>
                <a:ext cx="616052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280" dirty="0">
                    <a:solidFill>
                      <a:srgbClr val="334155"/>
                    </a:solidFill>
                    <a:latin typeface="Courier New"/>
                    <a:ea typeface="Courier New"/>
                    <a:cs typeface="Courier New"/>
                  </a:rPr>
                  <a:t>16.05%</a:t>
                </a:r>
              </a:p>
            </p:txBody>
          </p:sp>
        </p:grpSp>
        <p:sp>
          <p:nvSpPr>
            <p:cNvPr id="48" name="TextBox 48"/>
            <p:cNvSpPr txBox="1"/>
            <p:nvPr/>
          </p:nvSpPr>
          <p:spPr>
            <a:xfrm>
              <a:off x="4633694" y="5438299"/>
              <a:ext cx="181412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980" dirty="0">
                  <a:solidFill>
                    <a:srgbClr val="94A3B8"/>
                  </a:solidFill>
                  <a:latin typeface="Courier New"/>
                  <a:ea typeface="Courier New"/>
                  <a:cs typeface="Courier New"/>
                </a:rPr>
                <a:t>0%</a:t>
              </a:r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8407414" y="5438299"/>
              <a:ext cx="253972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980" dirty="0">
                  <a:solidFill>
                    <a:srgbClr val="94A3B8"/>
                  </a:solidFill>
                  <a:latin typeface="Courier New"/>
                  <a:ea typeface="Courier New"/>
                  <a:cs typeface="Courier New"/>
                </a:rPr>
                <a:t>20%</a:t>
              </a:r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10312414" y="5438299"/>
              <a:ext cx="253972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980" dirty="0">
                  <a:solidFill>
                    <a:srgbClr val="94A3B8"/>
                  </a:solidFill>
                  <a:latin typeface="Courier New"/>
                  <a:ea typeface="Courier New"/>
                  <a:cs typeface="Courier New"/>
                </a:rPr>
                <a:t>30%</a:t>
              </a:r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4719638" y="5636895"/>
              <a:ext cx="4341239" cy="176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900" i="1" dirty="0">
                  <a:solidFill>
                    <a:srgbClr val="94A3B8"/>
                  </a:solidFill>
                  <a:latin typeface="+mn-lt"/>
                  <a:ea typeface="+mn-ea"/>
                  <a:cs typeface="+mn-cs"/>
                </a:rPr>
                <a:t>Models B–E illustrate the observed spread between the reported bounds.</a:t>
              </a:r>
            </a:p>
          </p:txBody>
        </p:sp>
      </p:grpSp>
      <p:sp>
        <p:nvSpPr>
          <p:cNvPr id="53" name="TextBox 53"/>
          <p:cNvSpPr txBox="1"/>
          <p:nvPr/>
        </p:nvSpPr>
        <p:spPr>
          <a:xfrm>
            <a:off x="11103540" y="619220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rgbClr val="94A3B8"/>
                </a:solidFill>
                <a:latin typeface="Courier New"/>
                <a:ea typeface="Courier New"/>
                <a:cs typeface="Courier New"/>
              </a:rPr>
              <a:t>10 / 14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3335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grpSp>
        <p:nvGrpSpPr>
          <p:cNvPr id="6" name="Group 6"/>
          <p:cNvGrpSpPr/>
          <p:nvPr/>
        </p:nvGrpSpPr>
        <p:grpSpPr>
          <a:xfrm>
            <a:off x="670560" y="689610"/>
            <a:ext cx="11383819" cy="830580"/>
            <a:chOff x="670560" y="689610"/>
            <a:chExt cx="11383819" cy="830580"/>
          </a:xfrm>
        </p:grpSpPr>
        <p:sp>
          <p:nvSpPr>
            <p:cNvPr id="3" name="TextBox 3"/>
            <p:cNvSpPr txBox="1"/>
            <p:nvPr/>
          </p:nvSpPr>
          <p:spPr>
            <a:xfrm>
              <a:off x="679704" y="689610"/>
              <a:ext cx="3186989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b="1" spc="225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KEY RESULT · A CHEAP PROXY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670560" y="933450"/>
              <a:ext cx="11383819" cy="5867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000" b="1" dirty="0">
                  <a:solidFill>
                    <a:schemeClr val="dk1"/>
                  </a:solidFill>
                  <a:latin typeface="+mj-lt"/>
                  <a:ea typeface="+mj-ea"/>
                  <a:cs typeface="+mj-cs"/>
                </a:rPr>
                <a:t>The Slice Keeps the Ranking, at a Third of the Cost</a:t>
              </a:r>
            </a:p>
          </p:txBody>
        </p:sp>
        <p:sp>
          <p:nvSpPr>
            <p:cNvPr id="5" name="Line 5"/>
            <p:cNvSpPr/>
            <p:nvPr/>
          </p:nvSpPr>
          <p:spPr>
            <a:xfrm>
              <a:off x="685800" y="1485900"/>
              <a:ext cx="10820400" cy="9525"/>
            </a:xfrm>
            <a:custGeom>
              <a:avLst/>
              <a:gdLst/>
              <a:ahLst/>
              <a:cxnLst/>
              <a:rect l="l" t="t" r="r" b="b"/>
              <a:pathLst>
                <a:path w="10820400" h="9525">
                  <a:moveTo>
                    <a:pt x="0" y="0"/>
                  </a:moveTo>
                  <a:lnTo>
                    <a:pt x="10820400" y="0"/>
                  </a:lnTo>
                </a:path>
              </a:pathLst>
            </a:custGeom>
            <a:noFill/>
            <a:ln w="9525">
              <a:solidFill>
                <a:srgbClr val="CBD5E1"/>
              </a:solidFill>
            </a:ln>
          </p:spPr>
        </p:sp>
      </p:grpSp>
      <p:grpSp>
        <p:nvGrpSpPr>
          <p:cNvPr id="9" name="Group 9" descr="## [Group 9] The cheaper Type II slice evaluation reproduces almost the same Controller&#10;Encouragingly, the cheaper Type two slice evaluation reproduces almost the same Controller ordering, with a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818907f13fcc0d0f803736d716ac12106fe418363dea34863275de53118ed7bd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The cheaper Type II slice evaluation reproduces almost the same Controller</p2vs:concise>
                  <p2vs:detailed>Encouragingly, the cheaper Type two slice evaluation reproduces almost the same Controller ordering, with a</p2vs:detailed>
                </p2vs:blockSemantics>
              </a:ext>
            </a:extLst>
          </p:cNvPr>
          <p:cNvGrpSpPr/>
          <p:nvPr/>
        </p:nvGrpSpPr>
        <p:grpSpPr>
          <a:xfrm>
            <a:off x="677037" y="1756886"/>
            <a:ext cx="9511636" cy="623126"/>
            <a:chOff x="677037" y="1756886"/>
            <a:chExt cx="9511636" cy="623126"/>
          </a:xfrm>
        </p:grpSpPr>
        <p:sp>
          <p:nvSpPr>
            <p:cNvPr id="7" name="TextBox 7"/>
            <p:cNvSpPr txBox="1"/>
            <p:nvPr/>
          </p:nvSpPr>
          <p:spPr>
            <a:xfrm>
              <a:off x="677037" y="1756886"/>
              <a:ext cx="9511636" cy="3373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72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The cheaper Type II slice evaluation reproduces almost the same Controller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677037" y="2042636"/>
              <a:ext cx="7698401" cy="3373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72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ordering — while cutting inference cost by about two-thirds.</a:t>
              </a:r>
            </a:p>
          </p:txBody>
        </p:sp>
      </p:grpSp>
      <p:grpSp>
        <p:nvGrpSpPr>
          <p:cNvPr id="19" name="Group 19" descr="## [Group 19] Ranking correlation&#10;Spearman correlation of point nine seven, while cutting estimated inference cost by about sixty-four percent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a5f0f0f107d3c566de1be578a82bca74ae4da058c61497bf6d4c3d684a9eaa67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Ranking correlation</p2vs:concise>
                  <p2vs:detailed>Spearman correlation of point nine seven, while cutting estimated inference cost by about sixty-four percent.</p2vs:detailed>
                </p2vs:blockSemantics>
              </a:ext>
            </a:extLst>
          </p:cNvPr>
          <p:cNvGrpSpPr/>
          <p:nvPr/>
        </p:nvGrpSpPr>
        <p:grpSpPr>
          <a:xfrm>
            <a:off x="685800" y="2590800"/>
            <a:ext cx="5257800" cy="3162300"/>
            <a:chOff x="685800" y="2590800"/>
            <a:chExt cx="5257800" cy="3162300"/>
          </a:xfrm>
        </p:grpSpPr>
        <p:sp>
          <p:nvSpPr>
            <p:cNvPr id="10" name="Rectangle 10"/>
            <p:cNvSpPr/>
            <p:nvPr/>
          </p:nvSpPr>
          <p:spPr>
            <a:xfrm>
              <a:off x="685800" y="2590800"/>
              <a:ext cx="5257800" cy="3162300"/>
            </a:xfrm>
            <a:prstGeom prst="roundRect">
              <a:avLst>
                <a:gd name="adj" fmla="val 4217"/>
              </a:avLst>
            </a:prstGeom>
            <a:solidFill>
              <a:schemeClr val="lt2"/>
            </a:solidFill>
            <a:ln>
              <a:noFill/>
            </a:ln>
          </p:spPr>
        </p:sp>
        <p:grpSp>
          <p:nvGrpSpPr>
            <p:cNvPr id="13" name="Group 13"/>
            <p:cNvGrpSpPr/>
            <p:nvPr/>
          </p:nvGrpSpPr>
          <p:grpSpPr>
            <a:xfrm>
              <a:off x="1040606" y="2978944"/>
              <a:ext cx="434964" cy="366712"/>
              <a:chOff x="1040606" y="2978944"/>
              <a:chExt cx="434964" cy="366712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1057275" y="2995612"/>
                <a:ext cx="400050" cy="333375"/>
              </a:xfrm>
              <a:custGeom>
                <a:avLst/>
                <a:gdLst/>
                <a:ahLst/>
                <a:cxnLst/>
                <a:rect l="l" t="t" r="r" b="b"/>
                <a:pathLst>
                  <a:path w="400050" h="333375">
                    <a:moveTo>
                      <a:pt x="400050" y="33338"/>
                    </a:moveTo>
                    <a:lnTo>
                      <a:pt x="400050" y="333375"/>
                    </a:lnTo>
                    <a:lnTo>
                      <a:pt x="0" y="333375"/>
                    </a:lnTo>
                    <a:lnTo>
                      <a:pt x="0" y="0"/>
                    </a:lnTo>
                    <a:lnTo>
                      <a:pt x="366712" y="0"/>
                    </a:lnTo>
                    <a:cubicBezTo>
                      <a:pt x="385124" y="0"/>
                      <a:pt x="400050" y="14926"/>
                      <a:pt x="400050" y="33338"/>
                    </a:cubicBezTo>
                    <a:close/>
                  </a:path>
                </a:pathLst>
              </a:custGeom>
              <a:solidFill>
                <a:schemeClr val="accent2">
                  <a:alpha val="20000"/>
                </a:schemeClr>
              </a:solidFill>
              <a:ln>
                <a:noFill/>
              </a:ln>
            </p:spPr>
          </p:sp>
          <p:sp>
            <p:nvSpPr>
              <p:cNvPr id="12" name="Freeform 12"/>
              <p:cNvSpPr/>
              <p:nvPr/>
            </p:nvSpPr>
            <p:spPr>
              <a:xfrm>
                <a:off x="1040606" y="2978944"/>
                <a:ext cx="434964" cy="366712"/>
              </a:xfrm>
              <a:custGeom>
                <a:avLst/>
                <a:gdLst/>
                <a:ahLst/>
                <a:cxnLst/>
                <a:rect l="l" t="t" r="r" b="b"/>
                <a:pathLst>
                  <a:path w="434964" h="366712">
                    <a:moveTo>
                      <a:pt x="433388" y="350044"/>
                    </a:moveTo>
                    <a:cubicBezTo>
                      <a:pt x="433388" y="359250"/>
                      <a:pt x="425925" y="366712"/>
                      <a:pt x="416719" y="366712"/>
                    </a:cubicBezTo>
                    <a:lnTo>
                      <a:pt x="16669" y="366712"/>
                    </a:lnTo>
                    <a:cubicBezTo>
                      <a:pt x="7463" y="366712"/>
                      <a:pt x="0" y="359250"/>
                      <a:pt x="0" y="350044"/>
                    </a:cubicBezTo>
                    <a:lnTo>
                      <a:pt x="0" y="16669"/>
                    </a:lnTo>
                    <a:cubicBezTo>
                      <a:pt x="0" y="7463"/>
                      <a:pt x="7463" y="0"/>
                      <a:pt x="16669" y="0"/>
                    </a:cubicBezTo>
                    <a:cubicBezTo>
                      <a:pt x="25875" y="0"/>
                      <a:pt x="33338" y="7463"/>
                      <a:pt x="33338" y="16669"/>
                    </a:cubicBezTo>
                    <a:lnTo>
                      <a:pt x="33338" y="213297"/>
                    </a:lnTo>
                    <a:lnTo>
                      <a:pt x="139038" y="120848"/>
                    </a:lnTo>
                    <a:cubicBezTo>
                      <a:pt x="144966" y="115659"/>
                      <a:pt x="153718" y="115329"/>
                      <a:pt x="160020" y="120057"/>
                    </a:cubicBezTo>
                    <a:lnTo>
                      <a:pt x="282556" y="211964"/>
                    </a:lnTo>
                    <a:lnTo>
                      <a:pt x="405738" y="104180"/>
                    </a:lnTo>
                    <a:cubicBezTo>
                      <a:pt x="410139" y="99823"/>
                      <a:pt x="416592" y="98266"/>
                      <a:pt x="422496" y="100135"/>
                    </a:cubicBezTo>
                    <a:cubicBezTo>
                      <a:pt x="428400" y="102004"/>
                      <a:pt x="432781" y="106992"/>
                      <a:pt x="433872" y="113087"/>
                    </a:cubicBezTo>
                    <a:cubicBezTo>
                      <a:pt x="434964" y="119182"/>
                      <a:pt x="432587" y="125381"/>
                      <a:pt x="427699" y="129183"/>
                    </a:cubicBezTo>
                    <a:lnTo>
                      <a:pt x="294349" y="245864"/>
                    </a:lnTo>
                    <a:cubicBezTo>
                      <a:pt x="288421" y="251053"/>
                      <a:pt x="279670" y="251384"/>
                      <a:pt x="273367" y="246656"/>
                    </a:cubicBezTo>
                    <a:lnTo>
                      <a:pt x="150831" y="154790"/>
                    </a:lnTo>
                    <a:lnTo>
                      <a:pt x="33338" y="257595"/>
                    </a:lnTo>
                    <a:lnTo>
                      <a:pt x="33338" y="333375"/>
                    </a:lnTo>
                    <a:lnTo>
                      <a:pt x="416719" y="333375"/>
                    </a:lnTo>
                    <a:cubicBezTo>
                      <a:pt x="425925" y="333375"/>
                      <a:pt x="433388" y="340838"/>
                      <a:pt x="433388" y="35004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</p:grpSp>
        <p:sp>
          <p:nvSpPr>
            <p:cNvPr id="14" name="TextBox 14"/>
            <p:cNvSpPr txBox="1"/>
            <p:nvPr/>
          </p:nvSpPr>
          <p:spPr>
            <a:xfrm>
              <a:off x="1668399" y="3087529"/>
              <a:ext cx="2133151" cy="3080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8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Ranking correlation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616400" y="3699510"/>
              <a:ext cx="3396600" cy="139065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7200" b="1" dirty="0">
                  <a:solidFill>
                    <a:schemeClr val="accent1"/>
                  </a:solidFill>
                  <a:latin typeface="Courier New"/>
                  <a:ea typeface="Courier New"/>
                  <a:cs typeface="Courier New"/>
                </a:rPr>
                <a:t>0.9747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703497" y="4714875"/>
              <a:ext cx="3222407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l-GR" sz="1500" dirty="0">
                  <a:solidFill>
                    <a:srgbClr val="334155"/>
                  </a:solidFill>
                  <a:latin typeface="+mn-lt"/>
                  <a:ea typeface="+mn-ea"/>
                  <a:cs typeface="+mn-cs"/>
                </a:rPr>
                <a:t>Spearman's ρ, Type II vs Type III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983742" y="5245418"/>
              <a:ext cx="355495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Nearly the same order as the full task —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983742" y="5474018"/>
              <a:ext cx="279429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at a fraction of the execution.</a:t>
              </a:r>
            </a:p>
          </p:txBody>
        </p:sp>
      </p:grpSp>
      <p:grpSp>
        <p:nvGrpSpPr>
          <p:cNvPr id="29" name="Group 29" descr="## [Group 29] Inference-cost reduction&#10;That gives the community a far cheaper way to measure progress on loop engineering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23b9657c5ba7c4baf7d1ace29654060b71434c2eb2d6c43641b233841601a048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Inference-cost reduction</p2vs:concise>
                  <p2vs:detailed>That gives the community a far cheaper way to measure progress on loop engineering.</p2vs:detailed>
                </p2vs:blockSemantics>
              </a:ext>
            </a:extLst>
          </p:cNvPr>
          <p:cNvGrpSpPr/>
          <p:nvPr/>
        </p:nvGrpSpPr>
        <p:grpSpPr>
          <a:xfrm>
            <a:off x="6248400" y="2590800"/>
            <a:ext cx="5257800" cy="3162300"/>
            <a:chOff x="6248400" y="2590800"/>
            <a:chExt cx="5257800" cy="3162300"/>
          </a:xfrm>
        </p:grpSpPr>
        <p:sp>
          <p:nvSpPr>
            <p:cNvPr id="20" name="Rectangle 20"/>
            <p:cNvSpPr/>
            <p:nvPr/>
          </p:nvSpPr>
          <p:spPr>
            <a:xfrm>
              <a:off x="6248400" y="2590800"/>
              <a:ext cx="5257800" cy="3162300"/>
            </a:xfrm>
            <a:prstGeom prst="roundRect">
              <a:avLst>
                <a:gd name="adj" fmla="val 4217"/>
              </a:avLst>
            </a:prstGeom>
            <a:solidFill>
              <a:schemeClr val="accent1"/>
            </a:solidFill>
            <a:ln>
              <a:noFill/>
            </a:ln>
          </p:spPr>
        </p:sp>
        <p:grpSp>
          <p:nvGrpSpPr>
            <p:cNvPr id="23" name="Group 23"/>
            <p:cNvGrpSpPr/>
            <p:nvPr/>
          </p:nvGrpSpPr>
          <p:grpSpPr>
            <a:xfrm>
              <a:off x="6600788" y="2978868"/>
              <a:ext cx="438342" cy="401988"/>
              <a:chOff x="6600788" y="2978868"/>
              <a:chExt cx="438342" cy="401988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6618677" y="2995612"/>
                <a:ext cx="402447" cy="367611"/>
              </a:xfrm>
              <a:custGeom>
                <a:avLst/>
                <a:gdLst/>
                <a:ahLst/>
                <a:cxnLst/>
                <a:rect l="l" t="t" r="r" b="b"/>
                <a:pathLst>
                  <a:path w="402447" h="367611">
                    <a:moveTo>
                      <a:pt x="396873" y="27878"/>
                    </a:moveTo>
                    <a:lnTo>
                      <a:pt x="251230" y="183356"/>
                    </a:lnTo>
                    <a:lnTo>
                      <a:pt x="251230" y="305559"/>
                    </a:lnTo>
                    <a:cubicBezTo>
                      <a:pt x="251233" y="311134"/>
                      <a:pt x="248450" y="316342"/>
                      <a:pt x="243812" y="319436"/>
                    </a:cubicBezTo>
                    <a:lnTo>
                      <a:pt x="177137" y="363879"/>
                    </a:lnTo>
                    <a:cubicBezTo>
                      <a:pt x="172027" y="367288"/>
                      <a:pt x="165456" y="367611"/>
                      <a:pt x="160037" y="364718"/>
                    </a:cubicBezTo>
                    <a:cubicBezTo>
                      <a:pt x="154618" y="361825"/>
                      <a:pt x="151228" y="356187"/>
                      <a:pt x="151217" y="350044"/>
                    </a:cubicBezTo>
                    <a:lnTo>
                      <a:pt x="151217" y="183356"/>
                    </a:lnTo>
                    <a:lnTo>
                      <a:pt x="5574" y="27878"/>
                    </a:lnTo>
                    <a:cubicBezTo>
                      <a:pt x="1143" y="23002"/>
                      <a:pt x="0" y="15972"/>
                      <a:pt x="2659" y="9943"/>
                    </a:cubicBezTo>
                    <a:cubicBezTo>
                      <a:pt x="5317" y="3914"/>
                      <a:pt x="11278" y="17"/>
                      <a:pt x="17867" y="0"/>
                    </a:cubicBezTo>
                    <a:lnTo>
                      <a:pt x="384580" y="0"/>
                    </a:lnTo>
                    <a:cubicBezTo>
                      <a:pt x="391169" y="17"/>
                      <a:pt x="397130" y="3914"/>
                      <a:pt x="399788" y="9943"/>
                    </a:cubicBezTo>
                    <a:cubicBezTo>
                      <a:pt x="402447" y="15972"/>
                      <a:pt x="401304" y="23002"/>
                      <a:pt x="396873" y="27878"/>
                    </a:cubicBezTo>
                    <a:close/>
                  </a:path>
                </a:pathLst>
              </a:custGeom>
              <a:solidFill>
                <a:srgbClr val="93C5FD">
                  <a:alpha val="20000"/>
                </a:srgbClr>
              </a:solidFill>
              <a:ln>
                <a:noFill/>
              </a:ln>
            </p:spPr>
          </p:sp>
          <p:sp>
            <p:nvSpPr>
              <p:cNvPr id="22" name="Freeform 22"/>
              <p:cNvSpPr/>
              <p:nvPr/>
            </p:nvSpPr>
            <p:spPr>
              <a:xfrm>
                <a:off x="6600788" y="2978868"/>
                <a:ext cx="438342" cy="401988"/>
              </a:xfrm>
              <a:custGeom>
                <a:avLst/>
                <a:gdLst/>
                <a:ahLst/>
                <a:cxnLst/>
                <a:rect l="l" t="t" r="r" b="b"/>
                <a:pathLst>
                  <a:path w="438342" h="401988">
                    <a:moveTo>
                      <a:pt x="432889" y="19932"/>
                    </a:moveTo>
                    <a:cubicBezTo>
                      <a:pt x="427645" y="7815"/>
                      <a:pt x="415672" y="0"/>
                      <a:pt x="402469" y="76"/>
                    </a:cubicBezTo>
                    <a:lnTo>
                      <a:pt x="35756" y="76"/>
                    </a:lnTo>
                    <a:cubicBezTo>
                      <a:pt x="22574" y="102"/>
                      <a:pt x="10645" y="7893"/>
                      <a:pt x="5322" y="19953"/>
                    </a:cubicBezTo>
                    <a:cubicBezTo>
                      <a:pt x="0" y="32013"/>
                      <a:pt x="2284" y="46077"/>
                      <a:pt x="11149" y="55833"/>
                    </a:cubicBezTo>
                    <a:lnTo>
                      <a:pt x="11316" y="56020"/>
                    </a:lnTo>
                    <a:lnTo>
                      <a:pt x="152437" y="206706"/>
                    </a:lnTo>
                    <a:lnTo>
                      <a:pt x="152437" y="366788"/>
                    </a:lnTo>
                    <a:cubicBezTo>
                      <a:pt x="152434" y="379082"/>
                      <a:pt x="159198" y="390380"/>
                      <a:pt x="170035" y="396184"/>
                    </a:cubicBezTo>
                    <a:cubicBezTo>
                      <a:pt x="180872" y="401988"/>
                      <a:pt x="194025" y="401357"/>
                      <a:pt x="204256" y="394542"/>
                    </a:cubicBezTo>
                    <a:lnTo>
                      <a:pt x="270931" y="350078"/>
                    </a:lnTo>
                    <a:cubicBezTo>
                      <a:pt x="280214" y="343894"/>
                      <a:pt x="285790" y="333478"/>
                      <a:pt x="285787" y="322324"/>
                    </a:cubicBezTo>
                    <a:lnTo>
                      <a:pt x="285787" y="206706"/>
                    </a:lnTo>
                    <a:lnTo>
                      <a:pt x="426930" y="56020"/>
                    </a:lnTo>
                    <a:lnTo>
                      <a:pt x="427097" y="55833"/>
                    </a:lnTo>
                    <a:cubicBezTo>
                      <a:pt x="436061" y="46115"/>
                      <a:pt x="438342" y="31977"/>
                      <a:pt x="432889" y="19932"/>
                    </a:cubicBezTo>
                    <a:close/>
                    <a:moveTo>
                      <a:pt x="35756" y="33413"/>
                    </a:moveTo>
                    <a:lnTo>
                      <a:pt x="35756" y="33413"/>
                    </a:lnTo>
                    <a:close/>
                    <a:moveTo>
                      <a:pt x="256992" y="188808"/>
                    </a:moveTo>
                    <a:cubicBezTo>
                      <a:pt x="254109" y="191865"/>
                      <a:pt x="252486" y="195898"/>
                      <a:pt x="252450" y="200101"/>
                    </a:cubicBezTo>
                    <a:lnTo>
                      <a:pt x="252450" y="322324"/>
                    </a:lnTo>
                    <a:lnTo>
                      <a:pt x="185775" y="366788"/>
                    </a:lnTo>
                    <a:lnTo>
                      <a:pt x="185775" y="200101"/>
                    </a:lnTo>
                    <a:cubicBezTo>
                      <a:pt x="185776" y="195868"/>
                      <a:pt x="184167" y="191793"/>
                      <a:pt x="181274" y="188703"/>
                    </a:cubicBezTo>
                    <a:lnTo>
                      <a:pt x="35756" y="33413"/>
                    </a:lnTo>
                    <a:lnTo>
                      <a:pt x="402469" y="33413"/>
                    </a:lnTo>
                    <a:close/>
                  </a:path>
                </a:pathLst>
              </a:custGeom>
              <a:solidFill>
                <a:srgbClr val="93C5FD"/>
              </a:solidFill>
              <a:ln>
                <a:noFill/>
              </a:ln>
            </p:spPr>
          </p:sp>
        </p:grpSp>
        <p:sp>
          <p:nvSpPr>
            <p:cNvPr id="24" name="TextBox 24"/>
            <p:cNvSpPr txBox="1"/>
            <p:nvPr/>
          </p:nvSpPr>
          <p:spPr>
            <a:xfrm>
              <a:off x="7230999" y="3087529"/>
              <a:ext cx="2803672" cy="3080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80" b="1" dirty="0">
                  <a:solidFill>
                    <a:srgbClr val="FFFFFF"/>
                  </a:solidFill>
                  <a:latin typeface="+mn-lt"/>
                  <a:ea typeface="+mn-ea"/>
                  <a:cs typeface="+mn-cs"/>
                </a:rPr>
                <a:t>Inference-cost reduction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357102" y="3699510"/>
              <a:ext cx="3040395" cy="139065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7200" b="1" dirty="0">
                  <a:solidFill>
                    <a:srgbClr val="FFFFFF"/>
                  </a:solidFill>
                  <a:latin typeface="Courier New"/>
                  <a:ea typeface="Courier New"/>
                  <a:cs typeface="Courier New"/>
                </a:rPr>
                <a:t>64.4%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7637907" y="4714875"/>
              <a:ext cx="2478786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500" dirty="0">
                  <a:solidFill>
                    <a:srgbClr val="93C5FD"/>
                  </a:solidFill>
                  <a:latin typeface="+mn-lt"/>
                  <a:ea typeface="+mn-ea"/>
                  <a:cs typeface="+mn-cs"/>
                </a:rPr>
                <a:t>average paired reduction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6546342" y="5245418"/>
              <a:ext cx="3518541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A far cheaper way to measure progress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6546342" y="5474018"/>
              <a:ext cx="178565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on loop engineering.</a:t>
              </a:r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11103540" y="619220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rgbClr val="94A3B8"/>
                </a:solidFill>
                <a:latin typeface="Courier New"/>
                <a:ea typeface="Courier New"/>
                <a:cs typeface="Courier New"/>
              </a:rPr>
              <a:t>11 / 14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3335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grpSp>
        <p:nvGrpSpPr>
          <p:cNvPr id="6" name="Group 6"/>
          <p:cNvGrpSpPr/>
          <p:nvPr/>
        </p:nvGrpSpPr>
        <p:grpSpPr>
          <a:xfrm>
            <a:off x="670560" y="689610"/>
            <a:ext cx="10835640" cy="830580"/>
            <a:chOff x="670560" y="689610"/>
            <a:chExt cx="10835640" cy="830580"/>
          </a:xfrm>
        </p:grpSpPr>
        <p:sp>
          <p:nvSpPr>
            <p:cNvPr id="3" name="TextBox 3"/>
            <p:cNvSpPr txBox="1"/>
            <p:nvPr/>
          </p:nvSpPr>
          <p:spPr>
            <a:xfrm>
              <a:off x="679704" y="689610"/>
              <a:ext cx="3163946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b="1" spc="225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ABLATION · CONTROL POLICY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670560" y="933450"/>
              <a:ext cx="8164617" cy="5867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000" b="1" dirty="0">
                  <a:solidFill>
                    <a:schemeClr val="dk1"/>
                  </a:solidFill>
                  <a:latin typeface="+mj-lt"/>
                  <a:ea typeface="+mj-ea"/>
                  <a:cs typeface="+mj-cs"/>
                </a:rPr>
                <a:t>Adaptive Guidance, Not Restatement</a:t>
              </a:r>
            </a:p>
          </p:txBody>
        </p:sp>
        <p:sp>
          <p:nvSpPr>
            <p:cNvPr id="5" name="Line 5"/>
            <p:cNvSpPr/>
            <p:nvPr/>
          </p:nvSpPr>
          <p:spPr>
            <a:xfrm>
              <a:off x="685800" y="1485900"/>
              <a:ext cx="10820400" cy="9525"/>
            </a:xfrm>
            <a:custGeom>
              <a:avLst/>
              <a:gdLst/>
              <a:ahLst/>
              <a:cxnLst/>
              <a:rect l="l" t="t" r="r" b="b"/>
              <a:pathLst>
                <a:path w="10820400" h="9525">
                  <a:moveTo>
                    <a:pt x="0" y="0"/>
                  </a:moveTo>
                  <a:lnTo>
                    <a:pt x="10820400" y="0"/>
                  </a:lnTo>
                </a:path>
              </a:pathLst>
            </a:custGeom>
            <a:noFill/>
            <a:ln w="9525">
              <a:solidFill>
                <a:srgbClr val="CBD5E1"/>
              </a:solidFill>
            </a:ln>
          </p:spPr>
        </p:sp>
      </p:grpSp>
      <p:grpSp>
        <p:nvGrpSpPr>
          <p:cNvPr id="12" name="Group 12" descr="## [Group 12] Fixed control (persistent goal restatement) helps on a bounded slice, but&#10;The paper contrasts control policies. A no-control baseline lets the Worker run autonomously, and a fixed-control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3bf1a82c7b7e69b2b019eef993f591fdd778ec9237b760347c9b275ab5ace58c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Fixed control (persistent goal restatement) helps on a bounded slice, but</p2vs:concise>
                  <p2vs:detailed>The paper contrasts control policies. A no-control baseline lets the Worker run autonomously, and a fixed-control</p2vs:detailed>
                </p2vs:blockSemantics>
              </a:ext>
            </a:extLst>
          </p:cNvPr>
          <p:cNvGrpSpPr/>
          <p:nvPr/>
        </p:nvGrpSpPr>
        <p:grpSpPr>
          <a:xfrm>
            <a:off x="736989" y="1734979"/>
            <a:ext cx="9039375" cy="555689"/>
            <a:chOff x="736989" y="1734979"/>
            <a:chExt cx="9039375" cy="555689"/>
          </a:xfrm>
        </p:grpSpPr>
        <p:grpSp>
          <p:nvGrpSpPr>
            <p:cNvPr id="9" name="Group 9"/>
            <p:cNvGrpSpPr/>
            <p:nvPr/>
          </p:nvGrpSpPr>
          <p:grpSpPr>
            <a:xfrm>
              <a:off x="736989" y="1772841"/>
              <a:ext cx="316770" cy="327422"/>
              <a:chOff x="736989" y="1772841"/>
              <a:chExt cx="316770" cy="327422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750654" y="1980099"/>
                <a:ext cx="289343" cy="107068"/>
              </a:xfrm>
              <a:custGeom>
                <a:avLst/>
                <a:gdLst/>
                <a:ahLst/>
                <a:cxnLst/>
                <a:rect l="l" t="t" r="r" b="b"/>
                <a:pathLst>
                  <a:path w="289343" h="107068">
                    <a:moveTo>
                      <a:pt x="275665" y="107067"/>
                    </a:moveTo>
                    <a:lnTo>
                      <a:pt x="13727" y="107067"/>
                    </a:lnTo>
                    <a:cubicBezTo>
                      <a:pt x="9007" y="107068"/>
                      <a:pt x="4650" y="104529"/>
                      <a:pt x="2325" y="100421"/>
                    </a:cubicBezTo>
                    <a:cubicBezTo>
                      <a:pt x="0" y="96313"/>
                      <a:pt x="65" y="91272"/>
                      <a:pt x="2497" y="87225"/>
                    </a:cubicBezTo>
                    <a:lnTo>
                      <a:pt x="52396" y="4060"/>
                    </a:lnTo>
                    <a:lnTo>
                      <a:pt x="52396" y="4060"/>
                    </a:lnTo>
                    <a:cubicBezTo>
                      <a:pt x="74055" y="0"/>
                      <a:pt x="104783" y="1752"/>
                      <a:pt x="144679" y="21937"/>
                    </a:cubicBezTo>
                    <a:cubicBezTo>
                      <a:pt x="197476" y="48671"/>
                      <a:pt x="234311" y="43072"/>
                      <a:pt x="255184" y="34461"/>
                    </a:cubicBezTo>
                    <a:lnTo>
                      <a:pt x="255184" y="34461"/>
                    </a:lnTo>
                    <a:lnTo>
                      <a:pt x="286846" y="87225"/>
                    </a:lnTo>
                    <a:cubicBezTo>
                      <a:pt x="289273" y="91264"/>
                      <a:pt x="289343" y="96295"/>
                      <a:pt x="287029" y="100400"/>
                    </a:cubicBezTo>
                    <a:cubicBezTo>
                      <a:pt x="284716" y="104505"/>
                      <a:pt x="280376" y="107051"/>
                      <a:pt x="275665" y="107067"/>
                    </a:cubicBezTo>
                    <a:close/>
                  </a:path>
                </a:pathLst>
              </a:custGeom>
              <a:solidFill>
                <a:schemeClr val="accent2">
                  <a:alpha val="20000"/>
                </a:schemeClr>
              </a:solidFill>
              <a:ln>
                <a:noFill/>
              </a:ln>
            </p:spPr>
          </p:sp>
          <p:sp>
            <p:nvSpPr>
              <p:cNvPr id="8" name="Freeform 8"/>
              <p:cNvSpPr/>
              <p:nvPr/>
            </p:nvSpPr>
            <p:spPr>
              <a:xfrm>
                <a:off x="736989" y="1772841"/>
                <a:ext cx="316770" cy="327422"/>
              </a:xfrm>
              <a:custGeom>
                <a:avLst/>
                <a:gdLst/>
                <a:ahLst/>
                <a:cxnLst/>
                <a:rect l="l" t="t" r="r" b="b"/>
                <a:pathLst>
                  <a:path w="316770" h="327422">
                    <a:moveTo>
                      <a:pt x="311741" y="287755"/>
                    </a:moveTo>
                    <a:lnTo>
                      <a:pt x="210748" y="119378"/>
                    </a:lnTo>
                    <a:lnTo>
                      <a:pt x="210748" y="26194"/>
                    </a:lnTo>
                    <a:lnTo>
                      <a:pt x="223845" y="26194"/>
                    </a:lnTo>
                    <a:cubicBezTo>
                      <a:pt x="231078" y="26194"/>
                      <a:pt x="236942" y="20330"/>
                      <a:pt x="236942" y="13097"/>
                    </a:cubicBezTo>
                    <a:cubicBezTo>
                      <a:pt x="236942" y="5864"/>
                      <a:pt x="231078" y="0"/>
                      <a:pt x="223845" y="0"/>
                    </a:cubicBezTo>
                    <a:lnTo>
                      <a:pt x="92876" y="0"/>
                    </a:lnTo>
                    <a:cubicBezTo>
                      <a:pt x="85643" y="0"/>
                      <a:pt x="79779" y="5864"/>
                      <a:pt x="79779" y="13097"/>
                    </a:cubicBezTo>
                    <a:cubicBezTo>
                      <a:pt x="79779" y="20330"/>
                      <a:pt x="85643" y="26194"/>
                      <a:pt x="92876" y="26194"/>
                    </a:cubicBezTo>
                    <a:lnTo>
                      <a:pt x="105973" y="26194"/>
                    </a:lnTo>
                    <a:lnTo>
                      <a:pt x="105973" y="119378"/>
                    </a:lnTo>
                    <a:lnTo>
                      <a:pt x="4980" y="287755"/>
                    </a:lnTo>
                    <a:cubicBezTo>
                      <a:pt x="131" y="295839"/>
                      <a:pt x="0" y="305906"/>
                      <a:pt x="4637" y="314113"/>
                    </a:cubicBezTo>
                    <a:cubicBezTo>
                      <a:pt x="9275" y="322321"/>
                      <a:pt x="17965" y="327404"/>
                      <a:pt x="27392" y="327422"/>
                    </a:cubicBezTo>
                    <a:lnTo>
                      <a:pt x="289329" y="327422"/>
                    </a:lnTo>
                    <a:cubicBezTo>
                      <a:pt x="298765" y="327421"/>
                      <a:pt x="307472" y="322346"/>
                      <a:pt x="312121" y="314135"/>
                    </a:cubicBezTo>
                    <a:cubicBezTo>
                      <a:pt x="316770" y="305924"/>
                      <a:pt x="316644" y="295847"/>
                      <a:pt x="311791" y="287755"/>
                    </a:cubicBezTo>
                    <a:close/>
                    <a:moveTo>
                      <a:pt x="130301" y="129741"/>
                    </a:moveTo>
                    <a:cubicBezTo>
                      <a:pt x="131526" y="127711"/>
                      <a:pt x="132171" y="125384"/>
                      <a:pt x="132167" y="123012"/>
                    </a:cubicBezTo>
                    <a:lnTo>
                      <a:pt x="132167" y="26194"/>
                    </a:lnTo>
                    <a:lnTo>
                      <a:pt x="184554" y="26194"/>
                    </a:lnTo>
                    <a:lnTo>
                      <a:pt x="184554" y="123012"/>
                    </a:lnTo>
                    <a:cubicBezTo>
                      <a:pt x="184550" y="125384"/>
                      <a:pt x="185196" y="127711"/>
                      <a:pt x="186421" y="129741"/>
                    </a:cubicBezTo>
                    <a:lnTo>
                      <a:pt x="248991" y="234107"/>
                    </a:lnTo>
                    <a:cubicBezTo>
                      <a:pt x="229346" y="237987"/>
                      <a:pt x="201400" y="236349"/>
                      <a:pt x="164271" y="217555"/>
                    </a:cubicBezTo>
                    <a:cubicBezTo>
                      <a:pt x="138224" y="204377"/>
                      <a:pt x="113438" y="197386"/>
                      <a:pt x="90241" y="196584"/>
                    </a:cubicBezTo>
                    <a:close/>
                    <a:moveTo>
                      <a:pt x="27392" y="301228"/>
                    </a:moveTo>
                    <a:lnTo>
                      <a:pt x="74115" y="223334"/>
                    </a:lnTo>
                    <a:cubicBezTo>
                      <a:pt x="97444" y="220502"/>
                      <a:pt x="123736" y="226363"/>
                      <a:pt x="152402" y="240884"/>
                    </a:cubicBezTo>
                    <a:cubicBezTo>
                      <a:pt x="183507" y="256617"/>
                      <a:pt x="209700" y="261970"/>
                      <a:pt x="230983" y="261970"/>
                    </a:cubicBezTo>
                    <a:cubicBezTo>
                      <a:pt x="241807" y="262018"/>
                      <a:pt x="252583" y="260530"/>
                      <a:pt x="262988" y="257550"/>
                    </a:cubicBezTo>
                    <a:lnTo>
                      <a:pt x="289329" y="30122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</p:grpSp>
        <p:sp>
          <p:nvSpPr>
            <p:cNvPr id="10" name="TextBox 10"/>
            <p:cNvSpPr txBox="1"/>
            <p:nvPr/>
          </p:nvSpPr>
          <p:spPr>
            <a:xfrm>
              <a:off x="1211199" y="1734979"/>
              <a:ext cx="8565165" cy="3080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8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Fixed control (persistent goal restatement) helps on a bounded slice, but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211199" y="1982629"/>
              <a:ext cx="5750223" cy="3080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8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collapses to the no-control level on the full task.</a:t>
              </a:r>
            </a:p>
          </p:txBody>
        </p:sp>
      </p:grpSp>
      <p:grpSp>
        <p:nvGrpSpPr>
          <p:cNvPr id="38" name="Group 38" descr="## [Group 38] Strict Success Rate — fixed vs no control&#10;baseline restates the original goal at every control point. Fixed control lifts success on the condensed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ea31a94138f3c1043fc8769e0755c2fe1573915024f63e51bf486839fb0a0592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Strict Success Rate — fixed vs no control</p2vs:concise>
                  <p2vs:detailed>baseline restates the original goal at every control point. Fixed control lifts success on the condensed</p2vs:detailed>
                </p2vs:blockSemantics>
              </a:ext>
            </a:extLst>
          </p:cNvPr>
          <p:cNvGrpSpPr/>
          <p:nvPr/>
        </p:nvGrpSpPr>
        <p:grpSpPr>
          <a:xfrm>
            <a:off x="685800" y="2438400"/>
            <a:ext cx="6667500" cy="3314700"/>
            <a:chOff x="685800" y="2438400"/>
            <a:chExt cx="6667500" cy="3314700"/>
          </a:xfrm>
        </p:grpSpPr>
        <p:sp>
          <p:nvSpPr>
            <p:cNvPr id="13" name="Rectangle 13"/>
            <p:cNvSpPr/>
            <p:nvPr/>
          </p:nvSpPr>
          <p:spPr>
            <a:xfrm>
              <a:off x="685800" y="2438400"/>
              <a:ext cx="6667500" cy="3314700"/>
            </a:xfrm>
            <a:prstGeom prst="roundRect">
              <a:avLst>
                <a:gd name="adj" fmla="val 4023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945642" y="2635568"/>
              <a:ext cx="385942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Strict Success Rate — fixed vs no control</a:t>
              </a:r>
            </a:p>
          </p:txBody>
        </p:sp>
        <p:sp>
          <p:nvSpPr>
            <p:cNvPr id="15" name="Line 15"/>
            <p:cNvSpPr/>
            <p:nvPr/>
          </p:nvSpPr>
          <p:spPr>
            <a:xfrm>
              <a:off x="1428750" y="5143500"/>
              <a:ext cx="5619750" cy="9525"/>
            </a:xfrm>
            <a:custGeom>
              <a:avLst/>
              <a:gdLst/>
              <a:ahLst/>
              <a:cxnLst/>
              <a:rect l="l" t="t" r="r" b="b"/>
              <a:pathLst>
                <a:path w="5619750" h="9525">
                  <a:moveTo>
                    <a:pt x="0" y="0"/>
                  </a:moveTo>
                  <a:lnTo>
                    <a:pt x="5619750" y="0"/>
                  </a:lnTo>
                </a:path>
              </a:pathLst>
            </a:custGeom>
            <a:noFill/>
            <a:ln w="9525">
              <a:solidFill>
                <a:srgbClr val="CBD5E1"/>
              </a:solidFill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1262101" y="5103495"/>
              <a:ext cx="76162" cy="176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en" sz="900" dirty="0">
                  <a:solidFill>
                    <a:srgbClr val="94A3B8"/>
                  </a:solidFill>
                  <a:latin typeface="Courier New"/>
                  <a:ea typeface="Courier New"/>
                  <a:cs typeface="Courier New"/>
                </a:rPr>
                <a:t>0</a:t>
              </a:r>
            </a:p>
          </p:txBody>
        </p:sp>
        <p:sp>
          <p:nvSpPr>
            <p:cNvPr id="17" name="Line 17"/>
            <p:cNvSpPr/>
            <p:nvPr/>
          </p:nvSpPr>
          <p:spPr>
            <a:xfrm>
              <a:off x="1428750" y="4191000"/>
              <a:ext cx="5619750" cy="9525"/>
            </a:xfrm>
            <a:custGeom>
              <a:avLst/>
              <a:gdLst/>
              <a:ahLst/>
              <a:cxnLst/>
              <a:rect l="l" t="t" r="r" b="b"/>
              <a:pathLst>
                <a:path w="5619750" h="9525">
                  <a:moveTo>
                    <a:pt x="0" y="0"/>
                  </a:moveTo>
                  <a:lnTo>
                    <a:pt x="5619750" y="0"/>
                  </a:lnTo>
                </a:path>
              </a:pathLst>
            </a:custGeom>
            <a:noFill/>
            <a:ln w="9525">
              <a:solidFill>
                <a:srgbClr val="E2E8F0"/>
              </a:solidFill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1104595" y="4150995"/>
              <a:ext cx="233667" cy="176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en" sz="900" dirty="0">
                  <a:solidFill>
                    <a:srgbClr val="94A3B8"/>
                  </a:solidFill>
                  <a:latin typeface="Courier New"/>
                  <a:ea typeface="Courier New"/>
                  <a:cs typeface="Courier New"/>
                </a:rPr>
                <a:t>25%</a:t>
              </a:r>
            </a:p>
          </p:txBody>
        </p:sp>
        <p:sp>
          <p:nvSpPr>
            <p:cNvPr id="19" name="Line 19"/>
            <p:cNvSpPr/>
            <p:nvPr/>
          </p:nvSpPr>
          <p:spPr>
            <a:xfrm>
              <a:off x="1428750" y="3238500"/>
              <a:ext cx="5619750" cy="9525"/>
            </a:xfrm>
            <a:custGeom>
              <a:avLst/>
              <a:gdLst/>
              <a:ahLst/>
              <a:cxnLst/>
              <a:rect l="l" t="t" r="r" b="b"/>
              <a:pathLst>
                <a:path w="5619750" h="9525">
                  <a:moveTo>
                    <a:pt x="0" y="0"/>
                  </a:moveTo>
                  <a:lnTo>
                    <a:pt x="5619750" y="0"/>
                  </a:lnTo>
                </a:path>
              </a:pathLst>
            </a:custGeom>
            <a:noFill/>
            <a:ln w="9525">
              <a:solidFill>
                <a:srgbClr val="E2E8F0"/>
              </a:solidFill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1104595" y="3198495"/>
              <a:ext cx="233667" cy="176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en" sz="900" dirty="0">
                  <a:solidFill>
                    <a:srgbClr val="94A3B8"/>
                  </a:solidFill>
                  <a:latin typeface="Courier New"/>
                  <a:ea typeface="Courier New"/>
                  <a:cs typeface="Courier New"/>
                </a:rPr>
                <a:t>50%</a:t>
              </a:r>
            </a:p>
          </p:txBody>
        </p:sp>
        <p:grpSp>
          <p:nvGrpSpPr>
            <p:cNvPr id="26" name="Group 26"/>
            <p:cNvGrpSpPr/>
            <p:nvPr/>
          </p:nvGrpSpPr>
          <p:grpSpPr>
            <a:xfrm>
              <a:off x="2019300" y="3421856"/>
              <a:ext cx="1504950" cy="2081022"/>
              <a:chOff x="2019300" y="3421856"/>
              <a:chExt cx="1504950" cy="2081022"/>
            </a:xfrm>
          </p:grpSpPr>
          <p:sp>
            <p:nvSpPr>
              <p:cNvPr id="21" name="Rectangle 21"/>
              <p:cNvSpPr/>
              <p:nvPr/>
            </p:nvSpPr>
            <p:spPr>
              <a:xfrm>
                <a:off x="2019300" y="3638550"/>
                <a:ext cx="666750" cy="15049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2069912" y="3421856"/>
                <a:ext cx="565526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120" b="1" dirty="0">
                    <a:solidFill>
                      <a:schemeClr val="accent1"/>
                    </a:solidFill>
                    <a:latin typeface="Courier New"/>
                    <a:ea typeface="Courier New"/>
                    <a:cs typeface="Courier New"/>
                  </a:rPr>
                  <a:t>46.91%</a:t>
                </a:r>
              </a:p>
            </p:txBody>
          </p:sp>
          <p:sp>
            <p:nvSpPr>
              <p:cNvPr id="23" name="Rectangle 23"/>
              <p:cNvSpPr/>
              <p:nvPr/>
            </p:nvSpPr>
            <p:spPr>
              <a:xfrm>
                <a:off x="2857500" y="3638550"/>
                <a:ext cx="666750" cy="1504950"/>
              </a:xfrm>
              <a:prstGeom prst="rect">
                <a:avLst/>
              </a:prstGeom>
              <a:solidFill>
                <a:srgbClr val="94A3B8"/>
              </a:solidFill>
              <a:ln>
                <a:noFill/>
              </a:ln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2921305" y="3421856"/>
                <a:ext cx="539140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120" dirty="0">
                    <a:solidFill>
                      <a:srgbClr val="475569"/>
                    </a:solidFill>
                    <a:latin typeface="Courier New"/>
                    <a:ea typeface="Courier New"/>
                    <a:cs typeface="Courier New"/>
                  </a:rPr>
                  <a:t>39.51%</a:t>
                </a:r>
              </a:p>
            </p:txBody>
          </p:sp>
          <p:sp>
            <p:nvSpPr>
              <p:cNvPr id="25" name="TextBox 25"/>
              <p:cNvSpPr txBox="1"/>
              <p:nvPr/>
            </p:nvSpPr>
            <p:spPr>
              <a:xfrm>
                <a:off x="2145235" y="5253514"/>
                <a:ext cx="1253080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280" b="1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Type II (slice)</a:t>
                </a:r>
              </a:p>
            </p:txBody>
          </p:sp>
        </p:grpSp>
        <p:grpSp>
          <p:nvGrpSpPr>
            <p:cNvPr id="32" name="Group 32"/>
            <p:cNvGrpSpPr/>
            <p:nvPr/>
          </p:nvGrpSpPr>
          <p:grpSpPr>
            <a:xfrm>
              <a:off x="4476750" y="4221956"/>
              <a:ext cx="1504950" cy="1280922"/>
              <a:chOff x="4476750" y="4221956"/>
              <a:chExt cx="1504950" cy="1280922"/>
            </a:xfrm>
          </p:grpSpPr>
          <p:sp>
            <p:nvSpPr>
              <p:cNvPr id="27" name="Rectangle 27"/>
              <p:cNvSpPr/>
              <p:nvPr/>
            </p:nvSpPr>
            <p:spPr>
              <a:xfrm>
                <a:off x="4476750" y="4438650"/>
                <a:ext cx="666750" cy="70485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</p:sp>
          <p:sp>
            <p:nvSpPr>
              <p:cNvPr id="28" name="TextBox 28"/>
              <p:cNvSpPr txBox="1"/>
              <p:nvPr/>
            </p:nvSpPr>
            <p:spPr>
              <a:xfrm>
                <a:off x="4527362" y="4221956"/>
                <a:ext cx="565526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120" b="1" dirty="0">
                    <a:solidFill>
                      <a:schemeClr val="accent1"/>
                    </a:solidFill>
                    <a:latin typeface="Courier New"/>
                    <a:ea typeface="Courier New"/>
                    <a:cs typeface="Courier New"/>
                  </a:rPr>
                  <a:t>18.52%</a:t>
                </a:r>
              </a:p>
            </p:txBody>
          </p:sp>
          <p:sp>
            <p:nvSpPr>
              <p:cNvPr id="29" name="Rectangle 29"/>
              <p:cNvSpPr/>
              <p:nvPr/>
            </p:nvSpPr>
            <p:spPr>
              <a:xfrm>
                <a:off x="5314950" y="4438650"/>
                <a:ext cx="666750" cy="704850"/>
              </a:xfrm>
              <a:prstGeom prst="rect">
                <a:avLst/>
              </a:prstGeom>
              <a:solidFill>
                <a:srgbClr val="94A3B8"/>
              </a:solidFill>
              <a:ln>
                <a:noFill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5378755" y="4221956"/>
                <a:ext cx="539140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120" dirty="0">
                    <a:solidFill>
                      <a:srgbClr val="475569"/>
                    </a:solidFill>
                    <a:latin typeface="Courier New"/>
                    <a:ea typeface="Courier New"/>
                    <a:cs typeface="Courier New"/>
                  </a:rPr>
                  <a:t>18.52%</a:t>
                </a:r>
              </a:p>
            </p:txBody>
          </p:sp>
          <p:sp>
            <p:nvSpPr>
              <p:cNvPr id="31" name="TextBox 31"/>
              <p:cNvSpPr txBox="1"/>
              <p:nvPr/>
            </p:nvSpPr>
            <p:spPr>
              <a:xfrm>
                <a:off x="4622625" y="5253514"/>
                <a:ext cx="1213201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280" b="1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Type III (full)</a:t>
                </a:r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>
              <a:off x="4476750" y="2781300"/>
              <a:ext cx="2340737" cy="241459"/>
              <a:chOff x="4476750" y="2781300"/>
              <a:chExt cx="2340737" cy="241459"/>
            </a:xfrm>
          </p:grpSpPr>
          <p:sp>
            <p:nvSpPr>
              <p:cNvPr id="33" name="Rectangle 33"/>
              <p:cNvSpPr/>
              <p:nvPr/>
            </p:nvSpPr>
            <p:spPr>
              <a:xfrm>
                <a:off x="4476750" y="2781300"/>
                <a:ext cx="171450" cy="1714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34" name="TextBox 34"/>
              <p:cNvSpPr txBox="1"/>
              <p:nvPr/>
            </p:nvSpPr>
            <p:spPr>
              <a:xfrm>
                <a:off x="4718685" y="2802731"/>
                <a:ext cx="976386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12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fixed control</a:t>
                </a:r>
              </a:p>
            </p:txBody>
          </p:sp>
          <p:sp>
            <p:nvSpPr>
              <p:cNvPr id="35" name="Rectangle 35"/>
              <p:cNvSpPr/>
              <p:nvPr/>
            </p:nvSpPr>
            <p:spPr>
              <a:xfrm>
                <a:off x="5810250" y="2781300"/>
                <a:ext cx="171450" cy="171450"/>
              </a:xfrm>
              <a:prstGeom prst="rect">
                <a:avLst/>
              </a:prstGeom>
              <a:solidFill>
                <a:srgbClr val="94A3B8"/>
              </a:solidFill>
              <a:ln>
                <a:noFill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6052185" y="2802731"/>
                <a:ext cx="765302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12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no control</a:t>
                </a:r>
              </a:p>
            </p:txBody>
          </p:sp>
        </p:grpSp>
      </p:grpSp>
      <p:grpSp>
        <p:nvGrpSpPr>
          <p:cNvPr id="45" name="Group 45" descr="## [Group 45] Restatement is not guidance&#10;slice but collapses to the no-control level on the full task. And single-decision Type one accuracy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0004fd21f93cce2532b97842c32087e589437c7e07fbe8e556bc3e195db71e77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Restatement is not guidance</p2vs:concise>
                  <p2vs:detailed>slice but collapses to the no-control level on the full task. And single-decision Type one accuracy</p2vs:detailed>
                </p2vs:blockSemantics>
              </a:ext>
            </a:extLst>
          </p:cNvPr>
          <p:cNvGrpSpPr/>
          <p:nvPr/>
        </p:nvGrpSpPr>
        <p:grpSpPr>
          <a:xfrm>
            <a:off x="7620000" y="2438400"/>
            <a:ext cx="3886200" cy="1562100"/>
            <a:chOff x="7620000" y="2438400"/>
            <a:chExt cx="3886200" cy="1562100"/>
          </a:xfrm>
        </p:grpSpPr>
        <p:sp>
          <p:nvSpPr>
            <p:cNvPr id="39" name="Rectangle 39"/>
            <p:cNvSpPr/>
            <p:nvPr/>
          </p:nvSpPr>
          <p:spPr>
            <a:xfrm>
              <a:off x="7620000" y="2438400"/>
              <a:ext cx="3886200" cy="1562100"/>
            </a:xfrm>
            <a:prstGeom prst="roundRect">
              <a:avLst>
                <a:gd name="adj" fmla="val 7317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40" name="TextBox 40"/>
            <p:cNvSpPr txBox="1"/>
            <p:nvPr/>
          </p:nvSpPr>
          <p:spPr>
            <a:xfrm>
              <a:off x="7879461" y="2665571"/>
              <a:ext cx="2790925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b="1" dirty="0">
                  <a:solidFill>
                    <a:srgbClr val="FFFFFF"/>
                  </a:solidFill>
                  <a:latin typeface="+mn-lt"/>
                  <a:ea typeface="+mn-ea"/>
                  <a:cs typeface="+mn-cs"/>
                </a:rPr>
                <a:t>Restatement is not guidance</a:t>
              </a: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7880223" y="3024664"/>
              <a:ext cx="2539787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On Type III, fixed control ties</a:t>
              </a: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7880223" y="3253264"/>
              <a:ext cx="2347803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no-control at 18.52% — only</a:t>
              </a: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7880223" y="3481864"/>
              <a:ext cx="2442576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adaptive, evidence-grounded</a:t>
              </a: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7880223" y="3710464"/>
              <a:ext cx="2296109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guidance moves the needle.</a:t>
              </a:r>
            </a:p>
          </p:txBody>
        </p:sp>
      </p:grpSp>
      <p:grpSp>
        <p:nvGrpSpPr>
          <p:cNvPr id="55" name="Group 55" descr="## [Group 55] Why several scopes&#10;does not fully predict multi-round success, which is exactly why LoopArena evaluates control at several scopes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e6d349179789408d5165a2a2f41be3bfabbbfb32c8c5ef1cde63ad08f9e2a85c" orderSource="geometry" orderIndex="3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Why several scopes</p2vs:concise>
                  <p2vs:detailed>does not fully predict multi-round success, which is exactly why LoopArena evaluates control at several scopes.</p2vs:detailed>
                </p2vs:blockSemantics>
              </a:ext>
            </a:extLst>
          </p:cNvPr>
          <p:cNvGrpSpPr/>
          <p:nvPr/>
        </p:nvGrpSpPr>
        <p:grpSpPr>
          <a:xfrm>
            <a:off x="7620000" y="4191000"/>
            <a:ext cx="3886200" cy="1635728"/>
            <a:chOff x="7620000" y="4191000"/>
            <a:chExt cx="3886200" cy="1635728"/>
          </a:xfrm>
        </p:grpSpPr>
        <p:sp>
          <p:nvSpPr>
            <p:cNvPr id="46" name="Rectangle 46"/>
            <p:cNvSpPr/>
            <p:nvPr/>
          </p:nvSpPr>
          <p:spPr>
            <a:xfrm>
              <a:off x="7620000" y="4191000"/>
              <a:ext cx="3886200" cy="1562100"/>
            </a:xfrm>
            <a:prstGeom prst="roundRect">
              <a:avLst>
                <a:gd name="adj" fmla="val 7317"/>
              </a:avLst>
            </a:prstGeom>
            <a:solidFill>
              <a:schemeClr val="lt2"/>
            </a:solidFill>
            <a:ln>
              <a:noFill/>
            </a:ln>
          </p:spPr>
        </p:sp>
        <p:grpSp>
          <p:nvGrpSpPr>
            <p:cNvPr id="49" name="Group 49"/>
            <p:cNvGrpSpPr/>
            <p:nvPr/>
          </p:nvGrpSpPr>
          <p:grpSpPr>
            <a:xfrm>
              <a:off x="7910503" y="4467225"/>
              <a:ext cx="333394" cy="285750"/>
              <a:chOff x="7910503" y="4467225"/>
              <a:chExt cx="333394" cy="285750"/>
            </a:xfrm>
          </p:grpSpPr>
          <p:sp>
            <p:nvSpPr>
              <p:cNvPr id="47" name="Freeform 47"/>
              <p:cNvSpPr/>
              <p:nvPr/>
            </p:nvSpPr>
            <p:spPr>
              <a:xfrm>
                <a:off x="7922419" y="4502944"/>
                <a:ext cx="309562" cy="202406"/>
              </a:xfrm>
              <a:custGeom>
                <a:avLst/>
                <a:gdLst/>
                <a:ahLst/>
                <a:cxnLst/>
                <a:rect l="l" t="t" r="r" b="b"/>
                <a:pathLst>
                  <a:path w="309562" h="202406">
                    <a:moveTo>
                      <a:pt x="47625" y="47625"/>
                    </a:moveTo>
                    <a:lnTo>
                      <a:pt x="95250" y="166688"/>
                    </a:lnTo>
                    <a:cubicBezTo>
                      <a:pt x="95250" y="192985"/>
                      <a:pt x="65484" y="202406"/>
                      <a:pt x="47625" y="202406"/>
                    </a:cubicBezTo>
                    <a:cubicBezTo>
                      <a:pt x="29766" y="202406"/>
                      <a:pt x="0" y="192985"/>
                      <a:pt x="0" y="166688"/>
                    </a:cubicBezTo>
                    <a:close/>
                    <a:moveTo>
                      <a:pt x="261938" y="0"/>
                    </a:moveTo>
                    <a:lnTo>
                      <a:pt x="214312" y="119062"/>
                    </a:lnTo>
                    <a:cubicBezTo>
                      <a:pt x="214312" y="145360"/>
                      <a:pt x="244078" y="154781"/>
                      <a:pt x="261938" y="154781"/>
                    </a:cubicBezTo>
                    <a:cubicBezTo>
                      <a:pt x="279797" y="154781"/>
                      <a:pt x="309562" y="145360"/>
                      <a:pt x="309562" y="119062"/>
                    </a:cubicBezTo>
                    <a:close/>
                  </a:path>
                </a:pathLst>
              </a:custGeom>
              <a:solidFill>
                <a:schemeClr val="accent2">
                  <a:alpha val="20000"/>
                </a:schemeClr>
              </a:solidFill>
              <a:ln>
                <a:noFill/>
              </a:ln>
            </p:spPr>
          </p:sp>
          <p:sp>
            <p:nvSpPr>
              <p:cNvPr id="48" name="Freeform 48"/>
              <p:cNvSpPr/>
              <p:nvPr/>
            </p:nvSpPr>
            <p:spPr>
              <a:xfrm>
                <a:off x="7910503" y="4467225"/>
                <a:ext cx="333394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333394" h="285750">
                    <a:moveTo>
                      <a:pt x="332536" y="150316"/>
                    </a:moveTo>
                    <a:lnTo>
                      <a:pt x="284911" y="31254"/>
                    </a:lnTo>
                    <a:lnTo>
                      <a:pt x="284911" y="31254"/>
                    </a:lnTo>
                    <a:cubicBezTo>
                      <a:pt x="282745" y="25837"/>
                      <a:pt x="276974" y="22788"/>
                      <a:pt x="271279" y="24051"/>
                    </a:cubicBezTo>
                    <a:lnTo>
                      <a:pt x="178603" y="44648"/>
                    </a:lnTo>
                    <a:lnTo>
                      <a:pt x="178603" y="11906"/>
                    </a:lnTo>
                    <a:cubicBezTo>
                      <a:pt x="178603" y="5331"/>
                      <a:pt x="173273" y="0"/>
                      <a:pt x="166697" y="0"/>
                    </a:cubicBezTo>
                    <a:cubicBezTo>
                      <a:pt x="160121" y="0"/>
                      <a:pt x="154791" y="5331"/>
                      <a:pt x="154791" y="11906"/>
                    </a:cubicBezTo>
                    <a:lnTo>
                      <a:pt x="154791" y="49976"/>
                    </a:lnTo>
                    <a:lnTo>
                      <a:pt x="56951" y="71720"/>
                    </a:lnTo>
                    <a:cubicBezTo>
                      <a:pt x="53122" y="72566"/>
                      <a:pt x="49954" y="75244"/>
                      <a:pt x="48483" y="78879"/>
                    </a:cubicBezTo>
                    <a:lnTo>
                      <a:pt x="48483" y="78879"/>
                    </a:lnTo>
                    <a:lnTo>
                      <a:pt x="48483" y="78968"/>
                    </a:lnTo>
                    <a:lnTo>
                      <a:pt x="858" y="197941"/>
                    </a:lnTo>
                    <a:cubicBezTo>
                      <a:pt x="288" y="199361"/>
                      <a:pt x="0" y="200877"/>
                      <a:pt x="10" y="202406"/>
                    </a:cubicBezTo>
                    <a:cubicBezTo>
                      <a:pt x="10" y="237098"/>
                      <a:pt x="36532" y="250031"/>
                      <a:pt x="59541" y="250031"/>
                    </a:cubicBezTo>
                    <a:cubicBezTo>
                      <a:pt x="82550" y="250031"/>
                      <a:pt x="119072" y="237098"/>
                      <a:pt x="119072" y="202406"/>
                    </a:cubicBezTo>
                    <a:cubicBezTo>
                      <a:pt x="119082" y="200877"/>
                      <a:pt x="118793" y="199361"/>
                      <a:pt x="118224" y="197941"/>
                    </a:cubicBezTo>
                    <a:lnTo>
                      <a:pt x="75793" y="91931"/>
                    </a:lnTo>
                    <a:lnTo>
                      <a:pt x="154791" y="74414"/>
                    </a:lnTo>
                    <a:lnTo>
                      <a:pt x="154791" y="261938"/>
                    </a:lnTo>
                    <a:lnTo>
                      <a:pt x="130978" y="261938"/>
                    </a:lnTo>
                    <a:cubicBezTo>
                      <a:pt x="124403" y="261938"/>
                      <a:pt x="119072" y="267268"/>
                      <a:pt x="119072" y="273844"/>
                    </a:cubicBezTo>
                    <a:cubicBezTo>
                      <a:pt x="119072" y="280419"/>
                      <a:pt x="124403" y="285750"/>
                      <a:pt x="130978" y="285750"/>
                    </a:cubicBezTo>
                    <a:lnTo>
                      <a:pt x="202416" y="285750"/>
                    </a:lnTo>
                    <a:cubicBezTo>
                      <a:pt x="208991" y="285750"/>
                      <a:pt x="214322" y="280419"/>
                      <a:pt x="214322" y="273844"/>
                    </a:cubicBezTo>
                    <a:cubicBezTo>
                      <a:pt x="214322" y="267268"/>
                      <a:pt x="208991" y="261938"/>
                      <a:pt x="202416" y="261938"/>
                    </a:cubicBezTo>
                    <a:lnTo>
                      <a:pt x="178603" y="261938"/>
                    </a:lnTo>
                    <a:lnTo>
                      <a:pt x="178603" y="69086"/>
                    </a:lnTo>
                    <a:lnTo>
                      <a:pt x="254506" y="52239"/>
                    </a:lnTo>
                    <a:lnTo>
                      <a:pt x="215170" y="150316"/>
                    </a:lnTo>
                    <a:cubicBezTo>
                      <a:pt x="214601" y="151736"/>
                      <a:pt x="214312" y="153252"/>
                      <a:pt x="214322" y="154781"/>
                    </a:cubicBezTo>
                    <a:cubicBezTo>
                      <a:pt x="214322" y="189473"/>
                      <a:pt x="250844" y="202406"/>
                      <a:pt x="273853" y="202406"/>
                    </a:cubicBezTo>
                    <a:cubicBezTo>
                      <a:pt x="296862" y="202406"/>
                      <a:pt x="333385" y="189473"/>
                      <a:pt x="333385" y="154781"/>
                    </a:cubicBezTo>
                    <a:cubicBezTo>
                      <a:pt x="333394" y="153252"/>
                      <a:pt x="333106" y="151736"/>
                      <a:pt x="332536" y="150316"/>
                    </a:cubicBezTo>
                    <a:close/>
                    <a:moveTo>
                      <a:pt x="59541" y="226219"/>
                    </a:moveTo>
                    <a:cubicBezTo>
                      <a:pt x="48334" y="226219"/>
                      <a:pt x="25668" y="220846"/>
                      <a:pt x="23926" y="204430"/>
                    </a:cubicBezTo>
                    <a:lnTo>
                      <a:pt x="59541" y="115401"/>
                    </a:lnTo>
                    <a:lnTo>
                      <a:pt x="95155" y="204430"/>
                    </a:lnTo>
                    <a:cubicBezTo>
                      <a:pt x="93414" y="220846"/>
                      <a:pt x="70748" y="226219"/>
                      <a:pt x="59541" y="226219"/>
                    </a:cubicBezTo>
                    <a:close/>
                    <a:moveTo>
                      <a:pt x="273853" y="178594"/>
                    </a:moveTo>
                    <a:cubicBezTo>
                      <a:pt x="262647" y="178594"/>
                      <a:pt x="239980" y="173221"/>
                      <a:pt x="238239" y="156805"/>
                    </a:cubicBezTo>
                    <a:lnTo>
                      <a:pt x="273853" y="67776"/>
                    </a:lnTo>
                    <a:lnTo>
                      <a:pt x="309468" y="156805"/>
                    </a:lnTo>
                    <a:cubicBezTo>
                      <a:pt x="307727" y="173221"/>
                      <a:pt x="285060" y="178594"/>
                      <a:pt x="273853" y="17859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</p:grpSp>
        <p:sp>
          <p:nvSpPr>
            <p:cNvPr id="50" name="TextBox 50"/>
            <p:cNvSpPr txBox="1"/>
            <p:nvPr/>
          </p:nvSpPr>
          <p:spPr>
            <a:xfrm>
              <a:off x="8374761" y="4532471"/>
              <a:ext cx="1897835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Why several scopes</a:t>
              </a:r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7880223" y="4891564"/>
              <a:ext cx="2652636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Type I contract accuracy (best</a:t>
              </a:r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7880223" y="5120164"/>
              <a:ext cx="2757617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GPT-5.5, 87.78%) does not fully</a:t>
              </a:r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7880223" y="5348764"/>
              <a:ext cx="2537348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predict multi-round success —</a:t>
              </a:r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7880223" y="5577364"/>
              <a:ext cx="2531159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so LoopArena tests several.</a:t>
              </a:r>
            </a:p>
          </p:txBody>
        </p:sp>
      </p:grpSp>
      <p:sp>
        <p:nvSpPr>
          <p:cNvPr id="56" name="TextBox 56"/>
          <p:cNvSpPr txBox="1"/>
          <p:nvPr/>
        </p:nvSpPr>
        <p:spPr>
          <a:xfrm>
            <a:off x="11103540" y="619220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rgbClr val="94A3B8"/>
                </a:solidFill>
                <a:latin typeface="Courier New"/>
                <a:ea typeface="Courier New"/>
                <a:cs typeface="Courier New"/>
              </a:rPr>
              <a:t>12 / 14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3335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grpSp>
        <p:nvGrpSpPr>
          <p:cNvPr id="6" name="Group 6"/>
          <p:cNvGrpSpPr/>
          <p:nvPr/>
        </p:nvGrpSpPr>
        <p:grpSpPr>
          <a:xfrm>
            <a:off x="670560" y="689610"/>
            <a:ext cx="10835640" cy="830580"/>
            <a:chOff x="670560" y="689610"/>
            <a:chExt cx="10835640" cy="830580"/>
          </a:xfrm>
        </p:grpSpPr>
        <p:sp>
          <p:nvSpPr>
            <p:cNvPr id="3" name="TextBox 3"/>
            <p:cNvSpPr txBox="1"/>
            <p:nvPr/>
          </p:nvSpPr>
          <p:spPr>
            <a:xfrm>
              <a:off x="679704" y="689610"/>
              <a:ext cx="2015642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b="1" spc="225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HEADLINE NUMBERS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670560" y="933450"/>
              <a:ext cx="5777758" cy="5867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000" b="1" dirty="0">
                  <a:solidFill>
                    <a:schemeClr val="dk1"/>
                  </a:solidFill>
                  <a:latin typeface="+mj-lt"/>
                  <a:ea typeface="+mj-ea"/>
                  <a:cs typeface="+mj-cs"/>
                </a:rPr>
                <a:t>The Numbers That Matter</a:t>
              </a:r>
            </a:p>
          </p:txBody>
        </p:sp>
        <p:sp>
          <p:nvSpPr>
            <p:cNvPr id="5" name="Line 5"/>
            <p:cNvSpPr/>
            <p:nvPr/>
          </p:nvSpPr>
          <p:spPr>
            <a:xfrm>
              <a:off x="685800" y="1485900"/>
              <a:ext cx="10820400" cy="9525"/>
            </a:xfrm>
            <a:custGeom>
              <a:avLst/>
              <a:gdLst/>
              <a:ahLst/>
              <a:cxnLst/>
              <a:rect l="l" t="t" r="r" b="b"/>
              <a:pathLst>
                <a:path w="10820400" h="9525">
                  <a:moveTo>
                    <a:pt x="0" y="0"/>
                  </a:moveTo>
                  <a:lnTo>
                    <a:pt x="10820400" y="0"/>
                  </a:lnTo>
                </a:path>
              </a:pathLst>
            </a:custGeom>
            <a:noFill/>
            <a:ln w="9525">
              <a:solidFill>
                <a:srgbClr val="CBD5E1"/>
              </a:solidFill>
            </a:ln>
          </p:spPr>
        </p:sp>
      </p:grpSp>
      <p:grpSp>
        <p:nvGrpSpPr>
          <p:cNvPr id="14" name="Group 14" descr="## [Group 14] 24.69%&#10;The headline numbers: the best full-task strict success rate is just twenty-four point seven percent;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88433f07cd1c5fd5e3bd364ac0abbaeab8ba679ae72bcd8e9f029b4cce6f3d14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24.69%</p2vs:concise>
                  <p2vs:detailed>The headline numbers: the best full-task strict success rate is just twenty-four point seven percent;</p2vs:detailed>
                </p2vs:blockSemantics>
              </a:ext>
            </a:extLst>
          </p:cNvPr>
          <p:cNvGrpSpPr/>
          <p:nvPr/>
        </p:nvGrpSpPr>
        <p:grpSpPr>
          <a:xfrm>
            <a:off x="685800" y="1905000"/>
            <a:ext cx="5257800" cy="1866900"/>
            <a:chOff x="685800" y="1905000"/>
            <a:chExt cx="5257800" cy="1866900"/>
          </a:xfrm>
        </p:grpSpPr>
        <p:sp>
          <p:nvSpPr>
            <p:cNvPr id="7" name="Rectangle 7"/>
            <p:cNvSpPr/>
            <p:nvPr/>
          </p:nvSpPr>
          <p:spPr>
            <a:xfrm>
              <a:off x="685800" y="1905000"/>
              <a:ext cx="5257800" cy="1866900"/>
            </a:xfrm>
            <a:prstGeom prst="roundRect">
              <a:avLst>
                <a:gd name="adj" fmla="val 7143"/>
              </a:avLst>
            </a:prstGeom>
            <a:solidFill>
              <a:schemeClr val="accent1"/>
            </a:solidFill>
            <a:ln>
              <a:noFill/>
            </a:ln>
          </p:spPr>
        </p:sp>
        <p:grpSp>
          <p:nvGrpSpPr>
            <p:cNvPr id="10" name="Group 10"/>
            <p:cNvGrpSpPr/>
            <p:nvPr/>
          </p:nvGrpSpPr>
          <p:grpSpPr>
            <a:xfrm>
              <a:off x="1004888" y="2243138"/>
              <a:ext cx="428625" cy="342900"/>
              <a:chOff x="1004888" y="2243138"/>
              <a:chExt cx="428625" cy="3429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1090611" y="2257425"/>
                <a:ext cx="257176" cy="243149"/>
              </a:xfrm>
              <a:custGeom>
                <a:avLst/>
                <a:gdLst/>
                <a:ahLst/>
                <a:cxnLst/>
                <a:rect l="l" t="t" r="r" b="b"/>
                <a:pathLst>
                  <a:path w="257176" h="243149">
                    <a:moveTo>
                      <a:pt x="257176" y="0"/>
                    </a:moveTo>
                    <a:lnTo>
                      <a:pt x="257176" y="112693"/>
                    </a:lnTo>
                    <a:cubicBezTo>
                      <a:pt x="257176" y="183594"/>
                      <a:pt x="200472" y="242352"/>
                      <a:pt x="129571" y="242888"/>
                    </a:cubicBezTo>
                    <a:cubicBezTo>
                      <a:pt x="95297" y="243149"/>
                      <a:pt x="62338" y="229717"/>
                      <a:pt x="38010" y="205574"/>
                    </a:cubicBezTo>
                    <a:cubicBezTo>
                      <a:pt x="13682" y="181431"/>
                      <a:pt x="0" y="148574"/>
                      <a:pt x="1" y="11430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CD34D">
                  <a:alpha val="20000"/>
                </a:srgbClr>
              </a:solidFill>
              <a:ln>
                <a:noFill/>
              </a:ln>
            </p:spPr>
          </p:sp>
          <p:sp>
            <p:nvSpPr>
              <p:cNvPr id="9" name="Freeform 9"/>
              <p:cNvSpPr/>
              <p:nvPr/>
            </p:nvSpPr>
            <p:spPr>
              <a:xfrm>
                <a:off x="1004888" y="2243138"/>
                <a:ext cx="428625" cy="342900"/>
              </a:xfrm>
              <a:custGeom>
                <a:avLst/>
                <a:gdLst/>
                <a:ahLst/>
                <a:cxnLst/>
                <a:rect l="l" t="t" r="r" b="b"/>
                <a:pathLst>
                  <a:path w="428625" h="342900">
                    <a:moveTo>
                      <a:pt x="400050" y="42862"/>
                    </a:moveTo>
                    <a:lnTo>
                      <a:pt x="357188" y="42862"/>
                    </a:lnTo>
                    <a:lnTo>
                      <a:pt x="357188" y="14288"/>
                    </a:lnTo>
                    <a:cubicBezTo>
                      <a:pt x="357188" y="6397"/>
                      <a:pt x="350791" y="0"/>
                      <a:pt x="342900" y="0"/>
                    </a:cubicBezTo>
                    <a:lnTo>
                      <a:pt x="85725" y="0"/>
                    </a:lnTo>
                    <a:cubicBezTo>
                      <a:pt x="77834" y="0"/>
                      <a:pt x="71438" y="6397"/>
                      <a:pt x="71438" y="14288"/>
                    </a:cubicBezTo>
                    <a:lnTo>
                      <a:pt x="71438" y="42862"/>
                    </a:lnTo>
                    <a:lnTo>
                      <a:pt x="28575" y="42862"/>
                    </a:lnTo>
                    <a:cubicBezTo>
                      <a:pt x="12793" y="42862"/>
                      <a:pt x="0" y="55656"/>
                      <a:pt x="0" y="71438"/>
                    </a:cubicBezTo>
                    <a:lnTo>
                      <a:pt x="0" y="100012"/>
                    </a:lnTo>
                    <a:cubicBezTo>
                      <a:pt x="0" y="139466"/>
                      <a:pt x="31984" y="171450"/>
                      <a:pt x="71438" y="171450"/>
                    </a:cubicBezTo>
                    <a:lnTo>
                      <a:pt x="77956" y="171450"/>
                    </a:lnTo>
                    <a:cubicBezTo>
                      <a:pt x="95158" y="225964"/>
                      <a:pt x="143152" y="265012"/>
                      <a:pt x="200025" y="270766"/>
                    </a:cubicBezTo>
                    <a:lnTo>
                      <a:pt x="200025" y="314325"/>
                    </a:lnTo>
                    <a:lnTo>
                      <a:pt x="157162" y="314325"/>
                    </a:lnTo>
                    <a:cubicBezTo>
                      <a:pt x="149272" y="314325"/>
                      <a:pt x="142875" y="320722"/>
                      <a:pt x="142875" y="328612"/>
                    </a:cubicBezTo>
                    <a:cubicBezTo>
                      <a:pt x="142875" y="336503"/>
                      <a:pt x="149272" y="342900"/>
                      <a:pt x="157162" y="342900"/>
                    </a:cubicBezTo>
                    <a:lnTo>
                      <a:pt x="271462" y="342900"/>
                    </a:lnTo>
                    <a:cubicBezTo>
                      <a:pt x="279353" y="342900"/>
                      <a:pt x="285750" y="336503"/>
                      <a:pt x="285750" y="328612"/>
                    </a:cubicBezTo>
                    <a:cubicBezTo>
                      <a:pt x="285750" y="320722"/>
                      <a:pt x="279353" y="314325"/>
                      <a:pt x="271462" y="314325"/>
                    </a:cubicBezTo>
                    <a:lnTo>
                      <a:pt x="228600" y="314325"/>
                    </a:lnTo>
                    <a:lnTo>
                      <a:pt x="228600" y="270712"/>
                    </a:lnTo>
                    <a:cubicBezTo>
                      <a:pt x="285643" y="264944"/>
                      <a:pt x="332970" y="224921"/>
                      <a:pt x="350187" y="171450"/>
                    </a:cubicBezTo>
                    <a:lnTo>
                      <a:pt x="357188" y="171450"/>
                    </a:lnTo>
                    <a:cubicBezTo>
                      <a:pt x="396641" y="171450"/>
                      <a:pt x="428625" y="139466"/>
                      <a:pt x="428625" y="100012"/>
                    </a:cubicBezTo>
                    <a:lnTo>
                      <a:pt x="428625" y="71438"/>
                    </a:lnTo>
                    <a:cubicBezTo>
                      <a:pt x="428625" y="55656"/>
                      <a:pt x="415832" y="42862"/>
                      <a:pt x="400050" y="42862"/>
                    </a:cubicBezTo>
                    <a:close/>
                    <a:moveTo>
                      <a:pt x="71438" y="142875"/>
                    </a:moveTo>
                    <a:cubicBezTo>
                      <a:pt x="47765" y="142875"/>
                      <a:pt x="28575" y="123685"/>
                      <a:pt x="28575" y="100012"/>
                    </a:cubicBezTo>
                    <a:lnTo>
                      <a:pt x="28575" y="71438"/>
                    </a:lnTo>
                    <a:lnTo>
                      <a:pt x="71438" y="71438"/>
                    </a:lnTo>
                    <a:lnTo>
                      <a:pt x="71438" y="128588"/>
                    </a:lnTo>
                    <a:cubicBezTo>
                      <a:pt x="71438" y="133350"/>
                      <a:pt x="71670" y="138112"/>
                      <a:pt x="72134" y="142875"/>
                    </a:cubicBezTo>
                    <a:close/>
                    <a:moveTo>
                      <a:pt x="328612" y="126980"/>
                    </a:moveTo>
                    <a:cubicBezTo>
                      <a:pt x="328612" y="190417"/>
                      <a:pt x="276820" y="242423"/>
                      <a:pt x="214312" y="242888"/>
                    </a:cubicBezTo>
                    <a:cubicBezTo>
                      <a:pt x="151186" y="242888"/>
                      <a:pt x="100012" y="191714"/>
                      <a:pt x="100012" y="128588"/>
                    </a:cubicBezTo>
                    <a:lnTo>
                      <a:pt x="100012" y="28575"/>
                    </a:lnTo>
                    <a:lnTo>
                      <a:pt x="328612" y="28575"/>
                    </a:lnTo>
                    <a:close/>
                    <a:moveTo>
                      <a:pt x="400050" y="100012"/>
                    </a:moveTo>
                    <a:cubicBezTo>
                      <a:pt x="400050" y="123685"/>
                      <a:pt x="380860" y="142875"/>
                      <a:pt x="357188" y="142875"/>
                    </a:cubicBezTo>
                    <a:lnTo>
                      <a:pt x="356295" y="142875"/>
                    </a:lnTo>
                    <a:cubicBezTo>
                      <a:pt x="356881" y="137597"/>
                      <a:pt x="357179" y="132291"/>
                      <a:pt x="357188" y="126980"/>
                    </a:cubicBezTo>
                    <a:lnTo>
                      <a:pt x="357188" y="71438"/>
                    </a:lnTo>
                    <a:lnTo>
                      <a:pt x="400050" y="71438"/>
                    </a:lnTo>
                    <a:close/>
                  </a:path>
                </a:pathLst>
              </a:custGeom>
              <a:solidFill>
                <a:srgbClr val="FCD34D"/>
              </a:solidFill>
              <a:ln>
                <a:noFill/>
              </a:ln>
            </p:spPr>
          </p:sp>
        </p:grpSp>
        <p:sp>
          <p:nvSpPr>
            <p:cNvPr id="11" name="TextBox 11"/>
            <p:cNvSpPr txBox="1"/>
            <p:nvPr/>
          </p:nvSpPr>
          <p:spPr>
            <a:xfrm>
              <a:off x="2986316" y="2274570"/>
              <a:ext cx="2709634" cy="104775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en" sz="5400" b="1" dirty="0">
                  <a:solidFill>
                    <a:srgbClr val="FFFFFF"/>
                  </a:solidFill>
                  <a:latin typeface="Courier New"/>
                  <a:ea typeface="Courier New"/>
                  <a:cs typeface="Courier New"/>
                </a:rPr>
                <a:t>24.69%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983361" y="3122771"/>
              <a:ext cx="2795508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rgbClr val="93C5FD"/>
                  </a:solidFill>
                  <a:latin typeface="+mn-lt"/>
                  <a:ea typeface="+mn-ea"/>
                  <a:cs typeface="+mn-cs"/>
                </a:rPr>
                <a:t>Best full-task Strict Success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983361" y="3370421"/>
              <a:ext cx="148468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rgbClr val="93C5FD"/>
                  </a:solidFill>
                  <a:latin typeface="+mn-lt"/>
                  <a:ea typeface="+mn-ea"/>
                  <a:cs typeface="+mn-cs"/>
                </a:rPr>
                <a:t>Rate (GPT-5.5)</a:t>
              </a:r>
            </a:p>
          </p:txBody>
        </p:sp>
      </p:grpSp>
      <p:grpSp>
        <p:nvGrpSpPr>
          <p:cNvPr id="22" name="Group 22" descr="## [Group 22] 0.9747&#10;the rank correlation between the cheap slice setting and the full task is point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30040959a5274958602d105bcb1cb0aa908e07242edeba8ea82578b054d42bfe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0.9747</p2vs:concise>
                  <p2vs:detailed>the rank correlation between the cheap slice setting and the full task is point</p2vs:detailed>
                </p2vs:blockSemantics>
              </a:ext>
            </a:extLst>
          </p:cNvPr>
          <p:cNvGrpSpPr/>
          <p:nvPr/>
        </p:nvGrpSpPr>
        <p:grpSpPr>
          <a:xfrm>
            <a:off x="6248400" y="1905000"/>
            <a:ext cx="5257800" cy="1866900"/>
            <a:chOff x="6248400" y="1905000"/>
            <a:chExt cx="5257800" cy="1866900"/>
          </a:xfrm>
        </p:grpSpPr>
        <p:sp>
          <p:nvSpPr>
            <p:cNvPr id="15" name="Rectangle 15"/>
            <p:cNvSpPr/>
            <p:nvPr/>
          </p:nvSpPr>
          <p:spPr>
            <a:xfrm>
              <a:off x="6248400" y="1905000"/>
              <a:ext cx="5257800" cy="1866900"/>
            </a:xfrm>
            <a:prstGeom prst="roundRect">
              <a:avLst>
                <a:gd name="adj" fmla="val 7143"/>
              </a:avLst>
            </a:prstGeom>
            <a:solidFill>
              <a:schemeClr val="lt2"/>
            </a:solidFill>
            <a:ln>
              <a:noFill/>
            </a:ln>
          </p:spPr>
        </p:sp>
        <p:grpSp>
          <p:nvGrpSpPr>
            <p:cNvPr id="18" name="Group 18"/>
            <p:cNvGrpSpPr/>
            <p:nvPr/>
          </p:nvGrpSpPr>
          <p:grpSpPr>
            <a:xfrm>
              <a:off x="6596062" y="2243138"/>
              <a:ext cx="372826" cy="314325"/>
              <a:chOff x="6596062" y="2243138"/>
              <a:chExt cx="372826" cy="31432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6610350" y="2257425"/>
                <a:ext cx="342900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342900" h="285750">
                    <a:moveTo>
                      <a:pt x="342900" y="28575"/>
                    </a:moveTo>
                    <a:lnTo>
                      <a:pt x="342900" y="285750"/>
                    </a:lnTo>
                    <a:lnTo>
                      <a:pt x="0" y="285750"/>
                    </a:lnTo>
                    <a:lnTo>
                      <a:pt x="0" y="0"/>
                    </a:lnTo>
                    <a:lnTo>
                      <a:pt x="314325" y="0"/>
                    </a:lnTo>
                    <a:cubicBezTo>
                      <a:pt x="330107" y="0"/>
                      <a:pt x="342900" y="12793"/>
                      <a:pt x="342900" y="28575"/>
                    </a:cubicBezTo>
                    <a:close/>
                  </a:path>
                </a:pathLst>
              </a:custGeom>
              <a:solidFill>
                <a:schemeClr val="accent2">
                  <a:alpha val="20000"/>
                </a:schemeClr>
              </a:solidFill>
              <a:ln>
                <a:noFill/>
              </a:ln>
            </p:spPr>
          </p:sp>
          <p:sp>
            <p:nvSpPr>
              <p:cNvPr id="17" name="Freeform 17"/>
              <p:cNvSpPr/>
              <p:nvPr/>
            </p:nvSpPr>
            <p:spPr>
              <a:xfrm>
                <a:off x="6596062" y="2243138"/>
                <a:ext cx="372826" cy="314325"/>
              </a:xfrm>
              <a:custGeom>
                <a:avLst/>
                <a:gdLst/>
                <a:ahLst/>
                <a:cxnLst/>
                <a:rect l="l" t="t" r="r" b="b"/>
                <a:pathLst>
                  <a:path w="372826" h="314325">
                    <a:moveTo>
                      <a:pt x="371475" y="300038"/>
                    </a:moveTo>
                    <a:cubicBezTo>
                      <a:pt x="371475" y="307928"/>
                      <a:pt x="365078" y="314325"/>
                      <a:pt x="357188" y="314325"/>
                    </a:cubicBezTo>
                    <a:lnTo>
                      <a:pt x="14288" y="314325"/>
                    </a:lnTo>
                    <a:cubicBezTo>
                      <a:pt x="6397" y="314325"/>
                      <a:pt x="0" y="307928"/>
                      <a:pt x="0" y="300038"/>
                    </a:cubicBezTo>
                    <a:lnTo>
                      <a:pt x="0" y="14288"/>
                    </a:lnTo>
                    <a:cubicBezTo>
                      <a:pt x="0" y="6397"/>
                      <a:pt x="6397" y="0"/>
                      <a:pt x="14288" y="0"/>
                    </a:cubicBezTo>
                    <a:cubicBezTo>
                      <a:pt x="22178" y="0"/>
                      <a:pt x="28575" y="6397"/>
                      <a:pt x="28575" y="14288"/>
                    </a:cubicBezTo>
                    <a:lnTo>
                      <a:pt x="28575" y="182826"/>
                    </a:lnTo>
                    <a:lnTo>
                      <a:pt x="119176" y="103584"/>
                    </a:lnTo>
                    <a:cubicBezTo>
                      <a:pt x="124257" y="99136"/>
                      <a:pt x="131758" y="98853"/>
                      <a:pt x="137160" y="102906"/>
                    </a:cubicBezTo>
                    <a:lnTo>
                      <a:pt x="242191" y="181683"/>
                    </a:lnTo>
                    <a:lnTo>
                      <a:pt x="347776" y="89297"/>
                    </a:lnTo>
                    <a:cubicBezTo>
                      <a:pt x="351548" y="85563"/>
                      <a:pt x="357079" y="84228"/>
                      <a:pt x="362139" y="85830"/>
                    </a:cubicBezTo>
                    <a:cubicBezTo>
                      <a:pt x="367200" y="87432"/>
                      <a:pt x="370955" y="91707"/>
                      <a:pt x="371891" y="96932"/>
                    </a:cubicBezTo>
                    <a:cubicBezTo>
                      <a:pt x="372826" y="102156"/>
                      <a:pt x="370789" y="107469"/>
                      <a:pt x="366599" y="110728"/>
                    </a:cubicBezTo>
                    <a:lnTo>
                      <a:pt x="252299" y="210741"/>
                    </a:lnTo>
                    <a:cubicBezTo>
                      <a:pt x="247218" y="215189"/>
                      <a:pt x="239717" y="215472"/>
                      <a:pt x="234315" y="211419"/>
                    </a:cubicBezTo>
                    <a:lnTo>
                      <a:pt x="129284" y="132677"/>
                    </a:lnTo>
                    <a:lnTo>
                      <a:pt x="28575" y="220795"/>
                    </a:lnTo>
                    <a:lnTo>
                      <a:pt x="28575" y="285750"/>
                    </a:lnTo>
                    <a:lnTo>
                      <a:pt x="357188" y="285750"/>
                    </a:lnTo>
                    <a:cubicBezTo>
                      <a:pt x="365078" y="285750"/>
                      <a:pt x="371475" y="292147"/>
                      <a:pt x="371475" y="30003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</p:grpSp>
        <p:sp>
          <p:nvSpPr>
            <p:cNvPr id="19" name="TextBox 19"/>
            <p:cNvSpPr txBox="1"/>
            <p:nvPr/>
          </p:nvSpPr>
          <p:spPr>
            <a:xfrm>
              <a:off x="8701575" y="2274570"/>
              <a:ext cx="2556975" cy="104775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en" sz="5400" b="1" dirty="0">
                  <a:solidFill>
                    <a:schemeClr val="accent1"/>
                  </a:solidFill>
                  <a:latin typeface="Courier New"/>
                  <a:ea typeface="Courier New"/>
                  <a:cs typeface="Courier New"/>
                </a:rPr>
                <a:t>0.9747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545961" y="3122771"/>
              <a:ext cx="16640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rgbClr val="334155"/>
                  </a:solidFill>
                  <a:latin typeface="+mn-lt"/>
                  <a:ea typeface="+mn-ea"/>
                  <a:cs typeface="+mn-cs"/>
                </a:rPr>
                <a:t>Type II–III ranking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6545961" y="3370421"/>
              <a:ext cx="260209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l-GR" sz="1420" dirty="0">
                  <a:solidFill>
                    <a:srgbClr val="334155"/>
                  </a:solidFill>
                  <a:latin typeface="+mn-lt"/>
                  <a:ea typeface="+mn-ea"/>
                  <a:cs typeface="+mn-cs"/>
                </a:rPr>
                <a:t>correlation (Spearman's ρ)</a:t>
              </a:r>
            </a:p>
          </p:txBody>
        </p:sp>
      </p:grpSp>
      <p:grpSp>
        <p:nvGrpSpPr>
          <p:cNvPr id="30" name="Group 30" descr="## [Group 30] 64.4%&#10;nine seven; the average inference-cost reduction from evaluating slices instead of full tasks is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fc5ee765db66f3bd299504d746cc73905376601443bc65aaff078e7f9e87e042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64.4%</p2vs:concise>
                  <p2vs:detailed>nine seven; the average inference-cost reduction from evaluating slices instead of full tasks is</p2vs:detailed>
                </p2vs:blockSemantics>
              </a:ext>
            </a:extLst>
          </p:cNvPr>
          <p:cNvGrpSpPr/>
          <p:nvPr/>
        </p:nvGrpSpPr>
        <p:grpSpPr>
          <a:xfrm>
            <a:off x="685800" y="3924300"/>
            <a:ext cx="5257800" cy="1866900"/>
            <a:chOff x="685800" y="3924300"/>
            <a:chExt cx="5257800" cy="1866900"/>
          </a:xfrm>
        </p:grpSpPr>
        <p:sp>
          <p:nvSpPr>
            <p:cNvPr id="23" name="Rectangle 23"/>
            <p:cNvSpPr/>
            <p:nvPr/>
          </p:nvSpPr>
          <p:spPr>
            <a:xfrm>
              <a:off x="685800" y="3924300"/>
              <a:ext cx="5257800" cy="1866900"/>
            </a:xfrm>
            <a:prstGeom prst="roundRect">
              <a:avLst>
                <a:gd name="adj" fmla="val 7143"/>
              </a:avLst>
            </a:prstGeom>
            <a:solidFill>
              <a:schemeClr val="lt2"/>
            </a:solidFill>
            <a:ln>
              <a:noFill/>
            </a:ln>
          </p:spPr>
        </p:sp>
        <p:grpSp>
          <p:nvGrpSpPr>
            <p:cNvPr id="26" name="Group 26"/>
            <p:cNvGrpSpPr/>
            <p:nvPr/>
          </p:nvGrpSpPr>
          <p:grpSpPr>
            <a:xfrm>
              <a:off x="1031389" y="4262373"/>
              <a:ext cx="375722" cy="344561"/>
              <a:chOff x="1031389" y="4262373"/>
              <a:chExt cx="375722" cy="344561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1046723" y="4276725"/>
                <a:ext cx="344954" cy="315095"/>
              </a:xfrm>
              <a:custGeom>
                <a:avLst/>
                <a:gdLst/>
                <a:ahLst/>
                <a:cxnLst/>
                <a:rect l="l" t="t" r="r" b="b"/>
                <a:pathLst>
                  <a:path w="344954" h="315095">
                    <a:moveTo>
                      <a:pt x="340177" y="23896"/>
                    </a:moveTo>
                    <a:lnTo>
                      <a:pt x="215340" y="157162"/>
                    </a:lnTo>
                    <a:lnTo>
                      <a:pt x="215340" y="261908"/>
                    </a:lnTo>
                    <a:cubicBezTo>
                      <a:pt x="215343" y="266686"/>
                      <a:pt x="212957" y="271150"/>
                      <a:pt x="208982" y="273802"/>
                    </a:cubicBezTo>
                    <a:lnTo>
                      <a:pt x="151832" y="311896"/>
                    </a:lnTo>
                    <a:cubicBezTo>
                      <a:pt x="147452" y="314818"/>
                      <a:pt x="141819" y="315095"/>
                      <a:pt x="137174" y="312615"/>
                    </a:cubicBezTo>
                    <a:cubicBezTo>
                      <a:pt x="132529" y="310136"/>
                      <a:pt x="129624" y="305303"/>
                      <a:pt x="129615" y="300038"/>
                    </a:cubicBezTo>
                    <a:lnTo>
                      <a:pt x="129615" y="157162"/>
                    </a:lnTo>
                    <a:lnTo>
                      <a:pt x="4778" y="23896"/>
                    </a:lnTo>
                    <a:cubicBezTo>
                      <a:pt x="979" y="19716"/>
                      <a:pt x="0" y="13691"/>
                      <a:pt x="2279" y="8523"/>
                    </a:cubicBezTo>
                    <a:cubicBezTo>
                      <a:pt x="4558" y="3355"/>
                      <a:pt x="9667" y="15"/>
                      <a:pt x="15315" y="0"/>
                    </a:cubicBezTo>
                    <a:lnTo>
                      <a:pt x="329640" y="0"/>
                    </a:lnTo>
                    <a:cubicBezTo>
                      <a:pt x="335288" y="15"/>
                      <a:pt x="340397" y="3355"/>
                      <a:pt x="342676" y="8523"/>
                    </a:cubicBezTo>
                    <a:cubicBezTo>
                      <a:pt x="344954" y="13691"/>
                      <a:pt x="343975" y="19716"/>
                      <a:pt x="340177" y="23896"/>
                    </a:cubicBezTo>
                    <a:close/>
                  </a:path>
                </a:pathLst>
              </a:custGeom>
              <a:solidFill>
                <a:schemeClr val="accent3">
                  <a:alpha val="20000"/>
                </a:schemeClr>
              </a:solidFill>
              <a:ln>
                <a:noFill/>
              </a:ln>
            </p:spPr>
          </p:sp>
          <p:sp>
            <p:nvSpPr>
              <p:cNvPr id="25" name="Freeform 25"/>
              <p:cNvSpPr/>
              <p:nvPr/>
            </p:nvSpPr>
            <p:spPr>
              <a:xfrm>
                <a:off x="1031389" y="4262373"/>
                <a:ext cx="375722" cy="344561"/>
              </a:xfrm>
              <a:custGeom>
                <a:avLst/>
                <a:gdLst/>
                <a:ahLst/>
                <a:cxnLst/>
                <a:rect l="l" t="t" r="r" b="b"/>
                <a:pathLst>
                  <a:path w="375722" h="344561">
                    <a:moveTo>
                      <a:pt x="371048" y="17085"/>
                    </a:moveTo>
                    <a:cubicBezTo>
                      <a:pt x="366553" y="6699"/>
                      <a:pt x="356290" y="0"/>
                      <a:pt x="344973" y="65"/>
                    </a:cubicBezTo>
                    <a:lnTo>
                      <a:pt x="30648" y="65"/>
                    </a:lnTo>
                    <a:cubicBezTo>
                      <a:pt x="19349" y="87"/>
                      <a:pt x="9124" y="6765"/>
                      <a:pt x="4562" y="17102"/>
                    </a:cubicBezTo>
                    <a:cubicBezTo>
                      <a:pt x="0" y="27440"/>
                      <a:pt x="1958" y="39494"/>
                      <a:pt x="9556" y="47857"/>
                    </a:cubicBezTo>
                    <a:lnTo>
                      <a:pt x="9699" y="48017"/>
                    </a:lnTo>
                    <a:lnTo>
                      <a:pt x="130661" y="177176"/>
                    </a:lnTo>
                    <a:lnTo>
                      <a:pt x="130661" y="314390"/>
                    </a:lnTo>
                    <a:cubicBezTo>
                      <a:pt x="130658" y="324927"/>
                      <a:pt x="136455" y="334611"/>
                      <a:pt x="145744" y="339586"/>
                    </a:cubicBezTo>
                    <a:cubicBezTo>
                      <a:pt x="155033" y="344561"/>
                      <a:pt x="166307" y="344020"/>
                      <a:pt x="175077" y="338179"/>
                    </a:cubicBezTo>
                    <a:lnTo>
                      <a:pt x="232227" y="300067"/>
                    </a:lnTo>
                    <a:cubicBezTo>
                      <a:pt x="240184" y="294767"/>
                      <a:pt x="244963" y="285838"/>
                      <a:pt x="244961" y="276278"/>
                    </a:cubicBezTo>
                    <a:lnTo>
                      <a:pt x="244961" y="177176"/>
                    </a:lnTo>
                    <a:lnTo>
                      <a:pt x="365940" y="48017"/>
                    </a:lnTo>
                    <a:lnTo>
                      <a:pt x="366083" y="47857"/>
                    </a:lnTo>
                    <a:cubicBezTo>
                      <a:pt x="373767" y="39527"/>
                      <a:pt x="375722" y="27408"/>
                      <a:pt x="371048" y="17085"/>
                    </a:cubicBezTo>
                    <a:close/>
                    <a:moveTo>
                      <a:pt x="30648" y="28640"/>
                    </a:moveTo>
                    <a:lnTo>
                      <a:pt x="30648" y="28640"/>
                    </a:lnTo>
                    <a:close/>
                    <a:moveTo>
                      <a:pt x="220279" y="161835"/>
                    </a:moveTo>
                    <a:cubicBezTo>
                      <a:pt x="217807" y="164456"/>
                      <a:pt x="216417" y="167913"/>
                      <a:pt x="216386" y="171515"/>
                    </a:cubicBezTo>
                    <a:lnTo>
                      <a:pt x="216386" y="276278"/>
                    </a:lnTo>
                    <a:lnTo>
                      <a:pt x="159236" y="314390"/>
                    </a:lnTo>
                    <a:lnTo>
                      <a:pt x="159236" y="171515"/>
                    </a:lnTo>
                    <a:cubicBezTo>
                      <a:pt x="159237" y="167887"/>
                      <a:pt x="157858" y="164394"/>
                      <a:pt x="155378" y="161746"/>
                    </a:cubicBezTo>
                    <a:lnTo>
                      <a:pt x="30648" y="28640"/>
                    </a:lnTo>
                    <a:lnTo>
                      <a:pt x="344973" y="2864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</p:sp>
        </p:grpSp>
        <p:sp>
          <p:nvSpPr>
            <p:cNvPr id="27" name="TextBox 27"/>
            <p:cNvSpPr txBox="1"/>
            <p:nvPr/>
          </p:nvSpPr>
          <p:spPr>
            <a:xfrm>
              <a:off x="3406129" y="4293870"/>
              <a:ext cx="2289821" cy="104775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en" sz="5400" b="1" dirty="0">
                  <a:solidFill>
                    <a:srgbClr val="0369A1"/>
                  </a:solidFill>
                  <a:latin typeface="Courier New"/>
                  <a:ea typeface="Courier New"/>
                  <a:cs typeface="Courier New"/>
                </a:rPr>
                <a:t>64.4%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983361" y="5142071"/>
              <a:ext cx="223821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rgbClr val="334155"/>
                  </a:solidFill>
                  <a:latin typeface="+mn-lt"/>
                  <a:ea typeface="+mn-ea"/>
                  <a:cs typeface="+mn-cs"/>
                </a:rPr>
                <a:t>Average inference-cost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983361" y="5389721"/>
              <a:ext cx="226061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rgbClr val="334155"/>
                  </a:solidFill>
                  <a:latin typeface="+mn-lt"/>
                  <a:ea typeface="+mn-ea"/>
                  <a:cs typeface="+mn-cs"/>
                </a:rPr>
                <a:t>reduction (slice vs full)</a:t>
              </a:r>
            </a:p>
          </p:txBody>
        </p:sp>
      </p:grpSp>
      <p:grpSp>
        <p:nvGrpSpPr>
          <p:cNvPr id="38" name="Group 38" descr="## [Group 38] 90 + 27&#10;sixty-four percent; and the benchmark spans ninety contract-selection questions plus twenty-seven paired task instances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805c080281d1623a9523c58e9259183023e8c6faaf6dfd448cbbf10ea7a4f60a" orderSource="geometry" orderIndex="3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90 + 27</p2vs:concise>
                  <p2vs:detailed>sixty-four percent; and the benchmark spans ninety contract-selection questions plus twenty-seven paired task instances.</p2vs:detailed>
                </p2vs:blockSemantics>
              </a:ext>
            </a:extLst>
          </p:cNvPr>
          <p:cNvGrpSpPr/>
          <p:nvPr/>
        </p:nvGrpSpPr>
        <p:grpSpPr>
          <a:xfrm>
            <a:off x="6248400" y="3924300"/>
            <a:ext cx="5257800" cy="1866900"/>
            <a:chOff x="6248400" y="3924300"/>
            <a:chExt cx="5257800" cy="1866900"/>
          </a:xfrm>
        </p:grpSpPr>
        <p:sp>
          <p:nvSpPr>
            <p:cNvPr id="31" name="Rectangle 31"/>
            <p:cNvSpPr/>
            <p:nvPr/>
          </p:nvSpPr>
          <p:spPr>
            <a:xfrm>
              <a:off x="6248400" y="3924300"/>
              <a:ext cx="5257800" cy="1866900"/>
            </a:xfrm>
            <a:prstGeom prst="roundRect">
              <a:avLst>
                <a:gd name="adj" fmla="val 7143"/>
              </a:avLst>
            </a:prstGeom>
            <a:solidFill>
              <a:schemeClr val="accent2"/>
            </a:solidFill>
            <a:ln>
              <a:noFill/>
            </a:ln>
          </p:spPr>
        </p:sp>
        <p:grpSp>
          <p:nvGrpSpPr>
            <p:cNvPr id="34" name="Group 34"/>
            <p:cNvGrpSpPr/>
            <p:nvPr/>
          </p:nvGrpSpPr>
          <p:grpSpPr>
            <a:xfrm>
              <a:off x="6610350" y="4233862"/>
              <a:ext cx="342900" cy="371475"/>
              <a:chOff x="6610350" y="4233862"/>
              <a:chExt cx="342900" cy="37147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6624638" y="4248150"/>
                <a:ext cx="314325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314325" h="171450">
                    <a:moveTo>
                      <a:pt x="314325" y="85725"/>
                    </a:moveTo>
                    <a:cubicBezTo>
                      <a:pt x="314325" y="133070"/>
                      <a:pt x="243959" y="171450"/>
                      <a:pt x="157162" y="171450"/>
                    </a:cubicBezTo>
                    <a:cubicBezTo>
                      <a:pt x="70366" y="171450"/>
                      <a:pt x="0" y="133070"/>
                      <a:pt x="0" y="85725"/>
                    </a:cubicBezTo>
                    <a:cubicBezTo>
                      <a:pt x="0" y="38380"/>
                      <a:pt x="70366" y="0"/>
                      <a:pt x="157162" y="0"/>
                    </a:cubicBezTo>
                    <a:cubicBezTo>
                      <a:pt x="243959" y="0"/>
                      <a:pt x="314325" y="38380"/>
                      <a:pt x="314325" y="85725"/>
                    </a:cubicBezTo>
                    <a:close/>
                  </a:path>
                </a:pathLst>
              </a:custGeom>
              <a:solidFill>
                <a:srgbClr val="DBEAFE">
                  <a:alpha val="20000"/>
                </a:srgbClr>
              </a:solidFill>
              <a:ln>
                <a:noFill/>
              </a:ln>
            </p:spPr>
          </p:sp>
          <p:sp>
            <p:nvSpPr>
              <p:cNvPr id="33" name="Freeform 33"/>
              <p:cNvSpPr/>
              <p:nvPr/>
            </p:nvSpPr>
            <p:spPr>
              <a:xfrm>
                <a:off x="6610350" y="4233862"/>
                <a:ext cx="342900" cy="371475"/>
              </a:xfrm>
              <a:custGeom>
                <a:avLst/>
                <a:gdLst/>
                <a:ahLst/>
                <a:cxnLst/>
                <a:rect l="l" t="t" r="r" b="b"/>
                <a:pathLst>
                  <a:path w="342900" h="371475">
                    <a:moveTo>
                      <a:pt x="171450" y="0"/>
                    </a:moveTo>
                    <a:cubicBezTo>
                      <a:pt x="75313" y="0"/>
                      <a:pt x="0" y="43934"/>
                      <a:pt x="0" y="100012"/>
                    </a:cubicBezTo>
                    <a:lnTo>
                      <a:pt x="0" y="271462"/>
                    </a:lnTo>
                    <a:cubicBezTo>
                      <a:pt x="0" y="327541"/>
                      <a:pt x="75313" y="371475"/>
                      <a:pt x="171450" y="371475"/>
                    </a:cubicBezTo>
                    <a:cubicBezTo>
                      <a:pt x="267587" y="371475"/>
                      <a:pt x="342900" y="327541"/>
                      <a:pt x="342900" y="271462"/>
                    </a:cubicBezTo>
                    <a:lnTo>
                      <a:pt x="342900" y="100012"/>
                    </a:lnTo>
                    <a:cubicBezTo>
                      <a:pt x="342900" y="43934"/>
                      <a:pt x="267587" y="0"/>
                      <a:pt x="171450" y="0"/>
                    </a:cubicBezTo>
                    <a:close/>
                    <a:moveTo>
                      <a:pt x="314325" y="185738"/>
                    </a:moveTo>
                    <a:cubicBezTo>
                      <a:pt x="314325" y="202918"/>
                      <a:pt x="300252" y="220438"/>
                      <a:pt x="275731" y="233815"/>
                    </a:cubicBezTo>
                    <a:cubicBezTo>
                      <a:pt x="248120" y="248870"/>
                      <a:pt x="211080" y="257175"/>
                      <a:pt x="171450" y="257175"/>
                    </a:cubicBezTo>
                    <a:cubicBezTo>
                      <a:pt x="131820" y="257175"/>
                      <a:pt x="94780" y="248870"/>
                      <a:pt x="67169" y="233815"/>
                    </a:cubicBezTo>
                    <a:cubicBezTo>
                      <a:pt x="42648" y="220438"/>
                      <a:pt x="28575" y="202918"/>
                      <a:pt x="28575" y="185738"/>
                    </a:cubicBezTo>
                    <a:lnTo>
                      <a:pt x="28575" y="156019"/>
                    </a:lnTo>
                    <a:cubicBezTo>
                      <a:pt x="59043" y="182809"/>
                      <a:pt x="111139" y="200025"/>
                      <a:pt x="171450" y="200025"/>
                    </a:cubicBezTo>
                    <a:cubicBezTo>
                      <a:pt x="231761" y="200025"/>
                      <a:pt x="283857" y="182737"/>
                      <a:pt x="314325" y="156019"/>
                    </a:cubicBezTo>
                    <a:close/>
                    <a:moveTo>
                      <a:pt x="67169" y="51935"/>
                    </a:moveTo>
                    <a:cubicBezTo>
                      <a:pt x="94780" y="36880"/>
                      <a:pt x="131820" y="28575"/>
                      <a:pt x="171450" y="28575"/>
                    </a:cubicBezTo>
                    <a:cubicBezTo>
                      <a:pt x="211080" y="28575"/>
                      <a:pt x="248120" y="36880"/>
                      <a:pt x="275731" y="51935"/>
                    </a:cubicBezTo>
                    <a:cubicBezTo>
                      <a:pt x="300252" y="65312"/>
                      <a:pt x="314325" y="82832"/>
                      <a:pt x="314325" y="100012"/>
                    </a:cubicBezTo>
                    <a:cubicBezTo>
                      <a:pt x="314325" y="117193"/>
                      <a:pt x="300252" y="134713"/>
                      <a:pt x="275731" y="148090"/>
                    </a:cubicBezTo>
                    <a:cubicBezTo>
                      <a:pt x="248120" y="163145"/>
                      <a:pt x="211080" y="171450"/>
                      <a:pt x="171450" y="171450"/>
                    </a:cubicBezTo>
                    <a:cubicBezTo>
                      <a:pt x="131820" y="171450"/>
                      <a:pt x="94780" y="163145"/>
                      <a:pt x="67169" y="148090"/>
                    </a:cubicBezTo>
                    <a:cubicBezTo>
                      <a:pt x="42648" y="134713"/>
                      <a:pt x="28575" y="117193"/>
                      <a:pt x="28575" y="100012"/>
                    </a:cubicBezTo>
                    <a:cubicBezTo>
                      <a:pt x="28575" y="82832"/>
                      <a:pt x="42648" y="65312"/>
                      <a:pt x="67169" y="51935"/>
                    </a:cubicBezTo>
                    <a:close/>
                    <a:moveTo>
                      <a:pt x="275731" y="319540"/>
                    </a:moveTo>
                    <a:cubicBezTo>
                      <a:pt x="248120" y="334595"/>
                      <a:pt x="211080" y="342900"/>
                      <a:pt x="171450" y="342900"/>
                    </a:cubicBezTo>
                    <a:cubicBezTo>
                      <a:pt x="131820" y="342900"/>
                      <a:pt x="94780" y="334595"/>
                      <a:pt x="67169" y="319540"/>
                    </a:cubicBezTo>
                    <a:cubicBezTo>
                      <a:pt x="42648" y="306163"/>
                      <a:pt x="28575" y="288643"/>
                      <a:pt x="28575" y="271462"/>
                    </a:cubicBezTo>
                    <a:lnTo>
                      <a:pt x="28575" y="241744"/>
                    </a:lnTo>
                    <a:cubicBezTo>
                      <a:pt x="59043" y="268534"/>
                      <a:pt x="111139" y="285750"/>
                      <a:pt x="171450" y="285750"/>
                    </a:cubicBezTo>
                    <a:cubicBezTo>
                      <a:pt x="231761" y="285750"/>
                      <a:pt x="283857" y="268462"/>
                      <a:pt x="314325" y="241744"/>
                    </a:cubicBezTo>
                    <a:lnTo>
                      <a:pt x="314325" y="271462"/>
                    </a:lnTo>
                    <a:cubicBezTo>
                      <a:pt x="314325" y="288643"/>
                      <a:pt x="300252" y="306163"/>
                      <a:pt x="275731" y="319540"/>
                    </a:cubicBezTo>
                    <a:close/>
                  </a:path>
                </a:pathLst>
              </a:custGeom>
              <a:solidFill>
                <a:srgbClr val="DBEAFE"/>
              </a:solidFill>
              <a:ln>
                <a:noFill/>
              </a:ln>
            </p:spPr>
          </p:sp>
        </p:grpSp>
        <p:sp>
          <p:nvSpPr>
            <p:cNvPr id="35" name="TextBox 35"/>
            <p:cNvSpPr txBox="1"/>
            <p:nvPr/>
          </p:nvSpPr>
          <p:spPr>
            <a:xfrm>
              <a:off x="9089584" y="4314825"/>
              <a:ext cx="2168966" cy="8763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en" sz="4500" b="1" dirty="0">
                  <a:solidFill>
                    <a:srgbClr val="FFFFFF"/>
                  </a:solidFill>
                  <a:latin typeface="Courier New"/>
                  <a:ea typeface="Courier New"/>
                  <a:cs typeface="Courier New"/>
                </a:rPr>
                <a:t>90 + 27</a:t>
              </a: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6545961" y="5065871"/>
              <a:ext cx="1681386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rgbClr val="DBEAFE"/>
                  </a:solidFill>
                  <a:latin typeface="+mn-lt"/>
                  <a:ea typeface="+mn-ea"/>
                  <a:cs typeface="+mn-cs"/>
                </a:rPr>
                <a:t>Type I questions +</a:t>
              </a: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6545961" y="5313521"/>
              <a:ext cx="203122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rgbClr val="DBEAFE"/>
                  </a:solidFill>
                  <a:latin typeface="+mn-lt"/>
                  <a:ea typeface="+mn-ea"/>
                  <a:cs typeface="+mn-cs"/>
                </a:rPr>
                <a:t>paired task instances</a:t>
              </a:r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11103540" y="619220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rgbClr val="94A3B8"/>
                </a:solidFill>
                <a:latin typeface="Courier New"/>
                <a:ea typeface="Courier New"/>
                <a:cs typeface="Courier New"/>
              </a:rPr>
              <a:t>13 / 14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3335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</p:sp>
      <p:grpSp>
        <p:nvGrpSpPr>
          <p:cNvPr id="7" name="Group 7" descr="## [Group 7] Group 7&#10;LoopArena turns runtime loop control into a directly measurable skill by fixing the Worker and varying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be4e2dd466cc2b98f87cda05435d6eb929dbdebbccb20b3028d031c64e078c77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Group 7</p2vs:concise>
                  <p2vs:detailed>LoopArena turns runtime loop control into a directly measurable skill by fixing the Worker and varying</p2vs:detailed>
                </p2vs:blockSemantics>
              </a:ext>
            </a:extLst>
          </p:cNvPr>
          <p:cNvGrpSpPr/>
          <p:nvPr/>
        </p:nvGrpSpPr>
        <p:grpSpPr>
          <a:xfrm>
            <a:off x="9848850" y="514350"/>
            <a:ext cx="1638300" cy="1638300"/>
            <a:chOff x="9848850" y="514350"/>
            <a:chExt cx="1638300" cy="1638300"/>
          </a:xfrm>
        </p:grpSpPr>
        <p:sp>
          <p:nvSpPr>
            <p:cNvPr id="3" name="Ellipse 3"/>
            <p:cNvSpPr/>
            <p:nvPr/>
          </p:nvSpPr>
          <p:spPr>
            <a:xfrm>
              <a:off x="9848850" y="514350"/>
              <a:ext cx="1638300" cy="1638300"/>
            </a:xfrm>
            <a:prstGeom prst="ellipse">
              <a:avLst/>
            </a:prstGeom>
            <a:solidFill>
              <a:srgbClr val="172E68"/>
            </a:solidFill>
            <a:ln>
              <a:noFill/>
            </a:ln>
          </p:spPr>
        </p:sp>
        <p:grpSp>
          <p:nvGrpSpPr>
            <p:cNvPr id="6" name="Group 6"/>
            <p:cNvGrpSpPr/>
            <p:nvPr/>
          </p:nvGrpSpPr>
          <p:grpSpPr>
            <a:xfrm>
              <a:off x="10379017" y="964917"/>
              <a:ext cx="577343" cy="735295"/>
              <a:chOff x="10379017" y="964917"/>
              <a:chExt cx="577343" cy="735295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0405277" y="991279"/>
                <a:ext cx="524732" cy="577965"/>
              </a:xfrm>
              <a:custGeom>
                <a:avLst/>
                <a:gdLst/>
                <a:ahLst/>
                <a:cxnLst/>
                <a:rect l="l" t="t" r="r" b="b"/>
                <a:pathLst>
                  <a:path w="524732" h="577965">
                    <a:moveTo>
                      <a:pt x="524661" y="263640"/>
                    </a:moveTo>
                    <a:cubicBezTo>
                      <a:pt x="524732" y="344060"/>
                      <a:pt x="487793" y="420039"/>
                      <a:pt x="424502" y="469654"/>
                    </a:cubicBezTo>
                    <a:cubicBezTo>
                      <a:pt x="405174" y="484634"/>
                      <a:pt x="393812" y="507673"/>
                      <a:pt x="393692" y="532126"/>
                    </a:cubicBezTo>
                    <a:lnTo>
                      <a:pt x="393692" y="551771"/>
                    </a:lnTo>
                    <a:cubicBezTo>
                      <a:pt x="393692" y="566238"/>
                      <a:pt x="381965" y="577965"/>
                      <a:pt x="367498" y="577965"/>
                    </a:cubicBezTo>
                    <a:lnTo>
                      <a:pt x="157948" y="577965"/>
                    </a:lnTo>
                    <a:cubicBezTo>
                      <a:pt x="143482" y="577965"/>
                      <a:pt x="131755" y="566238"/>
                      <a:pt x="131755" y="551771"/>
                    </a:cubicBezTo>
                    <a:lnTo>
                      <a:pt x="131755" y="532126"/>
                    </a:lnTo>
                    <a:cubicBezTo>
                      <a:pt x="131729" y="507806"/>
                      <a:pt x="120495" y="484855"/>
                      <a:pt x="101304" y="469916"/>
                    </a:cubicBezTo>
                    <a:cubicBezTo>
                      <a:pt x="38217" y="420633"/>
                      <a:pt x="1178" y="345168"/>
                      <a:pt x="786" y="265114"/>
                    </a:cubicBezTo>
                    <a:cubicBezTo>
                      <a:pt x="0" y="123143"/>
                      <a:pt x="114467" y="4977"/>
                      <a:pt x="256404" y="1703"/>
                    </a:cubicBezTo>
                    <a:cubicBezTo>
                      <a:pt x="326963" y="0"/>
                      <a:pt x="395222" y="26843"/>
                      <a:pt x="445721" y="76152"/>
                    </a:cubicBezTo>
                    <a:cubicBezTo>
                      <a:pt x="496219" y="125461"/>
                      <a:pt x="524681" y="193061"/>
                      <a:pt x="524661" y="263640"/>
                    </a:cubicBezTo>
                    <a:close/>
                  </a:path>
                </a:pathLst>
              </a:custGeom>
              <a:solidFill>
                <a:srgbClr val="93C5FD">
                  <a:alpha val="20000"/>
                </a:srgbClr>
              </a:solidFill>
              <a:ln>
                <a:noFill/>
              </a:ln>
            </p:spPr>
          </p:sp>
          <p:sp>
            <p:nvSpPr>
              <p:cNvPr id="5" name="Freeform 5"/>
              <p:cNvSpPr/>
              <p:nvPr/>
            </p:nvSpPr>
            <p:spPr>
              <a:xfrm>
                <a:off x="10379017" y="964917"/>
                <a:ext cx="577343" cy="735295"/>
              </a:xfrm>
              <a:custGeom>
                <a:avLst/>
                <a:gdLst/>
                <a:ahLst/>
                <a:cxnLst/>
                <a:rect l="l" t="t" r="r" b="b"/>
                <a:pathLst>
                  <a:path w="577343" h="735295">
                    <a:moveTo>
                      <a:pt x="446145" y="709102"/>
                    </a:moveTo>
                    <a:cubicBezTo>
                      <a:pt x="446145" y="723568"/>
                      <a:pt x="434418" y="735295"/>
                      <a:pt x="419951" y="735295"/>
                    </a:cubicBezTo>
                    <a:lnTo>
                      <a:pt x="158014" y="735295"/>
                    </a:lnTo>
                    <a:cubicBezTo>
                      <a:pt x="143547" y="735295"/>
                      <a:pt x="131820" y="723568"/>
                      <a:pt x="131820" y="709102"/>
                    </a:cubicBezTo>
                    <a:cubicBezTo>
                      <a:pt x="131820" y="694635"/>
                      <a:pt x="143547" y="682908"/>
                      <a:pt x="158014" y="682908"/>
                    </a:cubicBezTo>
                    <a:lnTo>
                      <a:pt x="419951" y="682908"/>
                    </a:lnTo>
                    <a:cubicBezTo>
                      <a:pt x="434418" y="682908"/>
                      <a:pt x="446145" y="694635"/>
                      <a:pt x="446145" y="709102"/>
                    </a:cubicBezTo>
                    <a:close/>
                    <a:moveTo>
                      <a:pt x="577114" y="290002"/>
                    </a:moveTo>
                    <a:cubicBezTo>
                      <a:pt x="577343" y="378489"/>
                      <a:pt x="536692" y="462123"/>
                      <a:pt x="466969" y="516610"/>
                    </a:cubicBezTo>
                    <a:cubicBezTo>
                      <a:pt x="453932" y="526603"/>
                      <a:pt x="446245" y="542061"/>
                      <a:pt x="446145" y="558487"/>
                    </a:cubicBezTo>
                    <a:lnTo>
                      <a:pt x="446145" y="578133"/>
                    </a:lnTo>
                    <a:cubicBezTo>
                      <a:pt x="446145" y="607066"/>
                      <a:pt x="422690" y="630520"/>
                      <a:pt x="393758" y="630520"/>
                    </a:cubicBezTo>
                    <a:lnTo>
                      <a:pt x="184208" y="630520"/>
                    </a:lnTo>
                    <a:cubicBezTo>
                      <a:pt x="155275" y="630520"/>
                      <a:pt x="131820" y="607066"/>
                      <a:pt x="131820" y="578133"/>
                    </a:cubicBezTo>
                    <a:lnTo>
                      <a:pt x="131820" y="558487"/>
                    </a:lnTo>
                    <a:cubicBezTo>
                      <a:pt x="131809" y="542256"/>
                      <a:pt x="124275" y="526947"/>
                      <a:pt x="111422" y="517036"/>
                    </a:cubicBezTo>
                    <a:cubicBezTo>
                      <a:pt x="41881" y="462877"/>
                      <a:pt x="1108" y="379748"/>
                      <a:pt x="851" y="291606"/>
                    </a:cubicBezTo>
                    <a:cubicBezTo>
                      <a:pt x="0" y="135557"/>
                      <a:pt x="126123" y="5603"/>
                      <a:pt x="282041" y="1870"/>
                    </a:cubicBezTo>
                    <a:cubicBezTo>
                      <a:pt x="359654" y="0"/>
                      <a:pt x="434737" y="29529"/>
                      <a:pt x="490283" y="83768"/>
                    </a:cubicBezTo>
                    <a:cubicBezTo>
                      <a:pt x="545829" y="138007"/>
                      <a:pt x="577136" y="212366"/>
                      <a:pt x="577114" y="290002"/>
                    </a:cubicBezTo>
                    <a:close/>
                    <a:moveTo>
                      <a:pt x="524726" y="290002"/>
                    </a:moveTo>
                    <a:cubicBezTo>
                      <a:pt x="524745" y="226479"/>
                      <a:pt x="499127" y="165637"/>
                      <a:pt x="453677" y="121259"/>
                    </a:cubicBezTo>
                    <a:cubicBezTo>
                      <a:pt x="408226" y="76881"/>
                      <a:pt x="346790" y="52723"/>
                      <a:pt x="283285" y="54258"/>
                    </a:cubicBezTo>
                    <a:cubicBezTo>
                      <a:pt x="155591" y="57270"/>
                      <a:pt x="52551" y="163584"/>
                      <a:pt x="53239" y="291279"/>
                    </a:cubicBezTo>
                    <a:cubicBezTo>
                      <a:pt x="53481" y="363366"/>
                      <a:pt x="86852" y="431339"/>
                      <a:pt x="143738" y="475617"/>
                    </a:cubicBezTo>
                    <a:cubicBezTo>
                      <a:pt x="169314" y="495499"/>
                      <a:pt x="184254" y="526093"/>
                      <a:pt x="184208" y="558487"/>
                    </a:cubicBezTo>
                    <a:lnTo>
                      <a:pt x="184208" y="578133"/>
                    </a:lnTo>
                    <a:lnTo>
                      <a:pt x="393758" y="578133"/>
                    </a:lnTo>
                    <a:lnTo>
                      <a:pt x="393758" y="558487"/>
                    </a:lnTo>
                    <a:cubicBezTo>
                      <a:pt x="393831" y="526002"/>
                      <a:pt x="408899" y="495371"/>
                      <a:pt x="434587" y="475486"/>
                    </a:cubicBezTo>
                    <a:cubicBezTo>
                      <a:pt x="491655" y="430887"/>
                      <a:pt x="524923" y="362429"/>
                      <a:pt x="524726" y="290002"/>
                    </a:cubicBezTo>
                    <a:close/>
                    <a:moveTo>
                      <a:pt x="471979" y="259420"/>
                    </a:moveTo>
                    <a:cubicBezTo>
                      <a:pt x="458068" y="181718"/>
                      <a:pt x="397236" y="120900"/>
                      <a:pt x="319531" y="107005"/>
                    </a:cubicBezTo>
                    <a:cubicBezTo>
                      <a:pt x="305264" y="104600"/>
                      <a:pt x="291748" y="114217"/>
                      <a:pt x="289343" y="128484"/>
                    </a:cubicBezTo>
                    <a:cubicBezTo>
                      <a:pt x="286938" y="142752"/>
                      <a:pt x="296554" y="156268"/>
                      <a:pt x="310822" y="158673"/>
                    </a:cubicBezTo>
                    <a:cubicBezTo>
                      <a:pt x="365075" y="167808"/>
                      <a:pt x="411111" y="213843"/>
                      <a:pt x="420311" y="268195"/>
                    </a:cubicBezTo>
                    <a:cubicBezTo>
                      <a:pt x="422452" y="280792"/>
                      <a:pt x="433368" y="290006"/>
                      <a:pt x="446145" y="290002"/>
                    </a:cubicBezTo>
                    <a:cubicBezTo>
                      <a:pt x="447625" y="289993"/>
                      <a:pt x="449103" y="289872"/>
                      <a:pt x="450565" y="289641"/>
                    </a:cubicBezTo>
                    <a:cubicBezTo>
                      <a:pt x="464823" y="287207"/>
                      <a:pt x="474409" y="273678"/>
                      <a:pt x="471979" y="259420"/>
                    </a:cubicBezTo>
                    <a:close/>
                  </a:path>
                </a:pathLst>
              </a:custGeom>
              <a:solidFill>
                <a:srgbClr val="93C5FD"/>
              </a:solidFill>
              <a:ln>
                <a:noFill/>
              </a:ln>
            </p:spPr>
          </p:sp>
        </p:grpSp>
      </p:grpSp>
      <p:grpSp>
        <p:nvGrpSpPr>
          <p:cNvPr id="11" name="Group 11"/>
          <p:cNvGrpSpPr/>
          <p:nvPr/>
        </p:nvGrpSpPr>
        <p:grpSpPr>
          <a:xfrm>
            <a:off x="666750" y="1127760"/>
            <a:ext cx="9134994" cy="1080135"/>
            <a:chOff x="666750" y="1127760"/>
            <a:chExt cx="9134994" cy="1080135"/>
          </a:xfrm>
        </p:grpSpPr>
        <p:sp>
          <p:nvSpPr>
            <p:cNvPr id="8" name="TextBox 8"/>
            <p:cNvSpPr txBox="1"/>
            <p:nvPr/>
          </p:nvSpPr>
          <p:spPr>
            <a:xfrm>
              <a:off x="679704" y="1127760"/>
              <a:ext cx="1060643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b="1" spc="225" dirty="0">
                  <a:solidFill>
                    <a:srgbClr val="93C5FD"/>
                  </a:solidFill>
                  <a:latin typeface="+mn-lt"/>
                  <a:ea typeface="+mn-ea"/>
                  <a:cs typeface="+mn-cs"/>
                </a:rPr>
                <a:t>TAKEAWAY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666750" y="1445895"/>
              <a:ext cx="9134994" cy="762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900" b="1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Loop Control, Made Measurable</a:t>
              </a:r>
            </a:p>
          </p:txBody>
        </p:sp>
        <p:sp>
          <p:nvSpPr>
            <p:cNvPr id="10" name="Line 10"/>
            <p:cNvSpPr/>
            <p:nvPr/>
          </p:nvSpPr>
          <p:spPr>
            <a:xfrm>
              <a:off x="685800" y="2133600"/>
              <a:ext cx="7886700" cy="9525"/>
            </a:xfrm>
            <a:custGeom>
              <a:avLst/>
              <a:gdLst/>
              <a:ahLst/>
              <a:cxnLst/>
              <a:rect l="l" t="t" r="r" b="b"/>
              <a:pathLst>
                <a:path w="7886700" h="9525">
                  <a:moveTo>
                    <a:pt x="0" y="0"/>
                  </a:moveTo>
                  <a:lnTo>
                    <a:pt x="7886700" y="0"/>
                  </a:lnTo>
                </a:path>
              </a:pathLst>
            </a:custGeom>
            <a:noFill/>
            <a:ln w="9525">
              <a:solidFill>
                <a:srgbClr val="3B5BA0"/>
              </a:solidFill>
            </a:ln>
          </p:spPr>
        </p:sp>
      </p:grpSp>
      <p:grpSp>
        <p:nvGrpSpPr>
          <p:cNvPr id="14" name="Group 14" descr="## [Group 14] LoopArena isolates runtime loop control by fixing the Worker&#10;only the Controller. Its main finding is sobering: even the strongest models guide a long coding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8c79cfa8cb34a3c8fdfb12f76b3dc6a1a1e14d775d814d26614b8ac22b1372dd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LoopArena isolates runtime loop control by fixing the Worker</p2vs:concise>
                  <p2vs:detailed>only the Controller. Its main finding is sobering: even the strongest models guide a long coding</p2vs:detailed>
                </p2vs:blockSemantics>
              </a:ext>
            </a:extLst>
          </p:cNvPr>
          <p:cNvGrpSpPr/>
          <p:nvPr/>
        </p:nvGrpSpPr>
        <p:grpSpPr>
          <a:xfrm>
            <a:off x="675513" y="2543651"/>
            <a:ext cx="9076299" cy="738950"/>
            <a:chOff x="675513" y="2543651"/>
            <a:chExt cx="9076299" cy="738950"/>
          </a:xfrm>
        </p:grpSpPr>
        <p:sp>
          <p:nvSpPr>
            <p:cNvPr id="12" name="TextBox 12"/>
            <p:cNvSpPr txBox="1"/>
            <p:nvPr/>
          </p:nvSpPr>
          <p:spPr>
            <a:xfrm>
              <a:off x="675513" y="2543651"/>
              <a:ext cx="9076299" cy="39605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2020" b="1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LoopArena isolates runtime loop control by fixing the Worker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675513" y="2886551"/>
              <a:ext cx="4764306" cy="39605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2020" b="1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and varying only the Controller.</a:t>
              </a:r>
            </a:p>
          </p:txBody>
        </p:sp>
      </p:grpSp>
      <p:grpSp>
        <p:nvGrpSpPr>
          <p:cNvPr id="22" name="Group 22" descr="## [Group 22] A sobering finding&#10;run to success only about a quarter of the time. But it also offers a practical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d076d6b0c077bdc0bb0d36a7a3a12ed1509eeca1e64928e4af4c534c53babaa5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A sobering finding</p2vs:concise>
                  <p2vs:detailed>run to success only about a quarter of the time. But it also offers a practical</p2vs:detailed>
                </p2vs:blockSemantics>
              </a:ext>
            </a:extLst>
          </p:cNvPr>
          <p:cNvGrpSpPr/>
          <p:nvPr/>
        </p:nvGrpSpPr>
        <p:grpSpPr>
          <a:xfrm>
            <a:off x="685800" y="3505200"/>
            <a:ext cx="5257800" cy="1428750"/>
            <a:chOff x="685800" y="3505200"/>
            <a:chExt cx="5257800" cy="1428750"/>
          </a:xfrm>
        </p:grpSpPr>
        <p:sp>
          <p:nvSpPr>
            <p:cNvPr id="15" name="Rectangle 15"/>
            <p:cNvSpPr/>
            <p:nvPr/>
          </p:nvSpPr>
          <p:spPr>
            <a:xfrm>
              <a:off x="685800" y="3505200"/>
              <a:ext cx="5257800" cy="1428750"/>
            </a:xfrm>
            <a:prstGeom prst="roundRect">
              <a:avLst>
                <a:gd name="adj" fmla="val 8000"/>
              </a:avLst>
            </a:prstGeom>
            <a:solidFill>
              <a:srgbClr val="172E68"/>
            </a:solidFill>
            <a:ln>
              <a:noFill/>
            </a:ln>
          </p:spPr>
        </p:sp>
        <p:grpSp>
          <p:nvGrpSpPr>
            <p:cNvPr id="18" name="Group 18"/>
            <p:cNvGrpSpPr/>
            <p:nvPr/>
          </p:nvGrpSpPr>
          <p:grpSpPr>
            <a:xfrm>
              <a:off x="991791" y="3811191"/>
              <a:ext cx="340519" cy="340519"/>
              <a:chOff x="991791" y="3811191"/>
              <a:chExt cx="340519" cy="340519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1004888" y="3824288"/>
                <a:ext cx="314325" cy="314325"/>
              </a:xfrm>
              <a:custGeom>
                <a:avLst/>
                <a:gdLst/>
                <a:ahLst/>
                <a:cxnLst/>
                <a:rect l="l" t="t" r="r" b="b"/>
                <a:pathLst>
                  <a:path w="314325" h="314325">
                    <a:moveTo>
                      <a:pt x="314325" y="157162"/>
                    </a:moveTo>
                    <a:cubicBezTo>
                      <a:pt x="314325" y="243961"/>
                      <a:pt x="243961" y="314325"/>
                      <a:pt x="157162" y="314325"/>
                    </a:cubicBezTo>
                    <a:cubicBezTo>
                      <a:pt x="70364" y="314325"/>
                      <a:pt x="0" y="243961"/>
                      <a:pt x="0" y="157162"/>
                    </a:cubicBezTo>
                    <a:cubicBezTo>
                      <a:pt x="0" y="70364"/>
                      <a:pt x="70364" y="0"/>
                      <a:pt x="157162" y="0"/>
                    </a:cubicBezTo>
                    <a:cubicBezTo>
                      <a:pt x="243961" y="0"/>
                      <a:pt x="314325" y="70364"/>
                      <a:pt x="314325" y="157162"/>
                    </a:cubicBezTo>
                    <a:close/>
                  </a:path>
                </a:pathLst>
              </a:custGeom>
              <a:solidFill>
                <a:srgbClr val="FCA5A5">
                  <a:alpha val="20000"/>
                </a:srgbClr>
              </a:solidFill>
              <a:ln>
                <a:noFill/>
              </a:ln>
            </p:spPr>
          </p:sp>
          <p:sp>
            <p:nvSpPr>
              <p:cNvPr id="17" name="Freeform 17"/>
              <p:cNvSpPr/>
              <p:nvPr/>
            </p:nvSpPr>
            <p:spPr>
              <a:xfrm>
                <a:off x="991791" y="3811191"/>
                <a:ext cx="340519" cy="340519"/>
              </a:xfrm>
              <a:custGeom>
                <a:avLst/>
                <a:gdLst/>
                <a:ahLst/>
                <a:cxnLst/>
                <a:rect l="l" t="t" r="r" b="b"/>
                <a:pathLst>
                  <a:path w="340519" h="340519">
                    <a:moveTo>
                      <a:pt x="170259" y="0"/>
                    </a:moveTo>
                    <a:cubicBezTo>
                      <a:pt x="76228" y="0"/>
                      <a:pt x="0" y="76228"/>
                      <a:pt x="0" y="170259"/>
                    </a:cubicBezTo>
                    <a:cubicBezTo>
                      <a:pt x="0" y="264291"/>
                      <a:pt x="76228" y="340519"/>
                      <a:pt x="170259" y="340519"/>
                    </a:cubicBezTo>
                    <a:cubicBezTo>
                      <a:pt x="264291" y="340519"/>
                      <a:pt x="340519" y="264291"/>
                      <a:pt x="340519" y="170259"/>
                    </a:cubicBezTo>
                    <a:cubicBezTo>
                      <a:pt x="340419" y="76269"/>
                      <a:pt x="264250" y="99"/>
                      <a:pt x="170259" y="0"/>
                    </a:cubicBezTo>
                    <a:close/>
                    <a:moveTo>
                      <a:pt x="170259" y="314325"/>
                    </a:moveTo>
                    <a:cubicBezTo>
                      <a:pt x="90694" y="314325"/>
                      <a:pt x="26194" y="249825"/>
                      <a:pt x="26194" y="170259"/>
                    </a:cubicBezTo>
                    <a:cubicBezTo>
                      <a:pt x="26194" y="90694"/>
                      <a:pt x="90694" y="26194"/>
                      <a:pt x="170259" y="26194"/>
                    </a:cubicBezTo>
                    <a:cubicBezTo>
                      <a:pt x="249825" y="26194"/>
                      <a:pt x="314325" y="90694"/>
                      <a:pt x="314325" y="170259"/>
                    </a:cubicBezTo>
                    <a:cubicBezTo>
                      <a:pt x="314235" y="249787"/>
                      <a:pt x="249787" y="314235"/>
                      <a:pt x="170259" y="314325"/>
                    </a:cubicBezTo>
                    <a:close/>
                    <a:moveTo>
                      <a:pt x="157162" y="183356"/>
                    </a:moveTo>
                    <a:lnTo>
                      <a:pt x="157162" y="91678"/>
                    </a:lnTo>
                    <a:cubicBezTo>
                      <a:pt x="157162" y="84445"/>
                      <a:pt x="163026" y="78581"/>
                      <a:pt x="170259" y="78581"/>
                    </a:cubicBezTo>
                    <a:cubicBezTo>
                      <a:pt x="177493" y="78581"/>
                      <a:pt x="183356" y="84445"/>
                      <a:pt x="183356" y="91678"/>
                    </a:cubicBezTo>
                    <a:lnTo>
                      <a:pt x="183356" y="183356"/>
                    </a:lnTo>
                    <a:cubicBezTo>
                      <a:pt x="183356" y="190589"/>
                      <a:pt x="177493" y="196453"/>
                      <a:pt x="170259" y="196453"/>
                    </a:cubicBezTo>
                    <a:cubicBezTo>
                      <a:pt x="163026" y="196453"/>
                      <a:pt x="157162" y="190589"/>
                      <a:pt x="157162" y="183356"/>
                    </a:cubicBezTo>
                    <a:close/>
                    <a:moveTo>
                      <a:pt x="189905" y="242292"/>
                    </a:moveTo>
                    <a:cubicBezTo>
                      <a:pt x="189905" y="253142"/>
                      <a:pt x="181109" y="261938"/>
                      <a:pt x="170259" y="261938"/>
                    </a:cubicBezTo>
                    <a:cubicBezTo>
                      <a:pt x="159410" y="261938"/>
                      <a:pt x="150614" y="253142"/>
                      <a:pt x="150614" y="242292"/>
                    </a:cubicBezTo>
                    <a:cubicBezTo>
                      <a:pt x="150614" y="231442"/>
                      <a:pt x="159410" y="222647"/>
                      <a:pt x="170259" y="222647"/>
                    </a:cubicBezTo>
                    <a:cubicBezTo>
                      <a:pt x="181109" y="222647"/>
                      <a:pt x="189905" y="231442"/>
                      <a:pt x="189905" y="242292"/>
                    </a:cubicBezTo>
                    <a:close/>
                  </a:path>
                </a:pathLst>
              </a:custGeom>
              <a:solidFill>
                <a:srgbClr val="FCA5A5"/>
              </a:solidFill>
              <a:ln>
                <a:noFill/>
              </a:ln>
            </p:spPr>
          </p:sp>
        </p:grpSp>
        <p:sp>
          <p:nvSpPr>
            <p:cNvPr id="19" name="TextBox 19"/>
            <p:cNvSpPr txBox="1"/>
            <p:nvPr/>
          </p:nvSpPr>
          <p:spPr>
            <a:xfrm>
              <a:off x="1516380" y="3876675"/>
              <a:ext cx="185575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b="1" dirty="0">
                  <a:solidFill>
                    <a:srgbClr val="FFFFFF"/>
                  </a:solidFill>
                  <a:latin typeface="+mn-lt"/>
                  <a:ea typeface="+mn-ea"/>
                  <a:cs typeface="+mn-cs"/>
                </a:rPr>
                <a:t>A sobering finding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945642" y="4292918"/>
              <a:ext cx="344551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Even the strongest models guide a long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945642" y="4540568"/>
              <a:ext cx="3748411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coding run to success only ~¼ of the time.</a:t>
              </a:r>
            </a:p>
          </p:txBody>
        </p:sp>
      </p:grpSp>
      <p:grpSp>
        <p:nvGrpSpPr>
          <p:cNvPr id="30" name="Group 30" descr="## [Group 30] A practical shortcut&#10;shortcut — a condensed slice evaluation that preserves the Controller ranking at roughly a third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32842e20d0735f8c99e074c99b0ddd2625be7e755d534336f9c61e83135a3c0a" orderSource="geometry" orderIndex="3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A practical shortcut</p2vs:concise>
                  <p2vs:detailed>shortcut — a condensed slice evaluation that preserves the Controller ranking at roughly a third</p2vs:detailed>
                </p2vs:blockSemantics>
              </a:ext>
            </a:extLst>
          </p:cNvPr>
          <p:cNvGrpSpPr/>
          <p:nvPr/>
        </p:nvGrpSpPr>
        <p:grpSpPr>
          <a:xfrm>
            <a:off x="6248400" y="3505200"/>
            <a:ext cx="5257800" cy="1428750"/>
            <a:chOff x="6248400" y="3505200"/>
            <a:chExt cx="5257800" cy="1428750"/>
          </a:xfrm>
        </p:grpSpPr>
        <p:sp>
          <p:nvSpPr>
            <p:cNvPr id="23" name="Rectangle 23"/>
            <p:cNvSpPr/>
            <p:nvPr/>
          </p:nvSpPr>
          <p:spPr>
            <a:xfrm>
              <a:off x="6248400" y="3505200"/>
              <a:ext cx="5257800" cy="1428750"/>
            </a:xfrm>
            <a:prstGeom prst="roundRect">
              <a:avLst>
                <a:gd name="adj" fmla="val 8000"/>
              </a:avLst>
            </a:prstGeom>
            <a:solidFill>
              <a:srgbClr val="172E68"/>
            </a:solidFill>
            <a:ln>
              <a:noFill/>
            </a:ln>
          </p:spPr>
        </p:sp>
        <p:grpSp>
          <p:nvGrpSpPr>
            <p:cNvPr id="26" name="Group 26"/>
            <p:cNvGrpSpPr/>
            <p:nvPr/>
          </p:nvGrpSpPr>
          <p:grpSpPr>
            <a:xfrm>
              <a:off x="6552490" y="3837325"/>
              <a:ext cx="344412" cy="315848"/>
              <a:chOff x="6552490" y="3837325"/>
              <a:chExt cx="344412" cy="315848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6566546" y="3850481"/>
                <a:ext cx="316208" cy="288837"/>
              </a:xfrm>
              <a:custGeom>
                <a:avLst/>
                <a:gdLst/>
                <a:ahLst/>
                <a:cxnLst/>
                <a:rect l="l" t="t" r="r" b="b"/>
                <a:pathLst>
                  <a:path w="316208" h="288837">
                    <a:moveTo>
                      <a:pt x="311829" y="21905"/>
                    </a:moveTo>
                    <a:lnTo>
                      <a:pt x="197395" y="144066"/>
                    </a:lnTo>
                    <a:lnTo>
                      <a:pt x="197395" y="240082"/>
                    </a:lnTo>
                    <a:cubicBezTo>
                      <a:pt x="197398" y="244462"/>
                      <a:pt x="195210" y="248554"/>
                      <a:pt x="191567" y="250985"/>
                    </a:cubicBezTo>
                    <a:lnTo>
                      <a:pt x="139179" y="285905"/>
                    </a:lnTo>
                    <a:cubicBezTo>
                      <a:pt x="135164" y="288584"/>
                      <a:pt x="130001" y="288837"/>
                      <a:pt x="125743" y="286564"/>
                    </a:cubicBezTo>
                    <a:cubicBezTo>
                      <a:pt x="121485" y="284291"/>
                      <a:pt x="118822" y="279861"/>
                      <a:pt x="118813" y="275034"/>
                    </a:cubicBezTo>
                    <a:lnTo>
                      <a:pt x="118813" y="144066"/>
                    </a:lnTo>
                    <a:lnTo>
                      <a:pt x="4379" y="21905"/>
                    </a:lnTo>
                    <a:cubicBezTo>
                      <a:pt x="898" y="18073"/>
                      <a:pt x="0" y="12550"/>
                      <a:pt x="2089" y="7813"/>
                    </a:cubicBezTo>
                    <a:cubicBezTo>
                      <a:pt x="4178" y="3075"/>
                      <a:pt x="8861" y="13"/>
                      <a:pt x="14038" y="0"/>
                    </a:cubicBezTo>
                    <a:lnTo>
                      <a:pt x="302170" y="0"/>
                    </a:lnTo>
                    <a:cubicBezTo>
                      <a:pt x="307347" y="13"/>
                      <a:pt x="312030" y="3075"/>
                      <a:pt x="314119" y="7813"/>
                    </a:cubicBezTo>
                    <a:cubicBezTo>
                      <a:pt x="316208" y="12550"/>
                      <a:pt x="315310" y="18073"/>
                      <a:pt x="311829" y="21905"/>
                    </a:cubicBezTo>
                    <a:close/>
                  </a:path>
                </a:pathLst>
              </a:custGeom>
              <a:solidFill>
                <a:srgbClr val="93C5FD">
                  <a:alpha val="20000"/>
                </a:srgbClr>
              </a:solidFill>
              <a:ln>
                <a:noFill/>
              </a:ln>
            </p:spPr>
          </p:sp>
          <p:sp>
            <p:nvSpPr>
              <p:cNvPr id="25" name="Freeform 25"/>
              <p:cNvSpPr/>
              <p:nvPr/>
            </p:nvSpPr>
            <p:spPr>
              <a:xfrm>
                <a:off x="6552490" y="3837325"/>
                <a:ext cx="344412" cy="315848"/>
              </a:xfrm>
              <a:custGeom>
                <a:avLst/>
                <a:gdLst/>
                <a:ahLst/>
                <a:cxnLst/>
                <a:rect l="l" t="t" r="r" b="b"/>
                <a:pathLst>
                  <a:path w="344412" h="315848">
                    <a:moveTo>
                      <a:pt x="340127" y="15661"/>
                    </a:moveTo>
                    <a:cubicBezTo>
                      <a:pt x="336007" y="6140"/>
                      <a:pt x="326599" y="0"/>
                      <a:pt x="316225" y="59"/>
                    </a:cubicBezTo>
                    <a:lnTo>
                      <a:pt x="28094" y="59"/>
                    </a:lnTo>
                    <a:cubicBezTo>
                      <a:pt x="17737" y="80"/>
                      <a:pt x="8364" y="6202"/>
                      <a:pt x="4182" y="15677"/>
                    </a:cubicBezTo>
                    <a:cubicBezTo>
                      <a:pt x="0" y="25153"/>
                      <a:pt x="1794" y="36203"/>
                      <a:pt x="8760" y="43869"/>
                    </a:cubicBezTo>
                    <a:lnTo>
                      <a:pt x="8891" y="44016"/>
                    </a:lnTo>
                    <a:lnTo>
                      <a:pt x="119772" y="162412"/>
                    </a:lnTo>
                    <a:lnTo>
                      <a:pt x="119772" y="288191"/>
                    </a:lnTo>
                    <a:cubicBezTo>
                      <a:pt x="119770" y="297850"/>
                      <a:pt x="125084" y="306727"/>
                      <a:pt x="133599" y="311287"/>
                    </a:cubicBezTo>
                    <a:cubicBezTo>
                      <a:pt x="142114" y="315848"/>
                      <a:pt x="152448" y="315352"/>
                      <a:pt x="160487" y="309997"/>
                    </a:cubicBezTo>
                    <a:lnTo>
                      <a:pt x="212875" y="275061"/>
                    </a:lnTo>
                    <a:cubicBezTo>
                      <a:pt x="220168" y="270203"/>
                      <a:pt x="224549" y="262019"/>
                      <a:pt x="224547" y="253255"/>
                    </a:cubicBezTo>
                    <a:lnTo>
                      <a:pt x="224547" y="162412"/>
                    </a:lnTo>
                    <a:lnTo>
                      <a:pt x="335445" y="44016"/>
                    </a:lnTo>
                    <a:lnTo>
                      <a:pt x="335576" y="43869"/>
                    </a:lnTo>
                    <a:cubicBezTo>
                      <a:pt x="342620" y="36233"/>
                      <a:pt x="344412" y="25124"/>
                      <a:pt x="340127" y="15661"/>
                    </a:cubicBezTo>
                    <a:close/>
                    <a:moveTo>
                      <a:pt x="28094" y="26253"/>
                    </a:moveTo>
                    <a:lnTo>
                      <a:pt x="28094" y="26253"/>
                    </a:lnTo>
                    <a:close/>
                    <a:moveTo>
                      <a:pt x="201922" y="148349"/>
                    </a:moveTo>
                    <a:cubicBezTo>
                      <a:pt x="199657" y="150751"/>
                      <a:pt x="198382" y="153920"/>
                      <a:pt x="198353" y="157222"/>
                    </a:cubicBezTo>
                    <a:lnTo>
                      <a:pt x="198353" y="253255"/>
                    </a:lnTo>
                    <a:lnTo>
                      <a:pt x="145966" y="288191"/>
                    </a:lnTo>
                    <a:lnTo>
                      <a:pt x="145966" y="157222"/>
                    </a:lnTo>
                    <a:cubicBezTo>
                      <a:pt x="145967" y="153896"/>
                      <a:pt x="144703" y="150695"/>
                      <a:pt x="142430" y="148267"/>
                    </a:cubicBezTo>
                    <a:lnTo>
                      <a:pt x="28094" y="26253"/>
                    </a:lnTo>
                    <a:lnTo>
                      <a:pt x="316225" y="26253"/>
                    </a:lnTo>
                    <a:close/>
                  </a:path>
                </a:pathLst>
              </a:custGeom>
              <a:solidFill>
                <a:srgbClr val="93C5FD"/>
              </a:solidFill>
              <a:ln>
                <a:noFill/>
              </a:ln>
            </p:spPr>
          </p:sp>
        </p:grpSp>
        <p:sp>
          <p:nvSpPr>
            <p:cNvPr id="27" name="TextBox 27"/>
            <p:cNvSpPr txBox="1"/>
            <p:nvPr/>
          </p:nvSpPr>
          <p:spPr>
            <a:xfrm>
              <a:off x="7078980" y="3876675"/>
              <a:ext cx="2142173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b="1" dirty="0">
                  <a:solidFill>
                    <a:srgbClr val="FFFFFF"/>
                  </a:solidFill>
                  <a:latin typeface="+mn-lt"/>
                  <a:ea typeface="+mn-ea"/>
                  <a:cs typeface="+mn-cs"/>
                </a:rPr>
                <a:t>A practical shortcut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6508242" y="4292918"/>
              <a:ext cx="3808729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A condensed slice evaluation preserves the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6508242" y="4540568"/>
              <a:ext cx="3818343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Controller ranking at ~a third of the cost.</a:t>
              </a:r>
            </a:p>
          </p:txBody>
        </p:sp>
      </p:grpSp>
      <p:grpSp>
        <p:nvGrpSpPr>
          <p:cNvPr id="35" name="Group 35" descr="## [Group 35] Adaptive, evidence-grounded guidance — not persistent restatement — separates good Controllers.&#10;of the cost, giving the community a cheaper way to measure progress on loop engineering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00733748587050f9c152db97d58bbdd8a2511cafcc8b4dc3e370292e6087da21" orderSource="geometry" orderIndex="4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Adaptive, evidence-grounded guidance — not persistent restatement — separates good Controllers.</p2vs:concise>
                  <p2vs:detailed>of the cost, giving the community a cheaper way to measure progress on loop engineering.</p2vs:detailed>
                </p2vs:blockSemantics>
              </a:ext>
            </a:extLst>
          </p:cNvPr>
          <p:cNvGrpSpPr/>
          <p:nvPr/>
        </p:nvGrpSpPr>
        <p:grpSpPr>
          <a:xfrm>
            <a:off x="678561" y="5237321"/>
            <a:ext cx="10827639" cy="1078135"/>
            <a:chOff x="678561" y="5237321"/>
            <a:chExt cx="10827639" cy="1078135"/>
          </a:xfrm>
        </p:grpSpPr>
        <p:sp>
          <p:nvSpPr>
            <p:cNvPr id="31" name="TextBox 31"/>
            <p:cNvSpPr txBox="1"/>
            <p:nvPr/>
          </p:nvSpPr>
          <p:spPr>
            <a:xfrm>
              <a:off x="678561" y="5237321"/>
              <a:ext cx="9289306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i="1" dirty="0">
                  <a:solidFill>
                    <a:srgbClr val="93C5FD"/>
                  </a:solidFill>
                  <a:latin typeface="+mn-lt"/>
                  <a:ea typeface="+mn-ea"/>
                  <a:cs typeface="+mn-cs"/>
                </a:rPr>
                <a:t>Adaptive, evidence-grounded guidance — not persistent restatement — separates good Controllers.</a:t>
              </a:r>
            </a:p>
          </p:txBody>
        </p:sp>
        <p:sp>
          <p:nvSpPr>
            <p:cNvPr id="32" name="Line 32"/>
            <p:cNvSpPr/>
            <p:nvPr/>
          </p:nvSpPr>
          <p:spPr>
            <a:xfrm>
              <a:off x="685800" y="5638800"/>
              <a:ext cx="10820400" cy="9525"/>
            </a:xfrm>
            <a:custGeom>
              <a:avLst/>
              <a:gdLst/>
              <a:ahLst/>
              <a:cxnLst/>
              <a:rect l="l" t="t" r="r" b="b"/>
              <a:pathLst>
                <a:path w="10820400" h="9525">
                  <a:moveTo>
                    <a:pt x="0" y="0"/>
                  </a:moveTo>
                  <a:lnTo>
                    <a:pt x="10820400" y="0"/>
                  </a:lnTo>
                </a:path>
              </a:pathLst>
            </a:custGeom>
            <a:noFill/>
            <a:ln w="9525">
              <a:solidFill>
                <a:srgbClr val="3B5BA0"/>
              </a:solidFill>
            </a:ln>
          </p:spPr>
        </p:sp>
        <p:sp>
          <p:nvSpPr>
            <p:cNvPr id="33" name="TextBox 33"/>
            <p:cNvSpPr txBox="1"/>
            <p:nvPr/>
          </p:nvSpPr>
          <p:spPr>
            <a:xfrm>
              <a:off x="679704" y="5852160"/>
              <a:ext cx="2104187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dirty="0">
                  <a:solidFill>
                    <a:srgbClr val="CBD5E1"/>
                  </a:solidFill>
                  <a:latin typeface="Courier New"/>
                  <a:ea typeface="Courier New"/>
                  <a:cs typeface="Courier New"/>
                </a:rPr>
                <a:t>arxiv.org/abs/2608.28281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679704" y="6080760"/>
              <a:ext cx="2604516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dirty="0">
                  <a:solidFill>
                    <a:srgbClr val="CBD5E1"/>
                  </a:solidFill>
                  <a:latin typeface="Courier New"/>
                  <a:ea typeface="Courier New"/>
                  <a:cs typeface="Courier New"/>
                </a:rPr>
                <a:t>github.com/AMAP-ML/LoopArena</a:t>
              </a:r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11103540" y="609695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rgbClr val="64748B"/>
                </a:solidFill>
                <a:latin typeface="Courier New"/>
                <a:ea typeface="Courier New"/>
                <a:cs typeface="Courier New"/>
              </a:rPr>
              <a:t>14 / 14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3335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grpSp>
        <p:nvGrpSpPr>
          <p:cNvPr id="6" name="Group 6"/>
          <p:cNvGrpSpPr/>
          <p:nvPr/>
        </p:nvGrpSpPr>
        <p:grpSpPr>
          <a:xfrm>
            <a:off x="670560" y="689610"/>
            <a:ext cx="10835640" cy="830580"/>
            <a:chOff x="670560" y="689610"/>
            <a:chExt cx="10835640" cy="830580"/>
          </a:xfrm>
        </p:grpSpPr>
        <p:sp>
          <p:nvSpPr>
            <p:cNvPr id="3" name="TextBox 3"/>
            <p:cNvSpPr txBox="1"/>
            <p:nvPr/>
          </p:nvSpPr>
          <p:spPr>
            <a:xfrm>
              <a:off x="679704" y="689610"/>
              <a:ext cx="1443411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b="1" spc="225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THE PROBLEM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670560" y="933450"/>
              <a:ext cx="9039766" cy="5867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000" b="1" dirty="0">
                  <a:solidFill>
                    <a:schemeClr val="dk1"/>
                  </a:solidFill>
                  <a:latin typeface="+mj-lt"/>
                  <a:ea typeface="+mj-ea"/>
                  <a:cs typeface="+mj-cs"/>
                </a:rPr>
                <a:t>One Outcome Can't Tell Us Who Steered</a:t>
              </a:r>
            </a:p>
          </p:txBody>
        </p:sp>
        <p:sp>
          <p:nvSpPr>
            <p:cNvPr id="5" name="Line 5"/>
            <p:cNvSpPr/>
            <p:nvPr/>
          </p:nvSpPr>
          <p:spPr>
            <a:xfrm>
              <a:off x="685800" y="1485900"/>
              <a:ext cx="10820400" cy="9525"/>
            </a:xfrm>
            <a:custGeom>
              <a:avLst/>
              <a:gdLst/>
              <a:ahLst/>
              <a:cxnLst/>
              <a:rect l="l" t="t" r="r" b="b"/>
              <a:pathLst>
                <a:path w="10820400" h="9525">
                  <a:moveTo>
                    <a:pt x="0" y="0"/>
                  </a:moveTo>
                  <a:lnTo>
                    <a:pt x="10820400" y="0"/>
                  </a:lnTo>
                </a:path>
              </a:pathLst>
            </a:custGeom>
            <a:noFill/>
            <a:ln w="9525">
              <a:solidFill>
                <a:srgbClr val="CBD5E1"/>
              </a:solidFill>
            </a:ln>
          </p:spPr>
        </p:sp>
      </p:grpSp>
      <p:grpSp>
        <p:nvGrpSpPr>
          <p:cNvPr id="12" name="Group 12" descr="## [Group 12] A single end-to-end result cannot reveal whether success&#10;Loop engineering has emerged as a way to organize development around coding agents: instead of writing every prompt by hand, practitioners design loops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f299f6330ea0b9c79dad505594d2cfbfe077bfb35a66512f8a86b9745a390aac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A single end-to-end result cannot reveal whether success</p2vs:concise>
                  <p2vs:detailed>Loop engineering has emerged as a way to organize development around coding agents: instead of writing every prompt by hand, practitioners design loops</p2vs:detailed>
                </p2vs:blockSemantics>
              </a:ext>
            </a:extLst>
          </p:cNvPr>
          <p:cNvGrpSpPr/>
          <p:nvPr/>
        </p:nvGrpSpPr>
        <p:grpSpPr>
          <a:xfrm>
            <a:off x="732234" y="1912144"/>
            <a:ext cx="8599032" cy="690562"/>
            <a:chOff x="732234" y="1912144"/>
            <a:chExt cx="8599032" cy="690562"/>
          </a:xfrm>
        </p:grpSpPr>
        <p:grpSp>
          <p:nvGrpSpPr>
            <p:cNvPr id="9" name="Group 9"/>
            <p:cNvGrpSpPr/>
            <p:nvPr/>
          </p:nvGrpSpPr>
          <p:grpSpPr>
            <a:xfrm>
              <a:off x="732234" y="1913334"/>
              <a:ext cx="402431" cy="402431"/>
              <a:chOff x="732234" y="1913334"/>
              <a:chExt cx="402431" cy="402431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747712" y="1928812"/>
                <a:ext cx="371475" cy="371475"/>
              </a:xfrm>
              <a:custGeom>
                <a:avLst/>
                <a:gdLst/>
                <a:ahLst/>
                <a:cxnLst/>
                <a:rect l="l" t="t" r="r" b="b"/>
                <a:pathLst>
                  <a:path w="371475" h="371475">
                    <a:moveTo>
                      <a:pt x="371475" y="185738"/>
                    </a:moveTo>
                    <a:cubicBezTo>
                      <a:pt x="371475" y="288317"/>
                      <a:pt x="288317" y="371475"/>
                      <a:pt x="185738" y="371475"/>
                    </a:cubicBezTo>
                    <a:cubicBezTo>
                      <a:pt x="83158" y="371475"/>
                      <a:pt x="0" y="288317"/>
                      <a:pt x="0" y="185738"/>
                    </a:cubicBezTo>
                    <a:cubicBezTo>
                      <a:pt x="0" y="83158"/>
                      <a:pt x="83158" y="0"/>
                      <a:pt x="185738" y="0"/>
                    </a:cubicBezTo>
                    <a:cubicBezTo>
                      <a:pt x="288317" y="0"/>
                      <a:pt x="371475" y="83158"/>
                      <a:pt x="371475" y="185738"/>
                    </a:cubicBezTo>
                    <a:close/>
                  </a:path>
                </a:pathLst>
              </a:custGeom>
              <a:solidFill>
                <a:schemeClr val="accent2">
                  <a:alpha val="20000"/>
                </a:schemeClr>
              </a:solidFill>
              <a:ln>
                <a:noFill/>
              </a:ln>
            </p:spPr>
          </p:sp>
          <p:sp>
            <p:nvSpPr>
              <p:cNvPr id="8" name="Freeform 8"/>
              <p:cNvSpPr/>
              <p:nvPr/>
            </p:nvSpPr>
            <p:spPr>
              <a:xfrm>
                <a:off x="732234" y="1913334"/>
                <a:ext cx="402431" cy="402431"/>
              </a:xfrm>
              <a:custGeom>
                <a:avLst/>
                <a:gdLst/>
                <a:ahLst/>
                <a:cxnLst/>
                <a:rect l="l" t="t" r="r" b="b"/>
                <a:pathLst>
                  <a:path w="402431" h="402431">
                    <a:moveTo>
                      <a:pt x="201216" y="0"/>
                    </a:moveTo>
                    <a:cubicBezTo>
                      <a:pt x="90087" y="0"/>
                      <a:pt x="0" y="90087"/>
                      <a:pt x="0" y="201216"/>
                    </a:cubicBezTo>
                    <a:cubicBezTo>
                      <a:pt x="0" y="312344"/>
                      <a:pt x="90087" y="402431"/>
                      <a:pt x="201216" y="402431"/>
                    </a:cubicBezTo>
                    <a:cubicBezTo>
                      <a:pt x="312344" y="402431"/>
                      <a:pt x="402431" y="312344"/>
                      <a:pt x="402431" y="201216"/>
                    </a:cubicBezTo>
                    <a:cubicBezTo>
                      <a:pt x="402314" y="90136"/>
                      <a:pt x="312295" y="117"/>
                      <a:pt x="201216" y="0"/>
                    </a:cubicBezTo>
                    <a:close/>
                    <a:moveTo>
                      <a:pt x="201216" y="371475"/>
                    </a:moveTo>
                    <a:cubicBezTo>
                      <a:pt x="107184" y="371475"/>
                      <a:pt x="30956" y="295247"/>
                      <a:pt x="30956" y="201216"/>
                    </a:cubicBezTo>
                    <a:cubicBezTo>
                      <a:pt x="30956" y="107184"/>
                      <a:pt x="107184" y="30956"/>
                      <a:pt x="201216" y="30956"/>
                    </a:cubicBezTo>
                    <a:cubicBezTo>
                      <a:pt x="295247" y="30956"/>
                      <a:pt x="371475" y="107184"/>
                      <a:pt x="371475" y="201216"/>
                    </a:cubicBezTo>
                    <a:cubicBezTo>
                      <a:pt x="371368" y="295203"/>
                      <a:pt x="295203" y="371368"/>
                      <a:pt x="201216" y="371475"/>
                    </a:cubicBezTo>
                    <a:close/>
                    <a:moveTo>
                      <a:pt x="185738" y="216694"/>
                    </a:moveTo>
                    <a:lnTo>
                      <a:pt x="185738" y="108347"/>
                    </a:lnTo>
                    <a:cubicBezTo>
                      <a:pt x="185738" y="99799"/>
                      <a:pt x="192667" y="92869"/>
                      <a:pt x="201216" y="92869"/>
                    </a:cubicBezTo>
                    <a:cubicBezTo>
                      <a:pt x="209764" y="92869"/>
                      <a:pt x="216694" y="99799"/>
                      <a:pt x="216694" y="108347"/>
                    </a:cubicBezTo>
                    <a:lnTo>
                      <a:pt x="216694" y="216694"/>
                    </a:lnTo>
                    <a:cubicBezTo>
                      <a:pt x="216694" y="225242"/>
                      <a:pt x="209764" y="232172"/>
                      <a:pt x="201216" y="232172"/>
                    </a:cubicBezTo>
                    <a:cubicBezTo>
                      <a:pt x="192667" y="232172"/>
                      <a:pt x="185738" y="225242"/>
                      <a:pt x="185738" y="216694"/>
                    </a:cubicBezTo>
                    <a:close/>
                    <a:moveTo>
                      <a:pt x="224433" y="286345"/>
                    </a:moveTo>
                    <a:cubicBezTo>
                      <a:pt x="224433" y="299168"/>
                      <a:pt x="214038" y="309562"/>
                      <a:pt x="201216" y="309562"/>
                    </a:cubicBezTo>
                    <a:cubicBezTo>
                      <a:pt x="188393" y="309562"/>
                      <a:pt x="177998" y="299168"/>
                      <a:pt x="177998" y="286345"/>
                    </a:cubicBezTo>
                    <a:cubicBezTo>
                      <a:pt x="177998" y="273523"/>
                      <a:pt x="188393" y="263128"/>
                      <a:pt x="201216" y="263128"/>
                    </a:cubicBezTo>
                    <a:cubicBezTo>
                      <a:pt x="214038" y="263128"/>
                      <a:pt x="224433" y="273523"/>
                      <a:pt x="224433" y="2863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</p:grpSp>
        <p:sp>
          <p:nvSpPr>
            <p:cNvPr id="10" name="TextBox 10"/>
            <p:cNvSpPr txBox="1"/>
            <p:nvPr/>
          </p:nvSpPr>
          <p:spPr>
            <a:xfrm>
              <a:off x="1323975" y="1912144"/>
              <a:ext cx="7987299" cy="3667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88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A single end-to-end result cannot reveal whether success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323975" y="2235994"/>
              <a:ext cx="8007291" cy="3667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88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came from the loop's guidance or the agent's own ability.</a:t>
              </a:r>
            </a:p>
          </p:txBody>
        </p:sp>
      </p:grpSp>
      <p:grpSp>
        <p:nvGrpSpPr>
          <p:cNvPr id="30" name="Group 30" descr="## [Group 30] Loop Engineering organizes coding-agent work as&#10;that monitor progress, assign work, and decide the next step. The difficulty is attribution. When one long run succeeds or fails, we cannot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b485e2e10b5efb5b269bbee98828da4ad72534f29fb7d3b9bf9ef3c7c46fd1ef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Loop Engineering organizes coding-agent work as</p2vs:concise>
                  <p2vs:detailed>that monitor progress, assign work, and decide the next step. The difficulty is attribution. When one long run succeeds or fails, we cannot</p2vs:detailed>
                </p2vs:blockSemantics>
              </a:ext>
            </a:extLst>
          </p:cNvPr>
          <p:cNvGrpSpPr/>
          <p:nvPr/>
        </p:nvGrpSpPr>
        <p:grpSpPr>
          <a:xfrm>
            <a:off x="678180" y="2981325"/>
            <a:ext cx="4834444" cy="2505075"/>
            <a:chOff x="678180" y="2981325"/>
            <a:chExt cx="4834444" cy="2505075"/>
          </a:xfrm>
        </p:grpSpPr>
        <p:sp>
          <p:nvSpPr>
            <p:cNvPr id="13" name="TextBox 13"/>
            <p:cNvSpPr txBox="1"/>
            <p:nvPr/>
          </p:nvSpPr>
          <p:spPr>
            <a:xfrm>
              <a:off x="678180" y="2981325"/>
              <a:ext cx="4834444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Loop Engineering organizes coding-agent work as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678180" y="3248025"/>
              <a:ext cx="4639437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loops that monitor progress, assign work, and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678180" y="3514725"/>
              <a:ext cx="4777593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decide the next step. But one outcome collapses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678180" y="3781425"/>
              <a:ext cx="472020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two very different factors into a single score:</a:t>
              </a:r>
            </a:p>
          </p:txBody>
        </p:sp>
        <p:grpSp>
          <p:nvGrpSpPr>
            <p:cNvPr id="29" name="Group 29"/>
            <p:cNvGrpSpPr/>
            <p:nvPr/>
          </p:nvGrpSpPr>
          <p:grpSpPr>
            <a:xfrm>
              <a:off x="685800" y="4248150"/>
              <a:ext cx="4210050" cy="1238250"/>
              <a:chOff x="685800" y="4248150"/>
              <a:chExt cx="4210050" cy="1238250"/>
            </a:xfrm>
          </p:grpSpPr>
          <p:sp>
            <p:nvSpPr>
              <p:cNvPr id="17" name="Rectangle 17"/>
              <p:cNvSpPr/>
              <p:nvPr/>
            </p:nvSpPr>
            <p:spPr>
              <a:xfrm>
                <a:off x="685800" y="4248150"/>
                <a:ext cx="2190750" cy="571500"/>
              </a:xfrm>
              <a:prstGeom prst="roundRect">
                <a:avLst>
                  <a:gd name="adj" fmla="val 13333"/>
                </a:avLst>
              </a:prstGeom>
              <a:solidFill>
                <a:schemeClr val="lt2"/>
              </a:solidFill>
              <a:ln w="14288">
                <a:solidFill>
                  <a:schemeClr val="accent1"/>
                </a:solidFill>
              </a:ln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1208428" y="4366260"/>
                <a:ext cx="1145494" cy="234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200" b="1" dirty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rPr>
                  <a:t>Loop guidance</a:t>
                </a:r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1089381" y="4575810"/>
                <a:ext cx="1383588" cy="234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200" b="1" dirty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rPr>
                  <a:t>(the Controller)</a:t>
                </a:r>
              </a:p>
            </p:txBody>
          </p:sp>
          <p:sp>
            <p:nvSpPr>
              <p:cNvPr id="20" name="Rectangle 20"/>
              <p:cNvSpPr/>
              <p:nvPr/>
            </p:nvSpPr>
            <p:spPr>
              <a:xfrm>
                <a:off x="685800" y="4914900"/>
                <a:ext cx="2190750" cy="571500"/>
              </a:xfrm>
              <a:prstGeom prst="roundRect">
                <a:avLst>
                  <a:gd name="adj" fmla="val 13333"/>
                </a:avLst>
              </a:prstGeom>
              <a:solidFill>
                <a:schemeClr val="lt2"/>
              </a:solidFill>
              <a:ln w="14288">
                <a:solidFill>
                  <a:schemeClr val="accent3"/>
                </a:solidFill>
              </a:ln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1225669" y="5033010"/>
                <a:ext cx="1111012" cy="234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200" b="1" dirty="0">
                    <a:solidFill>
                      <a:srgbClr val="0369A1"/>
                    </a:solidFill>
                    <a:latin typeface="+mn-lt"/>
                    <a:ea typeface="+mn-ea"/>
                    <a:cs typeface="+mn-cs"/>
                  </a:rPr>
                  <a:t>Coding ability</a:t>
                </a:r>
              </a:p>
            </p:txBody>
          </p:sp>
          <p:sp>
            <p:nvSpPr>
              <p:cNvPr id="22" name="TextBox 22"/>
              <p:cNvSpPr txBox="1"/>
              <p:nvPr/>
            </p:nvSpPr>
            <p:spPr>
              <a:xfrm>
                <a:off x="1216076" y="5242560"/>
                <a:ext cx="1130198" cy="234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200" b="1" dirty="0">
                    <a:solidFill>
                      <a:srgbClr val="0369A1"/>
                    </a:solidFill>
                    <a:latin typeface="+mn-lt"/>
                    <a:ea typeface="+mn-ea"/>
                    <a:cs typeface="+mn-cs"/>
                  </a:rPr>
                  <a:t>(the Worker)</a:t>
                </a:r>
              </a:p>
            </p:txBody>
          </p:sp>
          <p:grpSp>
            <p:nvGrpSpPr>
              <p:cNvPr id="25" name="Group 25"/>
              <p:cNvGrpSpPr/>
              <p:nvPr/>
            </p:nvGrpSpPr>
            <p:grpSpPr>
              <a:xfrm>
                <a:off x="3024188" y="4687640"/>
                <a:ext cx="314335" cy="264021"/>
                <a:chOff x="3024188" y="4687640"/>
                <a:chExt cx="314335" cy="264021"/>
              </a:xfrm>
            </p:grpSpPr>
            <p:sp>
              <p:nvSpPr>
                <p:cNvPr id="23" name="Freeform 23"/>
                <p:cNvSpPr/>
                <p:nvPr/>
              </p:nvSpPr>
              <p:spPr>
                <a:xfrm>
                  <a:off x="3207544" y="4701778"/>
                  <a:ext cx="117872" cy="2357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872" h="235744">
                      <a:moveTo>
                        <a:pt x="117872" y="117872"/>
                      </a:moveTo>
                      <a:lnTo>
                        <a:pt x="0" y="2357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4748B">
                    <a:alpha val="20000"/>
                  </a:srgbClr>
                </a:solidFill>
                <a:ln>
                  <a:noFill/>
                </a:ln>
              </p:spPr>
            </p:sp>
            <p:sp>
              <p:nvSpPr>
                <p:cNvPr id="24" name="Freeform 24"/>
                <p:cNvSpPr/>
                <p:nvPr/>
              </p:nvSpPr>
              <p:spPr>
                <a:xfrm>
                  <a:off x="3024188" y="4687640"/>
                  <a:ext cx="314335" cy="2640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4335" h="264021">
                      <a:moveTo>
                        <a:pt x="310494" y="122744"/>
                      </a:moveTo>
                      <a:lnTo>
                        <a:pt x="192622" y="4873"/>
                      </a:lnTo>
                      <a:cubicBezTo>
                        <a:pt x="188876" y="1123"/>
                        <a:pt x="183240" y="0"/>
                        <a:pt x="178343" y="2029"/>
                      </a:cubicBezTo>
                      <a:cubicBezTo>
                        <a:pt x="173446" y="4058"/>
                        <a:pt x="170255" y="8838"/>
                        <a:pt x="170259" y="14139"/>
                      </a:cubicBezTo>
                      <a:lnTo>
                        <a:pt x="170259" y="118914"/>
                      </a:lnTo>
                      <a:lnTo>
                        <a:pt x="13097" y="118914"/>
                      </a:lnTo>
                      <a:cubicBezTo>
                        <a:pt x="5864" y="118914"/>
                        <a:pt x="0" y="124777"/>
                        <a:pt x="0" y="132010"/>
                      </a:cubicBezTo>
                      <a:cubicBezTo>
                        <a:pt x="0" y="139244"/>
                        <a:pt x="5864" y="145107"/>
                        <a:pt x="13097" y="145107"/>
                      </a:cubicBezTo>
                      <a:lnTo>
                        <a:pt x="170259" y="145107"/>
                      </a:lnTo>
                      <a:lnTo>
                        <a:pt x="170259" y="249882"/>
                      </a:lnTo>
                      <a:cubicBezTo>
                        <a:pt x="170255" y="255183"/>
                        <a:pt x="173446" y="259963"/>
                        <a:pt x="178343" y="261992"/>
                      </a:cubicBezTo>
                      <a:cubicBezTo>
                        <a:pt x="183240" y="264021"/>
                        <a:pt x="188876" y="262898"/>
                        <a:pt x="192622" y="259148"/>
                      </a:cubicBezTo>
                      <a:lnTo>
                        <a:pt x="310494" y="141277"/>
                      </a:lnTo>
                      <a:cubicBezTo>
                        <a:pt x="312953" y="138820"/>
                        <a:pt x="314335" y="135487"/>
                        <a:pt x="314335" y="132010"/>
                      </a:cubicBezTo>
                      <a:cubicBezTo>
                        <a:pt x="314335" y="128534"/>
                        <a:pt x="312953" y="125201"/>
                        <a:pt x="310494" y="122744"/>
                      </a:cubicBezTo>
                      <a:close/>
                      <a:moveTo>
                        <a:pt x="196453" y="218270"/>
                      </a:moveTo>
                      <a:lnTo>
                        <a:pt x="196453" y="45751"/>
                      </a:lnTo>
                      <a:lnTo>
                        <a:pt x="282712" y="132010"/>
                      </a:lnTo>
                      <a:close/>
                    </a:path>
                  </a:pathLst>
                </a:custGeom>
                <a:solidFill>
                  <a:srgbClr val="64748B"/>
                </a:solidFill>
                <a:ln>
                  <a:noFill/>
                </a:ln>
              </p:spPr>
            </p:sp>
          </p:grpSp>
          <p:sp>
            <p:nvSpPr>
              <p:cNvPr id="26" name="Rectangle 26"/>
              <p:cNvSpPr/>
              <p:nvPr/>
            </p:nvSpPr>
            <p:spPr>
              <a:xfrm>
                <a:off x="3467100" y="4629150"/>
                <a:ext cx="1428750" cy="838200"/>
              </a:xfrm>
              <a:prstGeom prst="roundRect">
                <a:avLst>
                  <a:gd name="adj" fmla="val 9091"/>
                </a:avLst>
              </a:prstGeom>
              <a:solidFill>
                <a:schemeClr val="accent1"/>
              </a:solidFill>
              <a:ln>
                <a:noFill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3728585" y="4853464"/>
                <a:ext cx="905780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280" b="1" dirty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rPr>
                  <a:t>One score</a:t>
                </a:r>
              </a:p>
            </p:txBody>
          </p:sp>
          <p:sp>
            <p:nvSpPr>
              <p:cNvPr id="28" name="TextBox 28"/>
              <p:cNvSpPr txBox="1"/>
              <p:nvPr/>
            </p:nvSpPr>
            <p:spPr>
              <a:xfrm>
                <a:off x="4086749" y="4976812"/>
                <a:ext cx="189452" cy="4400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2250" dirty="0">
                    <a:solidFill>
                      <a:srgbClr val="93C5FD"/>
                    </a:solidFill>
                    <a:latin typeface="+mn-lt"/>
                    <a:ea typeface="+mn-ea"/>
                    <a:cs typeface="+mn-cs"/>
                  </a:rPr>
                  <a:t>?</a:t>
                </a:r>
              </a:p>
            </p:txBody>
          </p:sp>
        </p:grpSp>
      </p:grpSp>
      <p:grpSp>
        <p:nvGrpSpPr>
          <p:cNvPr id="54" name="Group 54" descr="## [Group 54] UNMEASURED FAILURE MODES&#10;tell whether the outcome reflects the loop's guidance or the underlying coding agent's raw ability. LoopArena is built to separate these two factors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60def6660b3bf8e1cb14f9d41329b39e67c3f8679780eb2280e7dadc747c268c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UNMEASURED FAILURE MODES</p2vs:concise>
                  <p2vs:detailed>tell whether the outcome reflects the loop's guidance or the underlying coding agent's raw ability. LoopArena is built to separate these two factors.</p2vs:detailed>
                </p2vs:blockSemantics>
              </a:ext>
            </a:extLst>
          </p:cNvPr>
          <p:cNvGrpSpPr/>
          <p:nvPr/>
        </p:nvGrpSpPr>
        <p:grpSpPr>
          <a:xfrm>
            <a:off x="5715000" y="2857500"/>
            <a:ext cx="5791200" cy="2743200"/>
            <a:chOff x="5715000" y="2857500"/>
            <a:chExt cx="5791200" cy="2743200"/>
          </a:xfrm>
        </p:grpSpPr>
        <p:sp>
          <p:nvSpPr>
            <p:cNvPr id="31" name="Rectangle 31"/>
            <p:cNvSpPr/>
            <p:nvPr/>
          </p:nvSpPr>
          <p:spPr>
            <a:xfrm>
              <a:off x="5715000" y="2857500"/>
              <a:ext cx="5791200" cy="2743200"/>
            </a:xfrm>
            <a:prstGeom prst="roundRect">
              <a:avLst>
                <a:gd name="adj" fmla="val 4167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32" name="TextBox 32"/>
            <p:cNvSpPr txBox="1"/>
            <p:nvPr/>
          </p:nvSpPr>
          <p:spPr>
            <a:xfrm>
              <a:off x="6012942" y="3130868"/>
              <a:ext cx="2890289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b="1" spc="75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UNMEASURED FAILURE MODES</a:t>
              </a:r>
            </a:p>
          </p:txBody>
        </p:sp>
        <p:grpSp>
          <p:nvGrpSpPr>
            <p:cNvPr id="37" name="Group 37"/>
            <p:cNvGrpSpPr/>
            <p:nvPr/>
          </p:nvGrpSpPr>
          <p:grpSpPr>
            <a:xfrm>
              <a:off x="6046589" y="3512939"/>
              <a:ext cx="2986680" cy="307634"/>
              <a:chOff x="6046589" y="3512939"/>
              <a:chExt cx="2986680" cy="307634"/>
            </a:xfrm>
          </p:grpSpPr>
          <p:grpSp>
            <p:nvGrpSpPr>
              <p:cNvPr id="35" name="Group 35"/>
              <p:cNvGrpSpPr/>
              <p:nvPr/>
            </p:nvGrpSpPr>
            <p:grpSpPr>
              <a:xfrm>
                <a:off x="6046589" y="3512939"/>
                <a:ext cx="232173" cy="232173"/>
                <a:chOff x="6046589" y="3512939"/>
                <a:chExt cx="232173" cy="232173"/>
              </a:xfrm>
            </p:grpSpPr>
            <p:sp>
              <p:nvSpPr>
                <p:cNvPr id="33" name="Freeform 33"/>
                <p:cNvSpPr/>
                <p:nvPr/>
              </p:nvSpPr>
              <p:spPr>
                <a:xfrm>
                  <a:off x="6055519" y="3521869"/>
                  <a:ext cx="214313" cy="2143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313" h="214313">
                      <a:moveTo>
                        <a:pt x="214313" y="107157"/>
                      </a:moveTo>
                      <a:cubicBezTo>
                        <a:pt x="214313" y="166338"/>
                        <a:pt x="166338" y="214313"/>
                        <a:pt x="107157" y="214313"/>
                      </a:cubicBezTo>
                      <a:cubicBezTo>
                        <a:pt x="47976" y="214313"/>
                        <a:pt x="0" y="166338"/>
                        <a:pt x="0" y="107157"/>
                      </a:cubicBezTo>
                      <a:cubicBezTo>
                        <a:pt x="0" y="47976"/>
                        <a:pt x="47976" y="0"/>
                        <a:pt x="107157" y="0"/>
                      </a:cubicBezTo>
                      <a:cubicBezTo>
                        <a:pt x="166338" y="0"/>
                        <a:pt x="214313" y="47976"/>
                        <a:pt x="214313" y="107157"/>
                      </a:cubicBezTo>
                      <a:close/>
                    </a:path>
                  </a:pathLst>
                </a:custGeom>
                <a:solidFill>
                  <a:schemeClr val="accent2">
                    <a:alpha val="20000"/>
                  </a:schemeClr>
                </a:solidFill>
                <a:ln>
                  <a:noFill/>
                </a:ln>
              </p:spPr>
            </p:sp>
            <p:sp>
              <p:nvSpPr>
                <p:cNvPr id="34" name="Freeform 34"/>
                <p:cNvSpPr/>
                <p:nvPr/>
              </p:nvSpPr>
              <p:spPr>
                <a:xfrm>
                  <a:off x="6046589" y="3512939"/>
                  <a:ext cx="232173" cy="2321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73" h="232173">
                      <a:moveTo>
                        <a:pt x="129481" y="174130"/>
                      </a:moveTo>
                      <a:cubicBezTo>
                        <a:pt x="129481" y="181527"/>
                        <a:pt x="123484" y="187524"/>
                        <a:pt x="116086" y="187524"/>
                      </a:cubicBezTo>
                      <a:cubicBezTo>
                        <a:pt x="108689" y="187524"/>
                        <a:pt x="102692" y="181527"/>
                        <a:pt x="102692" y="174130"/>
                      </a:cubicBezTo>
                      <a:cubicBezTo>
                        <a:pt x="102692" y="166732"/>
                        <a:pt x="108689" y="160735"/>
                        <a:pt x="116086" y="160735"/>
                      </a:cubicBezTo>
                      <a:cubicBezTo>
                        <a:pt x="123484" y="160735"/>
                        <a:pt x="129481" y="166732"/>
                        <a:pt x="129481" y="174130"/>
                      </a:cubicBezTo>
                      <a:close/>
                      <a:moveTo>
                        <a:pt x="116086" y="53578"/>
                      </a:moveTo>
                      <a:cubicBezTo>
                        <a:pt x="91463" y="53578"/>
                        <a:pt x="71438" y="71605"/>
                        <a:pt x="71438" y="93762"/>
                      </a:cubicBezTo>
                      <a:lnTo>
                        <a:pt x="71438" y="98227"/>
                      </a:lnTo>
                      <a:cubicBezTo>
                        <a:pt x="71438" y="103159"/>
                        <a:pt x="75436" y="107157"/>
                        <a:pt x="80368" y="107157"/>
                      </a:cubicBezTo>
                      <a:cubicBezTo>
                        <a:pt x="85299" y="107157"/>
                        <a:pt x="89297" y="103159"/>
                        <a:pt x="89297" y="98227"/>
                      </a:cubicBezTo>
                      <a:lnTo>
                        <a:pt x="89297" y="93762"/>
                      </a:lnTo>
                      <a:cubicBezTo>
                        <a:pt x="89297" y="81484"/>
                        <a:pt x="101319" y="71438"/>
                        <a:pt x="116086" y="71438"/>
                      </a:cubicBezTo>
                      <a:cubicBezTo>
                        <a:pt x="130854" y="71438"/>
                        <a:pt x="142876" y="81484"/>
                        <a:pt x="142876" y="93762"/>
                      </a:cubicBezTo>
                      <a:cubicBezTo>
                        <a:pt x="142876" y="106040"/>
                        <a:pt x="130854" y="116086"/>
                        <a:pt x="116086" y="116086"/>
                      </a:cubicBezTo>
                      <a:cubicBezTo>
                        <a:pt x="111155" y="116086"/>
                        <a:pt x="107157" y="120084"/>
                        <a:pt x="107157" y="125016"/>
                      </a:cubicBezTo>
                      <a:lnTo>
                        <a:pt x="107157" y="133946"/>
                      </a:lnTo>
                      <a:cubicBezTo>
                        <a:pt x="107157" y="138878"/>
                        <a:pt x="111155" y="142876"/>
                        <a:pt x="116086" y="142876"/>
                      </a:cubicBezTo>
                      <a:cubicBezTo>
                        <a:pt x="121018" y="142876"/>
                        <a:pt x="125016" y="138878"/>
                        <a:pt x="125016" y="133946"/>
                      </a:cubicBezTo>
                      <a:lnTo>
                        <a:pt x="125016" y="133142"/>
                      </a:lnTo>
                      <a:cubicBezTo>
                        <a:pt x="145376" y="129403"/>
                        <a:pt x="160735" y="113162"/>
                        <a:pt x="160735" y="93762"/>
                      </a:cubicBezTo>
                      <a:cubicBezTo>
                        <a:pt x="160735" y="71605"/>
                        <a:pt x="140710" y="53578"/>
                        <a:pt x="116086" y="53578"/>
                      </a:cubicBezTo>
                      <a:close/>
                      <a:moveTo>
                        <a:pt x="232173" y="116086"/>
                      </a:moveTo>
                      <a:cubicBezTo>
                        <a:pt x="232173" y="180199"/>
                        <a:pt x="180199" y="232173"/>
                        <a:pt x="116086" y="232173"/>
                      </a:cubicBezTo>
                      <a:cubicBezTo>
                        <a:pt x="51974" y="232173"/>
                        <a:pt x="0" y="180199"/>
                        <a:pt x="0" y="116086"/>
                      </a:cubicBezTo>
                      <a:cubicBezTo>
                        <a:pt x="0" y="51974"/>
                        <a:pt x="51974" y="0"/>
                        <a:pt x="116086" y="0"/>
                      </a:cubicBezTo>
                      <a:cubicBezTo>
                        <a:pt x="180171" y="68"/>
                        <a:pt x="232105" y="52002"/>
                        <a:pt x="232173" y="116086"/>
                      </a:cubicBezTo>
                      <a:close/>
                      <a:moveTo>
                        <a:pt x="214313" y="116086"/>
                      </a:moveTo>
                      <a:cubicBezTo>
                        <a:pt x="214313" y="61837"/>
                        <a:pt x="170336" y="17859"/>
                        <a:pt x="116086" y="17859"/>
                      </a:cubicBezTo>
                      <a:cubicBezTo>
                        <a:pt x="61837" y="17859"/>
                        <a:pt x="17859" y="61837"/>
                        <a:pt x="17859" y="116086"/>
                      </a:cubicBezTo>
                      <a:cubicBezTo>
                        <a:pt x="17859" y="170336"/>
                        <a:pt x="61837" y="214313"/>
                        <a:pt x="116086" y="214313"/>
                      </a:cubicBezTo>
                      <a:cubicBezTo>
                        <a:pt x="170310" y="214252"/>
                        <a:pt x="214252" y="170310"/>
                        <a:pt x="214313" y="11608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</p:sp>
          </p:grpSp>
          <p:sp>
            <p:nvSpPr>
              <p:cNvPr id="36" name="TextBox 36"/>
              <p:cNvSpPr txBox="1"/>
              <p:nvPr/>
            </p:nvSpPr>
            <p:spPr>
              <a:xfrm>
                <a:off x="6412611" y="3541871"/>
                <a:ext cx="2620658" cy="27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42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Trust a stale progress note</a:t>
                </a:r>
              </a:p>
            </p:txBody>
          </p:sp>
        </p:grpSp>
        <p:grpSp>
          <p:nvGrpSpPr>
            <p:cNvPr id="42" name="Group 42"/>
            <p:cNvGrpSpPr/>
            <p:nvPr/>
          </p:nvGrpSpPr>
          <p:grpSpPr>
            <a:xfrm>
              <a:off x="6046589" y="3932039"/>
              <a:ext cx="2622831" cy="307634"/>
              <a:chOff x="6046589" y="3932039"/>
              <a:chExt cx="2622831" cy="307634"/>
            </a:xfrm>
          </p:grpSpPr>
          <p:grpSp>
            <p:nvGrpSpPr>
              <p:cNvPr id="40" name="Group 40"/>
              <p:cNvGrpSpPr/>
              <p:nvPr/>
            </p:nvGrpSpPr>
            <p:grpSpPr>
              <a:xfrm>
                <a:off x="6046589" y="3932039"/>
                <a:ext cx="232173" cy="232173"/>
                <a:chOff x="6046589" y="3932039"/>
                <a:chExt cx="232173" cy="232173"/>
              </a:xfrm>
            </p:grpSpPr>
            <p:sp>
              <p:nvSpPr>
                <p:cNvPr id="38" name="Freeform 38"/>
                <p:cNvSpPr/>
                <p:nvPr/>
              </p:nvSpPr>
              <p:spPr>
                <a:xfrm>
                  <a:off x="6055519" y="3940969"/>
                  <a:ext cx="214313" cy="2143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313" h="214313">
                      <a:moveTo>
                        <a:pt x="214313" y="107157"/>
                      </a:moveTo>
                      <a:cubicBezTo>
                        <a:pt x="214313" y="166338"/>
                        <a:pt x="166338" y="214313"/>
                        <a:pt x="107157" y="214313"/>
                      </a:cubicBezTo>
                      <a:cubicBezTo>
                        <a:pt x="47976" y="214313"/>
                        <a:pt x="0" y="166338"/>
                        <a:pt x="0" y="107157"/>
                      </a:cubicBezTo>
                      <a:cubicBezTo>
                        <a:pt x="0" y="47976"/>
                        <a:pt x="47976" y="0"/>
                        <a:pt x="107157" y="0"/>
                      </a:cubicBezTo>
                      <a:cubicBezTo>
                        <a:pt x="166338" y="0"/>
                        <a:pt x="214313" y="47976"/>
                        <a:pt x="214313" y="107157"/>
                      </a:cubicBezTo>
                      <a:close/>
                    </a:path>
                  </a:pathLst>
                </a:custGeom>
                <a:solidFill>
                  <a:schemeClr val="accent2">
                    <a:alpha val="20000"/>
                  </a:schemeClr>
                </a:solidFill>
                <a:ln>
                  <a:noFill/>
                </a:ln>
              </p:spPr>
            </p:sp>
            <p:sp>
              <p:nvSpPr>
                <p:cNvPr id="39" name="Freeform 39"/>
                <p:cNvSpPr/>
                <p:nvPr/>
              </p:nvSpPr>
              <p:spPr>
                <a:xfrm>
                  <a:off x="6046589" y="3932039"/>
                  <a:ext cx="232173" cy="2321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73" h="232173">
                      <a:moveTo>
                        <a:pt x="129481" y="174130"/>
                      </a:moveTo>
                      <a:cubicBezTo>
                        <a:pt x="129481" y="181527"/>
                        <a:pt x="123484" y="187524"/>
                        <a:pt x="116086" y="187524"/>
                      </a:cubicBezTo>
                      <a:cubicBezTo>
                        <a:pt x="108689" y="187524"/>
                        <a:pt x="102692" y="181527"/>
                        <a:pt x="102692" y="174130"/>
                      </a:cubicBezTo>
                      <a:cubicBezTo>
                        <a:pt x="102692" y="166732"/>
                        <a:pt x="108689" y="160735"/>
                        <a:pt x="116086" y="160735"/>
                      </a:cubicBezTo>
                      <a:cubicBezTo>
                        <a:pt x="123484" y="160735"/>
                        <a:pt x="129481" y="166732"/>
                        <a:pt x="129481" y="174130"/>
                      </a:cubicBezTo>
                      <a:close/>
                      <a:moveTo>
                        <a:pt x="116086" y="53578"/>
                      </a:moveTo>
                      <a:cubicBezTo>
                        <a:pt x="91463" y="53578"/>
                        <a:pt x="71438" y="71605"/>
                        <a:pt x="71438" y="93762"/>
                      </a:cubicBezTo>
                      <a:lnTo>
                        <a:pt x="71438" y="98227"/>
                      </a:lnTo>
                      <a:cubicBezTo>
                        <a:pt x="71438" y="103159"/>
                        <a:pt x="75436" y="107157"/>
                        <a:pt x="80368" y="107157"/>
                      </a:cubicBezTo>
                      <a:cubicBezTo>
                        <a:pt x="85299" y="107157"/>
                        <a:pt x="89297" y="103159"/>
                        <a:pt x="89297" y="98227"/>
                      </a:cubicBezTo>
                      <a:lnTo>
                        <a:pt x="89297" y="93762"/>
                      </a:lnTo>
                      <a:cubicBezTo>
                        <a:pt x="89297" y="81484"/>
                        <a:pt x="101319" y="71438"/>
                        <a:pt x="116086" y="71438"/>
                      </a:cubicBezTo>
                      <a:cubicBezTo>
                        <a:pt x="130854" y="71438"/>
                        <a:pt x="142876" y="81484"/>
                        <a:pt x="142876" y="93762"/>
                      </a:cubicBezTo>
                      <a:cubicBezTo>
                        <a:pt x="142876" y="106040"/>
                        <a:pt x="130854" y="116086"/>
                        <a:pt x="116086" y="116086"/>
                      </a:cubicBezTo>
                      <a:cubicBezTo>
                        <a:pt x="111155" y="116086"/>
                        <a:pt x="107157" y="120084"/>
                        <a:pt x="107157" y="125016"/>
                      </a:cubicBezTo>
                      <a:lnTo>
                        <a:pt x="107157" y="133946"/>
                      </a:lnTo>
                      <a:cubicBezTo>
                        <a:pt x="107157" y="138878"/>
                        <a:pt x="111155" y="142876"/>
                        <a:pt x="116086" y="142876"/>
                      </a:cubicBezTo>
                      <a:cubicBezTo>
                        <a:pt x="121018" y="142876"/>
                        <a:pt x="125016" y="138878"/>
                        <a:pt x="125016" y="133946"/>
                      </a:cubicBezTo>
                      <a:lnTo>
                        <a:pt x="125016" y="133142"/>
                      </a:lnTo>
                      <a:cubicBezTo>
                        <a:pt x="145376" y="129403"/>
                        <a:pt x="160735" y="113162"/>
                        <a:pt x="160735" y="93762"/>
                      </a:cubicBezTo>
                      <a:cubicBezTo>
                        <a:pt x="160735" y="71605"/>
                        <a:pt x="140710" y="53578"/>
                        <a:pt x="116086" y="53578"/>
                      </a:cubicBezTo>
                      <a:close/>
                      <a:moveTo>
                        <a:pt x="232173" y="116086"/>
                      </a:moveTo>
                      <a:cubicBezTo>
                        <a:pt x="232173" y="180199"/>
                        <a:pt x="180199" y="232173"/>
                        <a:pt x="116086" y="232173"/>
                      </a:cubicBezTo>
                      <a:cubicBezTo>
                        <a:pt x="51974" y="232173"/>
                        <a:pt x="0" y="180199"/>
                        <a:pt x="0" y="116086"/>
                      </a:cubicBezTo>
                      <a:cubicBezTo>
                        <a:pt x="0" y="51974"/>
                        <a:pt x="51974" y="0"/>
                        <a:pt x="116086" y="0"/>
                      </a:cubicBezTo>
                      <a:cubicBezTo>
                        <a:pt x="180171" y="68"/>
                        <a:pt x="232105" y="52002"/>
                        <a:pt x="232173" y="116086"/>
                      </a:cubicBezTo>
                      <a:close/>
                      <a:moveTo>
                        <a:pt x="214313" y="116086"/>
                      </a:moveTo>
                      <a:cubicBezTo>
                        <a:pt x="214313" y="61837"/>
                        <a:pt x="170336" y="17859"/>
                        <a:pt x="116086" y="17859"/>
                      </a:cubicBezTo>
                      <a:cubicBezTo>
                        <a:pt x="61837" y="17859"/>
                        <a:pt x="17859" y="61837"/>
                        <a:pt x="17859" y="116086"/>
                      </a:cubicBezTo>
                      <a:cubicBezTo>
                        <a:pt x="17859" y="170336"/>
                        <a:pt x="61837" y="214313"/>
                        <a:pt x="116086" y="214313"/>
                      </a:cubicBezTo>
                      <a:cubicBezTo>
                        <a:pt x="170310" y="214252"/>
                        <a:pt x="214252" y="170310"/>
                        <a:pt x="214313" y="11608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</p:sp>
          </p:grpSp>
          <p:sp>
            <p:nvSpPr>
              <p:cNvPr id="41" name="TextBox 41"/>
              <p:cNvSpPr txBox="1"/>
              <p:nvPr/>
            </p:nvSpPr>
            <p:spPr>
              <a:xfrm>
                <a:off x="6412611" y="3960971"/>
                <a:ext cx="2256809" cy="27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42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Skip needed verification</a:t>
                </a:r>
              </a:p>
            </p:txBody>
          </p:sp>
        </p:grpSp>
        <p:grpSp>
          <p:nvGrpSpPr>
            <p:cNvPr id="47" name="Group 47"/>
            <p:cNvGrpSpPr/>
            <p:nvPr/>
          </p:nvGrpSpPr>
          <p:grpSpPr>
            <a:xfrm>
              <a:off x="6046589" y="4351139"/>
              <a:ext cx="3722543" cy="307634"/>
              <a:chOff x="6046589" y="4351139"/>
              <a:chExt cx="3722543" cy="307634"/>
            </a:xfrm>
          </p:grpSpPr>
          <p:grpSp>
            <p:nvGrpSpPr>
              <p:cNvPr id="45" name="Group 45"/>
              <p:cNvGrpSpPr/>
              <p:nvPr/>
            </p:nvGrpSpPr>
            <p:grpSpPr>
              <a:xfrm>
                <a:off x="6046589" y="4351139"/>
                <a:ext cx="232173" cy="232173"/>
                <a:chOff x="6046589" y="4351139"/>
                <a:chExt cx="232173" cy="232173"/>
              </a:xfrm>
            </p:grpSpPr>
            <p:sp>
              <p:nvSpPr>
                <p:cNvPr id="43" name="Freeform 43"/>
                <p:cNvSpPr/>
                <p:nvPr/>
              </p:nvSpPr>
              <p:spPr>
                <a:xfrm>
                  <a:off x="6055519" y="4360069"/>
                  <a:ext cx="214313" cy="2143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313" h="214313">
                      <a:moveTo>
                        <a:pt x="214313" y="107157"/>
                      </a:moveTo>
                      <a:cubicBezTo>
                        <a:pt x="214313" y="166338"/>
                        <a:pt x="166338" y="214313"/>
                        <a:pt x="107157" y="214313"/>
                      </a:cubicBezTo>
                      <a:cubicBezTo>
                        <a:pt x="47976" y="214313"/>
                        <a:pt x="0" y="166338"/>
                        <a:pt x="0" y="107157"/>
                      </a:cubicBezTo>
                      <a:cubicBezTo>
                        <a:pt x="0" y="47976"/>
                        <a:pt x="47976" y="0"/>
                        <a:pt x="107157" y="0"/>
                      </a:cubicBezTo>
                      <a:cubicBezTo>
                        <a:pt x="166338" y="0"/>
                        <a:pt x="214313" y="47976"/>
                        <a:pt x="214313" y="107157"/>
                      </a:cubicBezTo>
                      <a:close/>
                    </a:path>
                  </a:pathLst>
                </a:custGeom>
                <a:solidFill>
                  <a:schemeClr val="accent2">
                    <a:alpha val="20000"/>
                  </a:schemeClr>
                </a:solidFill>
                <a:ln>
                  <a:noFill/>
                </a:ln>
              </p:spPr>
            </p:sp>
            <p:sp>
              <p:nvSpPr>
                <p:cNvPr id="44" name="Freeform 44"/>
                <p:cNvSpPr/>
                <p:nvPr/>
              </p:nvSpPr>
              <p:spPr>
                <a:xfrm>
                  <a:off x="6046589" y="4351139"/>
                  <a:ext cx="232173" cy="2321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73" h="232173">
                      <a:moveTo>
                        <a:pt x="129481" y="174130"/>
                      </a:moveTo>
                      <a:cubicBezTo>
                        <a:pt x="129481" y="181527"/>
                        <a:pt x="123484" y="187524"/>
                        <a:pt x="116086" y="187524"/>
                      </a:cubicBezTo>
                      <a:cubicBezTo>
                        <a:pt x="108689" y="187524"/>
                        <a:pt x="102692" y="181527"/>
                        <a:pt x="102692" y="174130"/>
                      </a:cubicBezTo>
                      <a:cubicBezTo>
                        <a:pt x="102692" y="166732"/>
                        <a:pt x="108689" y="160735"/>
                        <a:pt x="116086" y="160735"/>
                      </a:cubicBezTo>
                      <a:cubicBezTo>
                        <a:pt x="123484" y="160735"/>
                        <a:pt x="129481" y="166732"/>
                        <a:pt x="129481" y="174130"/>
                      </a:cubicBezTo>
                      <a:close/>
                      <a:moveTo>
                        <a:pt x="116086" y="53578"/>
                      </a:moveTo>
                      <a:cubicBezTo>
                        <a:pt x="91463" y="53578"/>
                        <a:pt x="71438" y="71605"/>
                        <a:pt x="71438" y="93762"/>
                      </a:cubicBezTo>
                      <a:lnTo>
                        <a:pt x="71438" y="98227"/>
                      </a:lnTo>
                      <a:cubicBezTo>
                        <a:pt x="71438" y="103159"/>
                        <a:pt x="75436" y="107157"/>
                        <a:pt x="80368" y="107157"/>
                      </a:cubicBezTo>
                      <a:cubicBezTo>
                        <a:pt x="85299" y="107157"/>
                        <a:pt x="89297" y="103159"/>
                        <a:pt x="89297" y="98227"/>
                      </a:cubicBezTo>
                      <a:lnTo>
                        <a:pt x="89297" y="93762"/>
                      </a:lnTo>
                      <a:cubicBezTo>
                        <a:pt x="89297" y="81484"/>
                        <a:pt x="101319" y="71438"/>
                        <a:pt x="116086" y="71438"/>
                      </a:cubicBezTo>
                      <a:cubicBezTo>
                        <a:pt x="130854" y="71438"/>
                        <a:pt x="142876" y="81484"/>
                        <a:pt x="142876" y="93762"/>
                      </a:cubicBezTo>
                      <a:cubicBezTo>
                        <a:pt x="142876" y="106040"/>
                        <a:pt x="130854" y="116086"/>
                        <a:pt x="116086" y="116086"/>
                      </a:cubicBezTo>
                      <a:cubicBezTo>
                        <a:pt x="111155" y="116086"/>
                        <a:pt x="107157" y="120084"/>
                        <a:pt x="107157" y="125016"/>
                      </a:cubicBezTo>
                      <a:lnTo>
                        <a:pt x="107157" y="133946"/>
                      </a:lnTo>
                      <a:cubicBezTo>
                        <a:pt x="107157" y="138878"/>
                        <a:pt x="111155" y="142876"/>
                        <a:pt x="116086" y="142876"/>
                      </a:cubicBezTo>
                      <a:cubicBezTo>
                        <a:pt x="121018" y="142876"/>
                        <a:pt x="125016" y="138878"/>
                        <a:pt x="125016" y="133946"/>
                      </a:cubicBezTo>
                      <a:lnTo>
                        <a:pt x="125016" y="133142"/>
                      </a:lnTo>
                      <a:cubicBezTo>
                        <a:pt x="145376" y="129403"/>
                        <a:pt x="160735" y="113162"/>
                        <a:pt x="160735" y="93762"/>
                      </a:cubicBezTo>
                      <a:cubicBezTo>
                        <a:pt x="160735" y="71605"/>
                        <a:pt x="140710" y="53578"/>
                        <a:pt x="116086" y="53578"/>
                      </a:cubicBezTo>
                      <a:close/>
                      <a:moveTo>
                        <a:pt x="232173" y="116086"/>
                      </a:moveTo>
                      <a:cubicBezTo>
                        <a:pt x="232173" y="180199"/>
                        <a:pt x="180199" y="232173"/>
                        <a:pt x="116086" y="232173"/>
                      </a:cubicBezTo>
                      <a:cubicBezTo>
                        <a:pt x="51974" y="232173"/>
                        <a:pt x="0" y="180199"/>
                        <a:pt x="0" y="116086"/>
                      </a:cubicBezTo>
                      <a:cubicBezTo>
                        <a:pt x="0" y="51974"/>
                        <a:pt x="51974" y="0"/>
                        <a:pt x="116086" y="0"/>
                      </a:cubicBezTo>
                      <a:cubicBezTo>
                        <a:pt x="180171" y="68"/>
                        <a:pt x="232105" y="52002"/>
                        <a:pt x="232173" y="116086"/>
                      </a:cubicBezTo>
                      <a:close/>
                      <a:moveTo>
                        <a:pt x="214313" y="116086"/>
                      </a:moveTo>
                      <a:cubicBezTo>
                        <a:pt x="214313" y="61837"/>
                        <a:pt x="170336" y="17859"/>
                        <a:pt x="116086" y="17859"/>
                      </a:cubicBezTo>
                      <a:cubicBezTo>
                        <a:pt x="61837" y="17859"/>
                        <a:pt x="17859" y="61837"/>
                        <a:pt x="17859" y="116086"/>
                      </a:cubicBezTo>
                      <a:cubicBezTo>
                        <a:pt x="17859" y="170336"/>
                        <a:pt x="61837" y="214313"/>
                        <a:pt x="116086" y="214313"/>
                      </a:cubicBezTo>
                      <a:cubicBezTo>
                        <a:pt x="170310" y="214252"/>
                        <a:pt x="214252" y="170310"/>
                        <a:pt x="214313" y="11608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</p:sp>
          </p:grpSp>
          <p:sp>
            <p:nvSpPr>
              <p:cNvPr id="46" name="TextBox 46"/>
              <p:cNvSpPr txBox="1"/>
              <p:nvPr/>
            </p:nvSpPr>
            <p:spPr>
              <a:xfrm>
                <a:off x="6412611" y="4380071"/>
                <a:ext cx="3356521" cy="27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42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Spend budget in the wrong direction</a:t>
                </a:r>
              </a:p>
            </p:txBody>
          </p:sp>
        </p:grpSp>
        <p:grpSp>
          <p:nvGrpSpPr>
            <p:cNvPr id="52" name="Group 52"/>
            <p:cNvGrpSpPr/>
            <p:nvPr/>
          </p:nvGrpSpPr>
          <p:grpSpPr>
            <a:xfrm>
              <a:off x="6046589" y="4770239"/>
              <a:ext cx="3780220" cy="307634"/>
              <a:chOff x="6046589" y="4770239"/>
              <a:chExt cx="3780220" cy="307634"/>
            </a:xfrm>
          </p:grpSpPr>
          <p:grpSp>
            <p:nvGrpSpPr>
              <p:cNvPr id="50" name="Group 50"/>
              <p:cNvGrpSpPr/>
              <p:nvPr/>
            </p:nvGrpSpPr>
            <p:grpSpPr>
              <a:xfrm>
                <a:off x="6046589" y="4770239"/>
                <a:ext cx="232173" cy="232173"/>
                <a:chOff x="6046589" y="4770239"/>
                <a:chExt cx="232173" cy="232173"/>
              </a:xfrm>
            </p:grpSpPr>
            <p:sp>
              <p:nvSpPr>
                <p:cNvPr id="48" name="Freeform 48"/>
                <p:cNvSpPr/>
                <p:nvPr/>
              </p:nvSpPr>
              <p:spPr>
                <a:xfrm>
                  <a:off x="6055519" y="4779169"/>
                  <a:ext cx="214313" cy="2143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313" h="214313">
                      <a:moveTo>
                        <a:pt x="214313" y="107157"/>
                      </a:moveTo>
                      <a:cubicBezTo>
                        <a:pt x="214313" y="166338"/>
                        <a:pt x="166338" y="214313"/>
                        <a:pt x="107157" y="214313"/>
                      </a:cubicBezTo>
                      <a:cubicBezTo>
                        <a:pt x="47976" y="214313"/>
                        <a:pt x="0" y="166338"/>
                        <a:pt x="0" y="107157"/>
                      </a:cubicBezTo>
                      <a:cubicBezTo>
                        <a:pt x="0" y="47976"/>
                        <a:pt x="47976" y="0"/>
                        <a:pt x="107157" y="0"/>
                      </a:cubicBezTo>
                      <a:cubicBezTo>
                        <a:pt x="166338" y="0"/>
                        <a:pt x="214313" y="47976"/>
                        <a:pt x="214313" y="107157"/>
                      </a:cubicBezTo>
                      <a:close/>
                    </a:path>
                  </a:pathLst>
                </a:custGeom>
                <a:solidFill>
                  <a:schemeClr val="accent2">
                    <a:alpha val="20000"/>
                  </a:schemeClr>
                </a:solidFill>
                <a:ln>
                  <a:noFill/>
                </a:ln>
              </p:spPr>
            </p:sp>
            <p:sp>
              <p:nvSpPr>
                <p:cNvPr id="49" name="Freeform 49"/>
                <p:cNvSpPr/>
                <p:nvPr/>
              </p:nvSpPr>
              <p:spPr>
                <a:xfrm>
                  <a:off x="6046589" y="4770239"/>
                  <a:ext cx="232173" cy="2321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73" h="232173">
                      <a:moveTo>
                        <a:pt x="129481" y="174130"/>
                      </a:moveTo>
                      <a:cubicBezTo>
                        <a:pt x="129481" y="181527"/>
                        <a:pt x="123484" y="187524"/>
                        <a:pt x="116086" y="187524"/>
                      </a:cubicBezTo>
                      <a:cubicBezTo>
                        <a:pt x="108689" y="187524"/>
                        <a:pt x="102692" y="181527"/>
                        <a:pt x="102692" y="174130"/>
                      </a:cubicBezTo>
                      <a:cubicBezTo>
                        <a:pt x="102692" y="166732"/>
                        <a:pt x="108689" y="160735"/>
                        <a:pt x="116086" y="160735"/>
                      </a:cubicBezTo>
                      <a:cubicBezTo>
                        <a:pt x="123484" y="160735"/>
                        <a:pt x="129481" y="166732"/>
                        <a:pt x="129481" y="174130"/>
                      </a:cubicBezTo>
                      <a:close/>
                      <a:moveTo>
                        <a:pt x="116086" y="53578"/>
                      </a:moveTo>
                      <a:cubicBezTo>
                        <a:pt x="91463" y="53578"/>
                        <a:pt x="71438" y="71605"/>
                        <a:pt x="71438" y="93762"/>
                      </a:cubicBezTo>
                      <a:lnTo>
                        <a:pt x="71438" y="98227"/>
                      </a:lnTo>
                      <a:cubicBezTo>
                        <a:pt x="71438" y="103159"/>
                        <a:pt x="75436" y="107157"/>
                        <a:pt x="80368" y="107157"/>
                      </a:cubicBezTo>
                      <a:cubicBezTo>
                        <a:pt x="85299" y="107157"/>
                        <a:pt x="89297" y="103159"/>
                        <a:pt x="89297" y="98227"/>
                      </a:cubicBezTo>
                      <a:lnTo>
                        <a:pt x="89297" y="93762"/>
                      </a:lnTo>
                      <a:cubicBezTo>
                        <a:pt x="89297" y="81484"/>
                        <a:pt x="101319" y="71438"/>
                        <a:pt x="116086" y="71438"/>
                      </a:cubicBezTo>
                      <a:cubicBezTo>
                        <a:pt x="130854" y="71438"/>
                        <a:pt x="142876" y="81484"/>
                        <a:pt x="142876" y="93762"/>
                      </a:cubicBezTo>
                      <a:cubicBezTo>
                        <a:pt x="142876" y="106040"/>
                        <a:pt x="130854" y="116086"/>
                        <a:pt x="116086" y="116086"/>
                      </a:cubicBezTo>
                      <a:cubicBezTo>
                        <a:pt x="111155" y="116086"/>
                        <a:pt x="107157" y="120084"/>
                        <a:pt x="107157" y="125016"/>
                      </a:cubicBezTo>
                      <a:lnTo>
                        <a:pt x="107157" y="133946"/>
                      </a:lnTo>
                      <a:cubicBezTo>
                        <a:pt x="107157" y="138878"/>
                        <a:pt x="111155" y="142876"/>
                        <a:pt x="116086" y="142876"/>
                      </a:cubicBezTo>
                      <a:cubicBezTo>
                        <a:pt x="121018" y="142876"/>
                        <a:pt x="125016" y="138878"/>
                        <a:pt x="125016" y="133946"/>
                      </a:cubicBezTo>
                      <a:lnTo>
                        <a:pt x="125016" y="133142"/>
                      </a:lnTo>
                      <a:cubicBezTo>
                        <a:pt x="145376" y="129403"/>
                        <a:pt x="160735" y="113162"/>
                        <a:pt x="160735" y="93762"/>
                      </a:cubicBezTo>
                      <a:cubicBezTo>
                        <a:pt x="160735" y="71605"/>
                        <a:pt x="140710" y="53578"/>
                        <a:pt x="116086" y="53578"/>
                      </a:cubicBezTo>
                      <a:close/>
                      <a:moveTo>
                        <a:pt x="232173" y="116086"/>
                      </a:moveTo>
                      <a:cubicBezTo>
                        <a:pt x="232173" y="180199"/>
                        <a:pt x="180199" y="232173"/>
                        <a:pt x="116086" y="232173"/>
                      </a:cubicBezTo>
                      <a:cubicBezTo>
                        <a:pt x="51974" y="232173"/>
                        <a:pt x="0" y="180199"/>
                        <a:pt x="0" y="116086"/>
                      </a:cubicBezTo>
                      <a:cubicBezTo>
                        <a:pt x="0" y="51974"/>
                        <a:pt x="51974" y="0"/>
                        <a:pt x="116086" y="0"/>
                      </a:cubicBezTo>
                      <a:cubicBezTo>
                        <a:pt x="180171" y="68"/>
                        <a:pt x="232105" y="52002"/>
                        <a:pt x="232173" y="116086"/>
                      </a:cubicBezTo>
                      <a:close/>
                      <a:moveTo>
                        <a:pt x="214313" y="116086"/>
                      </a:moveTo>
                      <a:cubicBezTo>
                        <a:pt x="214313" y="61837"/>
                        <a:pt x="170336" y="17859"/>
                        <a:pt x="116086" y="17859"/>
                      </a:cubicBezTo>
                      <a:cubicBezTo>
                        <a:pt x="61837" y="17859"/>
                        <a:pt x="17859" y="61837"/>
                        <a:pt x="17859" y="116086"/>
                      </a:cubicBezTo>
                      <a:cubicBezTo>
                        <a:pt x="17859" y="170336"/>
                        <a:pt x="61837" y="214313"/>
                        <a:pt x="116086" y="214313"/>
                      </a:cubicBezTo>
                      <a:cubicBezTo>
                        <a:pt x="170310" y="214252"/>
                        <a:pt x="214252" y="170310"/>
                        <a:pt x="214313" y="11608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</p:sp>
          </p:grpSp>
          <p:sp>
            <p:nvSpPr>
              <p:cNvPr id="51" name="TextBox 51"/>
              <p:cNvSpPr txBox="1"/>
              <p:nvPr/>
            </p:nvSpPr>
            <p:spPr>
              <a:xfrm>
                <a:off x="6412611" y="4799171"/>
                <a:ext cx="3414198" cy="27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42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Stop before a task is safe to submit</a:t>
                </a:r>
              </a:p>
            </p:txBody>
          </p:sp>
        </p:grpSp>
        <p:sp>
          <p:nvSpPr>
            <p:cNvPr id="53" name="TextBox 53"/>
            <p:cNvSpPr txBox="1"/>
            <p:nvPr/>
          </p:nvSpPr>
          <p:spPr>
            <a:xfrm>
              <a:off x="6013704" y="5223510"/>
              <a:ext cx="3684703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i="1" dirty="0">
                  <a:solidFill>
                    <a:srgbClr val="475569"/>
                  </a:solidFill>
                  <a:latin typeface="+mn-lt"/>
                  <a:ea typeface="+mn-ea"/>
                  <a:cs typeface="+mn-cs"/>
                </a:rPr>
                <a:t>None of these is separately measurable today.</a:t>
              </a:r>
            </a:p>
          </p:txBody>
        </p:sp>
      </p:grpSp>
      <p:sp>
        <p:nvSpPr>
          <p:cNvPr id="55" name="TextBox 55"/>
          <p:cNvSpPr txBox="1"/>
          <p:nvPr/>
        </p:nvSpPr>
        <p:spPr>
          <a:xfrm>
            <a:off x="11103540" y="619220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rgbClr val="94A3B8"/>
                </a:solidFill>
                <a:latin typeface="Courier New"/>
                <a:ea typeface="Courier New"/>
                <a:cs typeface="Courier New"/>
              </a:rPr>
              <a:t>02 / 14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3335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grpSp>
        <p:nvGrpSpPr>
          <p:cNvPr id="6" name="Group 6"/>
          <p:cNvGrpSpPr/>
          <p:nvPr/>
        </p:nvGrpSpPr>
        <p:grpSpPr>
          <a:xfrm>
            <a:off x="670560" y="689610"/>
            <a:ext cx="10835640" cy="830580"/>
            <a:chOff x="670560" y="689610"/>
            <a:chExt cx="10835640" cy="830580"/>
          </a:xfrm>
        </p:grpSpPr>
        <p:sp>
          <p:nvSpPr>
            <p:cNvPr id="3" name="TextBox 3"/>
            <p:cNvSpPr txBox="1"/>
            <p:nvPr/>
          </p:nvSpPr>
          <p:spPr>
            <a:xfrm>
              <a:off x="679704" y="689610"/>
              <a:ext cx="1303873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b="1" spc="225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MOTIVATION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670560" y="933450"/>
              <a:ext cx="9246597" cy="5867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000" b="1" dirty="0">
                  <a:solidFill>
                    <a:schemeClr val="dk1"/>
                  </a:solidFill>
                  <a:latin typeface="+mj-lt"/>
                  <a:ea typeface="+mj-ea"/>
                  <a:cs typeface="+mj-cs"/>
                </a:rPr>
                <a:t>The Runtime Decision Is Never Under Test</a:t>
              </a:r>
            </a:p>
          </p:txBody>
        </p:sp>
        <p:sp>
          <p:nvSpPr>
            <p:cNvPr id="5" name="Line 5"/>
            <p:cNvSpPr/>
            <p:nvPr/>
          </p:nvSpPr>
          <p:spPr>
            <a:xfrm>
              <a:off x="685800" y="1485900"/>
              <a:ext cx="10820400" cy="9525"/>
            </a:xfrm>
            <a:custGeom>
              <a:avLst/>
              <a:gdLst/>
              <a:ahLst/>
              <a:cxnLst/>
              <a:rect l="l" t="t" r="r" b="b"/>
              <a:pathLst>
                <a:path w="10820400" h="9525">
                  <a:moveTo>
                    <a:pt x="0" y="0"/>
                  </a:moveTo>
                  <a:lnTo>
                    <a:pt x="10820400" y="0"/>
                  </a:lnTo>
                </a:path>
              </a:pathLst>
            </a:custGeom>
            <a:noFill/>
            <a:ln w="9525">
              <a:solidFill>
                <a:srgbClr val="CBD5E1"/>
              </a:solidFill>
            </a:ln>
          </p:spPr>
        </p:sp>
      </p:grpSp>
      <p:grpSp>
        <p:nvGrpSpPr>
          <p:cNvPr id="9" name="Group 9" descr="## [Group 9] Prior benchmarks score the full system or isolated actions — so &quot;what to&#10;Existing benchmarks either score the complete coding-agent system or evaluate narrow sub-skills within a trajectory. Neither makes runtime loop control a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28ee089022b5b88af04fe42eaad22e3ffb42f7d836993ea58076fac326af2796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Prior benchmarks score the full system or isolated actions — so "what to</p2vs:concise>
                  <p2vs:detailed>Existing benchmarks either score the complete coding-agent system or evaluate narrow sub-skills within a trajectory. Neither makes runtime loop control a</p2vs:detailed>
                </p2vs:blockSemantics>
              </a:ext>
            </a:extLst>
          </p:cNvPr>
          <p:cNvGrpSpPr/>
          <p:nvPr/>
        </p:nvGrpSpPr>
        <p:grpSpPr>
          <a:xfrm>
            <a:off x="676656" y="1786890"/>
            <a:ext cx="9651106" cy="656844"/>
            <a:chOff x="676656" y="1786890"/>
            <a:chExt cx="9651106" cy="656844"/>
          </a:xfrm>
        </p:grpSpPr>
        <p:sp>
          <p:nvSpPr>
            <p:cNvPr id="7" name="TextBox 7"/>
            <p:cNvSpPr txBox="1"/>
            <p:nvPr/>
          </p:nvSpPr>
          <p:spPr>
            <a:xfrm>
              <a:off x="676656" y="1786890"/>
              <a:ext cx="9651106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8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Prior benchmarks score the full system or isolated actions — so "what to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676656" y="2091690"/>
              <a:ext cx="7357445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8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instruct next" is never the direct object of evaluation.</a:t>
              </a:r>
            </a:p>
          </p:txBody>
        </p:sp>
      </p:grpSp>
      <p:grpSp>
        <p:nvGrpSpPr>
          <p:cNvPr id="22" name="Group 22" descr="## [Group 22] WHAT PRIOR BENCHMARKS SCORE&#10;first-class target. But the key skill in loop engineering is deciding, after each round, what the agent should do next: keep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2a0e6184cf35a767e9c3a309074e9db841829f35dd2bd1283382a751413b6452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WHAT PRIOR BENCHMARKS SCORE</p2vs:concise>
                  <p2vs:detailed>first-class target. But the key skill in loop engineering is deciding, after each round, what the agent should do next: keep</p2vs:detailed>
                </p2vs:blockSemantics>
              </a:ext>
            </a:extLst>
          </p:cNvPr>
          <p:cNvGrpSpPr/>
          <p:nvPr/>
        </p:nvGrpSpPr>
        <p:grpSpPr>
          <a:xfrm>
            <a:off x="685800" y="2743200"/>
            <a:ext cx="5181600" cy="3009900"/>
            <a:chOff x="685800" y="2743200"/>
            <a:chExt cx="5181600" cy="3009900"/>
          </a:xfrm>
        </p:grpSpPr>
        <p:sp>
          <p:nvSpPr>
            <p:cNvPr id="10" name="Rectangle 10"/>
            <p:cNvSpPr/>
            <p:nvPr/>
          </p:nvSpPr>
          <p:spPr>
            <a:xfrm>
              <a:off x="685800" y="2743200"/>
              <a:ext cx="5181600" cy="3009900"/>
            </a:xfrm>
            <a:prstGeom prst="roundRect">
              <a:avLst>
                <a:gd name="adj" fmla="val 3797"/>
              </a:avLst>
            </a:prstGeom>
            <a:solidFill>
              <a:schemeClr val="lt2"/>
            </a:solidFill>
            <a:ln>
              <a:noFill/>
            </a:ln>
          </p:spPr>
        </p:sp>
        <p:grpSp>
          <p:nvGrpSpPr>
            <p:cNvPr id="13" name="Group 13"/>
            <p:cNvGrpSpPr/>
            <p:nvPr/>
          </p:nvGrpSpPr>
          <p:grpSpPr>
            <a:xfrm>
              <a:off x="979110" y="3036442"/>
              <a:ext cx="389131" cy="389199"/>
              <a:chOff x="979110" y="3036442"/>
              <a:chExt cx="389131" cy="389199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1009650" y="3067050"/>
                <a:ext cx="285750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285750" h="285750">
                    <a:moveTo>
                      <a:pt x="285750" y="142875"/>
                    </a:moveTo>
                    <a:cubicBezTo>
                      <a:pt x="285750" y="221783"/>
                      <a:pt x="221783" y="285750"/>
                      <a:pt x="142875" y="285750"/>
                    </a:cubicBezTo>
                    <a:cubicBezTo>
                      <a:pt x="63967" y="285750"/>
                      <a:pt x="0" y="221783"/>
                      <a:pt x="0" y="142875"/>
                    </a:cubicBezTo>
                    <a:cubicBezTo>
                      <a:pt x="0" y="63967"/>
                      <a:pt x="63967" y="0"/>
                      <a:pt x="142875" y="0"/>
                    </a:cubicBezTo>
                    <a:cubicBezTo>
                      <a:pt x="221783" y="0"/>
                      <a:pt x="285750" y="63967"/>
                      <a:pt x="285750" y="142875"/>
                    </a:cubicBezTo>
                    <a:close/>
                  </a:path>
                </a:pathLst>
              </a:custGeom>
              <a:solidFill>
                <a:srgbClr val="64748B">
                  <a:alpha val="20000"/>
                </a:srgbClr>
              </a:solidFill>
              <a:ln>
                <a:noFill/>
              </a:ln>
            </p:spPr>
          </p:sp>
          <p:sp>
            <p:nvSpPr>
              <p:cNvPr id="12" name="Freeform 12"/>
              <p:cNvSpPr/>
              <p:nvPr/>
            </p:nvSpPr>
            <p:spPr>
              <a:xfrm>
                <a:off x="979110" y="3036442"/>
                <a:ext cx="389131" cy="389199"/>
              </a:xfrm>
              <a:custGeom>
                <a:avLst/>
                <a:gdLst/>
                <a:ahLst/>
                <a:cxnLst/>
                <a:rect l="l" t="t" r="r" b="b"/>
                <a:pathLst>
                  <a:path w="389131" h="389199">
                    <a:moveTo>
                      <a:pt x="383548" y="363400"/>
                    </a:moveTo>
                    <a:lnTo>
                      <a:pt x="294144" y="273996"/>
                    </a:lnTo>
                    <a:cubicBezTo>
                      <a:pt x="348081" y="209307"/>
                      <a:pt x="341596" y="113636"/>
                      <a:pt x="279423" y="56818"/>
                    </a:cubicBezTo>
                    <a:cubicBezTo>
                      <a:pt x="217251" y="0"/>
                      <a:pt x="121384" y="2135"/>
                      <a:pt x="61802" y="61664"/>
                    </a:cubicBezTo>
                    <a:cubicBezTo>
                      <a:pt x="2220" y="121194"/>
                      <a:pt x="0" y="217059"/>
                      <a:pt x="56763" y="279282"/>
                    </a:cubicBezTo>
                    <a:cubicBezTo>
                      <a:pt x="113526" y="341505"/>
                      <a:pt x="209192" y="348074"/>
                      <a:pt x="273928" y="294195"/>
                    </a:cubicBezTo>
                    <a:lnTo>
                      <a:pt x="363332" y="383616"/>
                    </a:lnTo>
                    <a:cubicBezTo>
                      <a:pt x="368914" y="389199"/>
                      <a:pt x="377966" y="389199"/>
                      <a:pt x="383548" y="383616"/>
                    </a:cubicBezTo>
                    <a:cubicBezTo>
                      <a:pt x="389131" y="378034"/>
                      <a:pt x="389131" y="368982"/>
                      <a:pt x="383548" y="363400"/>
                    </a:cubicBezTo>
                    <a:close/>
                    <a:moveTo>
                      <a:pt x="44827" y="173483"/>
                    </a:moveTo>
                    <a:cubicBezTo>
                      <a:pt x="44827" y="102466"/>
                      <a:pt x="102398" y="44896"/>
                      <a:pt x="173415" y="44896"/>
                    </a:cubicBezTo>
                    <a:cubicBezTo>
                      <a:pt x="244432" y="44896"/>
                      <a:pt x="302002" y="102466"/>
                      <a:pt x="302002" y="173483"/>
                    </a:cubicBezTo>
                    <a:cubicBezTo>
                      <a:pt x="302002" y="244500"/>
                      <a:pt x="244432" y="302071"/>
                      <a:pt x="173415" y="302071"/>
                    </a:cubicBezTo>
                    <a:cubicBezTo>
                      <a:pt x="102431" y="301992"/>
                      <a:pt x="44906" y="244467"/>
                      <a:pt x="44827" y="173483"/>
                    </a:cubicBezTo>
                    <a:close/>
                  </a:path>
                </a:pathLst>
              </a:custGeom>
              <a:solidFill>
                <a:srgbClr val="64748B"/>
              </a:solidFill>
              <a:ln>
                <a:noFill/>
              </a:ln>
            </p:spPr>
          </p:sp>
        </p:grpSp>
        <p:sp>
          <p:nvSpPr>
            <p:cNvPr id="14" name="TextBox 14"/>
            <p:cNvSpPr txBox="1"/>
            <p:nvPr/>
          </p:nvSpPr>
          <p:spPr>
            <a:xfrm>
              <a:off x="1516380" y="3171825"/>
              <a:ext cx="3297250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b="1" dirty="0">
                  <a:solidFill>
                    <a:srgbClr val="334155"/>
                  </a:solidFill>
                  <a:latin typeface="+mn-lt"/>
                  <a:ea typeface="+mn-ea"/>
                  <a:cs typeface="+mn-cs"/>
                </a:rPr>
                <a:t>WHAT PRIOR BENCHMARKS SCORE</a:t>
              </a:r>
            </a:p>
          </p:txBody>
        </p:sp>
        <p:sp>
          <p:nvSpPr>
            <p:cNvPr id="15" name="Line 15"/>
            <p:cNvSpPr/>
            <p:nvPr/>
          </p:nvSpPr>
          <p:spPr>
            <a:xfrm>
              <a:off x="952500" y="3543300"/>
              <a:ext cx="4648200" cy="9525"/>
            </a:xfrm>
            <a:custGeom>
              <a:avLst/>
              <a:gdLst/>
              <a:ahLst/>
              <a:cxnLst/>
              <a:rect l="l" t="t" r="r" b="b"/>
              <a:pathLst>
                <a:path w="4648200" h="9525">
                  <a:moveTo>
                    <a:pt x="0" y="0"/>
                  </a:moveTo>
                  <a:lnTo>
                    <a:pt x="4648200" y="0"/>
                  </a:lnTo>
                </a:path>
              </a:pathLst>
            </a:custGeom>
            <a:noFill/>
            <a:ln w="9525">
              <a:solidFill>
                <a:srgbClr val="CBD5E1"/>
              </a:solidFill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944880" y="3800475"/>
              <a:ext cx="3677616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61925" indent="-161925">
                <a:buClr>
                  <a:schemeClr val="dk1"/>
                </a:buClr>
                <a:buSzTx/>
                <a:buFontTx/>
                <a:buChar char="•"/>
              </a:pPr>
              <a:r>
                <a:rPr lang="en" sz="15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The complete coding-agent system,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116330" y="4067175"/>
              <a:ext cx="1024890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end to end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944880" y="4486275"/>
              <a:ext cx="3697376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61925" indent="-161925">
                <a:buClr>
                  <a:schemeClr val="dk1"/>
                </a:buClr>
                <a:buSzTx/>
                <a:buFontTx/>
                <a:buChar char="•"/>
              </a:pPr>
              <a:r>
                <a:rPr lang="en" sz="15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Or narrow sub-skills within a single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116330" y="4752975"/>
              <a:ext cx="107537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trajectory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945642" y="5245418"/>
              <a:ext cx="312728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i="1" dirty="0">
                  <a:solidFill>
                    <a:srgbClr val="475569"/>
                  </a:solidFill>
                  <a:latin typeface="+mn-lt"/>
                  <a:ea typeface="+mn-ea"/>
                  <a:cs typeface="+mn-cs"/>
                </a:rPr>
                <a:t>Neither makes runtime loop control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945642" y="5474018"/>
              <a:ext cx="1931041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i="1" dirty="0">
                  <a:solidFill>
                    <a:srgbClr val="475569"/>
                  </a:solidFill>
                  <a:latin typeface="+mn-lt"/>
                  <a:ea typeface="+mn-ea"/>
                  <a:cs typeface="+mn-cs"/>
                </a:rPr>
                <a:t>a first-class target.</a:t>
              </a:r>
            </a:p>
          </p:txBody>
        </p:sp>
      </p:grpSp>
      <p:grpSp>
        <p:nvGrpSpPr>
          <p:cNvPr id="35" name="Group 35" descr="## [Group 35] WHAT ACTUALLY MATTERS&#10;implementing, verify a fragile part, recover from a mistake, or stop. LoopArena makes exactly that decision the thing under test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d330bf55b5a8b15c4451410253f89beb670211015c7e2d3110b755dc9eb0e7e6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WHAT ACTUALLY MATTERS</p2vs:concise>
                  <p2vs:detailed>implementing, verify a fragile part, recover from a mistake, or stop. LoopArena makes exactly that decision the thing under test.</p2vs:detailed>
                </p2vs:blockSemantics>
              </a:ext>
            </a:extLst>
          </p:cNvPr>
          <p:cNvGrpSpPr/>
          <p:nvPr/>
        </p:nvGrpSpPr>
        <p:grpSpPr>
          <a:xfrm>
            <a:off x="6324600" y="2743200"/>
            <a:ext cx="5181600" cy="3009900"/>
            <a:chOff x="6324600" y="2743200"/>
            <a:chExt cx="5181600" cy="3009900"/>
          </a:xfrm>
        </p:grpSpPr>
        <p:sp>
          <p:nvSpPr>
            <p:cNvPr id="23" name="Rectangle 23"/>
            <p:cNvSpPr/>
            <p:nvPr/>
          </p:nvSpPr>
          <p:spPr>
            <a:xfrm>
              <a:off x="6324600" y="2743200"/>
              <a:ext cx="5181600" cy="3009900"/>
            </a:xfrm>
            <a:prstGeom prst="roundRect">
              <a:avLst>
                <a:gd name="adj" fmla="val 3797"/>
              </a:avLst>
            </a:prstGeom>
            <a:solidFill>
              <a:schemeClr val="accent1"/>
            </a:solidFill>
            <a:ln>
              <a:noFill/>
            </a:ln>
          </p:spPr>
        </p:sp>
        <p:grpSp>
          <p:nvGrpSpPr>
            <p:cNvPr id="26" name="Group 26"/>
            <p:cNvGrpSpPr/>
            <p:nvPr/>
          </p:nvGrpSpPr>
          <p:grpSpPr>
            <a:xfrm>
              <a:off x="6614359" y="3035486"/>
              <a:ext cx="414251" cy="411384"/>
              <a:chOff x="6614359" y="3035486"/>
              <a:chExt cx="414251" cy="411384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6734175" y="3152775"/>
                <a:ext cx="171450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71450">
                    <a:moveTo>
                      <a:pt x="171450" y="85725"/>
                    </a:moveTo>
                    <a:cubicBezTo>
                      <a:pt x="171450" y="133070"/>
                      <a:pt x="133070" y="171450"/>
                      <a:pt x="85725" y="171450"/>
                    </a:cubicBezTo>
                    <a:cubicBezTo>
                      <a:pt x="38380" y="171450"/>
                      <a:pt x="0" y="133070"/>
                      <a:pt x="0" y="85725"/>
                    </a:cubicBezTo>
                    <a:cubicBezTo>
                      <a:pt x="0" y="38380"/>
                      <a:pt x="38380" y="0"/>
                      <a:pt x="85725" y="0"/>
                    </a:cubicBezTo>
                    <a:cubicBezTo>
                      <a:pt x="133070" y="0"/>
                      <a:pt x="171450" y="38380"/>
                      <a:pt x="171450" y="85725"/>
                    </a:cubicBezTo>
                    <a:close/>
                  </a:path>
                </a:pathLst>
              </a:custGeom>
              <a:solidFill>
                <a:srgbClr val="93C5FD">
                  <a:alpha val="20000"/>
                </a:srgbClr>
              </a:solidFill>
              <a:ln>
                <a:noFill/>
              </a:ln>
            </p:spPr>
          </p:sp>
          <p:sp>
            <p:nvSpPr>
              <p:cNvPr id="25" name="Freeform 25"/>
              <p:cNvSpPr/>
              <p:nvPr/>
            </p:nvSpPr>
            <p:spPr>
              <a:xfrm>
                <a:off x="6614359" y="3035486"/>
                <a:ext cx="414251" cy="411384"/>
              </a:xfrm>
              <a:custGeom>
                <a:avLst/>
                <a:gdLst/>
                <a:ahLst/>
                <a:cxnLst/>
                <a:rect l="l" t="t" r="r" b="b"/>
                <a:pathLst>
                  <a:path w="414251" h="411384">
                    <a:moveTo>
                      <a:pt x="373187" y="122933"/>
                    </a:moveTo>
                    <a:cubicBezTo>
                      <a:pt x="414251" y="208817"/>
                      <a:pt x="383806" y="311845"/>
                      <a:pt x="302656" y="361614"/>
                    </a:cubicBezTo>
                    <a:cubicBezTo>
                      <a:pt x="221505" y="411384"/>
                      <a:pt x="115871" y="391814"/>
                      <a:pt x="57936" y="316276"/>
                    </a:cubicBezTo>
                    <a:cubicBezTo>
                      <a:pt x="0" y="240739"/>
                      <a:pt x="8484" y="133643"/>
                      <a:pt x="77589" y="68169"/>
                    </a:cubicBezTo>
                    <a:cubicBezTo>
                      <a:pt x="146695" y="2695"/>
                      <a:pt x="254093" y="0"/>
                      <a:pt x="326395" y="61925"/>
                    </a:cubicBezTo>
                    <a:lnTo>
                      <a:pt x="366883" y="21420"/>
                    </a:lnTo>
                    <a:cubicBezTo>
                      <a:pt x="372465" y="15837"/>
                      <a:pt x="381517" y="15837"/>
                      <a:pt x="387099" y="21420"/>
                    </a:cubicBezTo>
                    <a:cubicBezTo>
                      <a:pt x="392682" y="27003"/>
                      <a:pt x="392682" y="36054"/>
                      <a:pt x="387099" y="41637"/>
                    </a:cubicBezTo>
                    <a:lnTo>
                      <a:pt x="215649" y="213087"/>
                    </a:lnTo>
                    <a:cubicBezTo>
                      <a:pt x="210067" y="218670"/>
                      <a:pt x="201015" y="218670"/>
                      <a:pt x="195433" y="213087"/>
                    </a:cubicBezTo>
                    <a:cubicBezTo>
                      <a:pt x="189850" y="207504"/>
                      <a:pt x="189850" y="198453"/>
                      <a:pt x="195433" y="192870"/>
                    </a:cubicBezTo>
                    <a:lnTo>
                      <a:pt x="244939" y="143364"/>
                    </a:lnTo>
                    <a:cubicBezTo>
                      <a:pt x="217318" y="125096"/>
                      <a:pt x="180763" y="128206"/>
                      <a:pt x="156624" y="150878"/>
                    </a:cubicBezTo>
                    <a:cubicBezTo>
                      <a:pt x="132486" y="173549"/>
                      <a:pt x="127094" y="209838"/>
                      <a:pt x="143596" y="238548"/>
                    </a:cubicBezTo>
                    <a:cubicBezTo>
                      <a:pt x="160099" y="267259"/>
                      <a:pt x="194169" y="280865"/>
                      <a:pt x="225909" y="271418"/>
                    </a:cubicBezTo>
                    <a:cubicBezTo>
                      <a:pt x="257649" y="261972"/>
                      <a:pt x="278736" y="231951"/>
                      <a:pt x="276854" y="198889"/>
                    </a:cubicBezTo>
                    <a:cubicBezTo>
                      <a:pt x="276410" y="190998"/>
                      <a:pt x="282447" y="184241"/>
                      <a:pt x="290337" y="183798"/>
                    </a:cubicBezTo>
                    <a:cubicBezTo>
                      <a:pt x="298228" y="183354"/>
                      <a:pt x="304985" y="189391"/>
                      <a:pt x="305429" y="197281"/>
                    </a:cubicBezTo>
                    <a:cubicBezTo>
                      <a:pt x="308112" y="244109"/>
                      <a:pt x="277892" y="286510"/>
                      <a:pt x="232753" y="299253"/>
                    </a:cubicBezTo>
                    <a:cubicBezTo>
                      <a:pt x="187613" y="311997"/>
                      <a:pt x="139681" y="291659"/>
                      <a:pt x="117480" y="250342"/>
                    </a:cubicBezTo>
                    <a:cubicBezTo>
                      <a:pt x="95279" y="209025"/>
                      <a:pt x="104774" y="157830"/>
                      <a:pt x="140314" y="127221"/>
                    </a:cubicBezTo>
                    <a:cubicBezTo>
                      <a:pt x="175854" y="96613"/>
                      <a:pt x="227891" y="94815"/>
                      <a:pt x="265459" y="122897"/>
                    </a:cubicBezTo>
                    <a:lnTo>
                      <a:pt x="306089" y="82267"/>
                    </a:lnTo>
                    <a:cubicBezTo>
                      <a:pt x="244430" y="31074"/>
                      <a:pt x="154106" y="34558"/>
                      <a:pt x="96574" y="90348"/>
                    </a:cubicBezTo>
                    <a:cubicBezTo>
                      <a:pt x="39041" y="146138"/>
                      <a:pt x="32781" y="236312"/>
                      <a:pt x="82053" y="299516"/>
                    </a:cubicBezTo>
                    <a:cubicBezTo>
                      <a:pt x="131326" y="362720"/>
                      <a:pt x="220302" y="378651"/>
                      <a:pt x="288443" y="336468"/>
                    </a:cubicBezTo>
                    <a:cubicBezTo>
                      <a:pt x="356584" y="294286"/>
                      <a:pt x="382000" y="207542"/>
                      <a:pt x="347398" y="135256"/>
                    </a:cubicBezTo>
                    <a:cubicBezTo>
                      <a:pt x="343995" y="128134"/>
                      <a:pt x="347010" y="119603"/>
                      <a:pt x="354131" y="116200"/>
                    </a:cubicBezTo>
                    <a:cubicBezTo>
                      <a:pt x="361252" y="112797"/>
                      <a:pt x="369784" y="115811"/>
                      <a:pt x="373187" y="122933"/>
                    </a:cubicBezTo>
                    <a:close/>
                  </a:path>
                </a:pathLst>
              </a:custGeom>
              <a:solidFill>
                <a:srgbClr val="93C5FD"/>
              </a:solidFill>
              <a:ln>
                <a:noFill/>
              </a:ln>
            </p:spPr>
          </p:sp>
        </p:grpSp>
        <p:sp>
          <p:nvSpPr>
            <p:cNvPr id="27" name="TextBox 27"/>
            <p:cNvSpPr txBox="1"/>
            <p:nvPr/>
          </p:nvSpPr>
          <p:spPr>
            <a:xfrm>
              <a:off x="7155180" y="3171825"/>
              <a:ext cx="2580361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b="1" dirty="0">
                  <a:solidFill>
                    <a:srgbClr val="FFFFFF"/>
                  </a:solidFill>
                  <a:latin typeface="+mn-lt"/>
                  <a:ea typeface="+mn-ea"/>
                  <a:cs typeface="+mn-cs"/>
                </a:rPr>
                <a:t>WHAT ACTUALLY MATTERS</a:t>
              </a:r>
            </a:p>
          </p:txBody>
        </p:sp>
        <p:sp>
          <p:nvSpPr>
            <p:cNvPr id="28" name="Line 28"/>
            <p:cNvSpPr/>
            <p:nvPr/>
          </p:nvSpPr>
          <p:spPr>
            <a:xfrm>
              <a:off x="6591300" y="3543300"/>
              <a:ext cx="4648200" cy="9525"/>
            </a:xfrm>
            <a:custGeom>
              <a:avLst/>
              <a:gdLst/>
              <a:ahLst/>
              <a:cxnLst/>
              <a:rect l="l" t="t" r="r" b="b"/>
              <a:pathLst>
                <a:path w="4648200" h="9525">
                  <a:moveTo>
                    <a:pt x="0" y="0"/>
                  </a:moveTo>
                  <a:lnTo>
                    <a:pt x="4648200" y="0"/>
                  </a:lnTo>
                </a:path>
              </a:pathLst>
            </a:custGeom>
            <a:noFill/>
            <a:ln w="9525">
              <a:solidFill>
                <a:srgbClr val="3B5BA0"/>
              </a:solidFill>
            </a:ln>
          </p:spPr>
        </p:sp>
        <p:sp>
          <p:nvSpPr>
            <p:cNvPr id="29" name="TextBox 29"/>
            <p:cNvSpPr txBox="1"/>
            <p:nvPr/>
          </p:nvSpPr>
          <p:spPr>
            <a:xfrm>
              <a:off x="6583680" y="3800475"/>
              <a:ext cx="3424894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After each round, decide what the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6583680" y="4067175"/>
              <a:ext cx="214560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agent should do next:</a:t>
              </a: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6755130" y="4467225"/>
              <a:ext cx="353891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dirty="0">
                  <a:solidFill>
                    <a:srgbClr val="93C5FD"/>
                  </a:solidFill>
                  <a:latin typeface="+mn-lt"/>
                  <a:ea typeface="+mn-ea"/>
                  <a:cs typeface="+mn-cs"/>
                </a:rPr>
                <a:t>keep implementing · verify a fragile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6755130" y="4733925"/>
              <a:ext cx="2428304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dirty="0">
                  <a:solidFill>
                    <a:srgbClr val="93C5FD"/>
                  </a:solidFill>
                  <a:latin typeface="+mn-lt"/>
                  <a:ea typeface="+mn-ea"/>
                  <a:cs typeface="+mn-cs"/>
                </a:rPr>
                <a:t>part · recover · or stop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6584442" y="5245418"/>
              <a:ext cx="281236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b="1" dirty="0">
                  <a:solidFill>
                    <a:srgbClr val="FFFFFF"/>
                  </a:solidFill>
                  <a:latin typeface="+mn-lt"/>
                  <a:ea typeface="+mn-ea"/>
                  <a:cs typeface="+mn-cs"/>
                </a:rPr>
                <a:t>LoopArena makes exactly that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6584442" y="5474018"/>
              <a:ext cx="282836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b="1" dirty="0">
                  <a:solidFill>
                    <a:srgbClr val="FFFFFF"/>
                  </a:solidFill>
                  <a:latin typeface="+mn-lt"/>
                  <a:ea typeface="+mn-ea"/>
                  <a:cs typeface="+mn-cs"/>
                </a:rPr>
                <a:t>decision the thing under test.</a:t>
              </a:r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11103540" y="619220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rgbClr val="94A3B8"/>
                </a:solidFill>
                <a:latin typeface="Courier New"/>
                <a:ea typeface="Courier New"/>
                <a:cs typeface="Courier New"/>
              </a:rPr>
              <a:t>03 / 14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3335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grpSp>
        <p:nvGrpSpPr>
          <p:cNvPr id="6" name="Group 6"/>
          <p:cNvGrpSpPr/>
          <p:nvPr/>
        </p:nvGrpSpPr>
        <p:grpSpPr>
          <a:xfrm>
            <a:off x="670560" y="689610"/>
            <a:ext cx="10835640" cy="830580"/>
            <a:chOff x="670560" y="689610"/>
            <a:chExt cx="10835640" cy="830580"/>
          </a:xfrm>
        </p:grpSpPr>
        <p:sp>
          <p:nvSpPr>
            <p:cNvPr id="3" name="TextBox 3"/>
            <p:cNvSpPr txBox="1"/>
            <p:nvPr/>
          </p:nvSpPr>
          <p:spPr>
            <a:xfrm>
              <a:off x="679704" y="689610"/>
              <a:ext cx="1529182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b="1" spc="225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CONTRIBUTION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670560" y="933450"/>
              <a:ext cx="6411278" cy="5867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000" b="1" dirty="0">
                  <a:solidFill>
                    <a:schemeClr val="dk1"/>
                  </a:solidFill>
                  <a:latin typeface="+mj-lt"/>
                  <a:ea typeface="+mj-ea"/>
                  <a:cs typeface="+mj-cs"/>
                </a:rPr>
                <a:t>What LoopArena Contributes</a:t>
              </a:r>
            </a:p>
          </p:txBody>
        </p:sp>
        <p:sp>
          <p:nvSpPr>
            <p:cNvPr id="5" name="Line 5"/>
            <p:cNvSpPr/>
            <p:nvPr/>
          </p:nvSpPr>
          <p:spPr>
            <a:xfrm>
              <a:off x="685800" y="1485900"/>
              <a:ext cx="10820400" cy="9525"/>
            </a:xfrm>
            <a:custGeom>
              <a:avLst/>
              <a:gdLst/>
              <a:ahLst/>
              <a:cxnLst/>
              <a:rect l="l" t="t" r="r" b="b"/>
              <a:pathLst>
                <a:path w="10820400" h="9525">
                  <a:moveTo>
                    <a:pt x="0" y="0"/>
                  </a:moveTo>
                  <a:lnTo>
                    <a:pt x="10820400" y="0"/>
                  </a:lnTo>
                </a:path>
              </a:pathLst>
            </a:custGeom>
            <a:noFill/>
            <a:ln w="9525">
              <a:solidFill>
                <a:srgbClr val="CBD5E1"/>
              </a:solidFill>
            </a:ln>
          </p:spPr>
        </p:sp>
      </p:grpSp>
      <p:grpSp>
        <p:nvGrpSpPr>
          <p:cNvPr id="20" name="Group 20" descr="## [Group 20] 1&#10;The paper makes three contributions. First, a benchmark that evaluates how well a model decides what a separate coding agent should do next over long-horizon tasks. Second,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0c6e9934bc387fdbf68f3d0da8819a23a40b185abef036ca1163963bb561fc4c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1</p2vs:concise>
                  <p2vs:detailed>The paper makes three contributions. First, a benchmark that evaluates how well a model decides what a separate coding agent should do next over long-horizon tasks. Second,</p2vs:detailed>
                </p2vs:blockSemantics>
              </a:ext>
            </a:extLst>
          </p:cNvPr>
          <p:cNvGrpSpPr/>
          <p:nvPr/>
        </p:nvGrpSpPr>
        <p:grpSpPr>
          <a:xfrm>
            <a:off x="685800" y="2019300"/>
            <a:ext cx="3429000" cy="3733800"/>
            <a:chOff x="685800" y="2019300"/>
            <a:chExt cx="3429000" cy="3733800"/>
          </a:xfrm>
        </p:grpSpPr>
        <p:sp>
          <p:nvSpPr>
            <p:cNvPr id="7" name="Rectangle 7"/>
            <p:cNvSpPr/>
            <p:nvPr/>
          </p:nvSpPr>
          <p:spPr>
            <a:xfrm>
              <a:off x="685800" y="2019300"/>
              <a:ext cx="3429000" cy="3733800"/>
            </a:xfrm>
            <a:prstGeom prst="roundRect">
              <a:avLst>
                <a:gd name="adj" fmla="val 3333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8" name="Rectangle 8"/>
            <p:cNvSpPr/>
            <p:nvPr/>
          </p:nvSpPr>
          <p:spPr>
            <a:xfrm>
              <a:off x="685800" y="2019300"/>
              <a:ext cx="3429000" cy="76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9" name="Ellipse 9"/>
            <p:cNvSpPr/>
            <p:nvPr/>
          </p:nvSpPr>
          <p:spPr>
            <a:xfrm>
              <a:off x="876300" y="2362200"/>
              <a:ext cx="571500" cy="571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</p:sp>
        <p:grpSp>
          <p:nvGrpSpPr>
            <p:cNvPr id="12" name="Group 12"/>
            <p:cNvGrpSpPr/>
            <p:nvPr/>
          </p:nvGrpSpPr>
          <p:grpSpPr>
            <a:xfrm>
              <a:off x="970359" y="2456259"/>
              <a:ext cx="383382" cy="383382"/>
              <a:chOff x="970359" y="2456259"/>
              <a:chExt cx="383382" cy="383382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1107282" y="2593182"/>
                <a:ext cx="109538" cy="109538"/>
              </a:xfrm>
              <a:custGeom>
                <a:avLst/>
                <a:gdLst/>
                <a:ahLst/>
                <a:cxnLst/>
                <a:rect l="l" t="t" r="r" b="b"/>
                <a:pathLst>
                  <a:path w="109538" h="109538">
                    <a:moveTo>
                      <a:pt x="109538" y="54769"/>
                    </a:moveTo>
                    <a:cubicBezTo>
                      <a:pt x="109538" y="85017"/>
                      <a:pt x="85017" y="109538"/>
                      <a:pt x="54769" y="109538"/>
                    </a:cubicBezTo>
                    <a:cubicBezTo>
                      <a:pt x="24521" y="109538"/>
                      <a:pt x="0" y="85017"/>
                      <a:pt x="0" y="54769"/>
                    </a:cubicBezTo>
                    <a:cubicBezTo>
                      <a:pt x="0" y="24521"/>
                      <a:pt x="24521" y="0"/>
                      <a:pt x="54769" y="0"/>
                    </a:cubicBezTo>
                    <a:cubicBezTo>
                      <a:pt x="85017" y="0"/>
                      <a:pt x="109538" y="24521"/>
                      <a:pt x="109538" y="54769"/>
                    </a:cubicBezTo>
                    <a:close/>
                  </a:path>
                </a:pathLst>
              </a:custGeom>
              <a:solidFill>
                <a:schemeClr val="accent2">
                  <a:alpha val="20000"/>
                </a:schemeClr>
              </a:solidFill>
              <a:ln>
                <a:noFill/>
              </a:ln>
            </p:spPr>
          </p:sp>
          <p:sp>
            <p:nvSpPr>
              <p:cNvPr id="11" name="Freeform 11"/>
              <p:cNvSpPr/>
              <p:nvPr/>
            </p:nvSpPr>
            <p:spPr>
              <a:xfrm>
                <a:off x="970359" y="2456259"/>
                <a:ext cx="383382" cy="383382"/>
              </a:xfrm>
              <a:custGeom>
                <a:avLst/>
                <a:gdLst/>
                <a:ahLst/>
                <a:cxnLst/>
                <a:rect l="l" t="t" r="r" b="b"/>
                <a:pathLst>
                  <a:path w="383382" h="383382">
                    <a:moveTo>
                      <a:pt x="369690" y="177999"/>
                    </a:moveTo>
                    <a:lnTo>
                      <a:pt x="355416" y="177999"/>
                    </a:lnTo>
                    <a:cubicBezTo>
                      <a:pt x="348632" y="98117"/>
                      <a:pt x="285266" y="34750"/>
                      <a:pt x="205383" y="27966"/>
                    </a:cubicBezTo>
                    <a:lnTo>
                      <a:pt x="205383" y="13692"/>
                    </a:lnTo>
                    <a:cubicBezTo>
                      <a:pt x="205383" y="6130"/>
                      <a:pt x="199253" y="0"/>
                      <a:pt x="191691" y="0"/>
                    </a:cubicBezTo>
                    <a:cubicBezTo>
                      <a:pt x="184129" y="0"/>
                      <a:pt x="177999" y="6130"/>
                      <a:pt x="177999" y="13692"/>
                    </a:cubicBezTo>
                    <a:lnTo>
                      <a:pt x="177999" y="27966"/>
                    </a:lnTo>
                    <a:cubicBezTo>
                      <a:pt x="98117" y="34750"/>
                      <a:pt x="34750" y="98117"/>
                      <a:pt x="27966" y="177999"/>
                    </a:cubicBezTo>
                    <a:lnTo>
                      <a:pt x="13692" y="177999"/>
                    </a:lnTo>
                    <a:cubicBezTo>
                      <a:pt x="6130" y="177999"/>
                      <a:pt x="0" y="184129"/>
                      <a:pt x="0" y="191691"/>
                    </a:cubicBezTo>
                    <a:cubicBezTo>
                      <a:pt x="0" y="199253"/>
                      <a:pt x="6130" y="205383"/>
                      <a:pt x="13692" y="205383"/>
                    </a:cubicBezTo>
                    <a:lnTo>
                      <a:pt x="27966" y="205383"/>
                    </a:lnTo>
                    <a:cubicBezTo>
                      <a:pt x="34750" y="285266"/>
                      <a:pt x="98117" y="348632"/>
                      <a:pt x="177999" y="355416"/>
                    </a:cubicBezTo>
                    <a:lnTo>
                      <a:pt x="177999" y="369690"/>
                    </a:lnTo>
                    <a:cubicBezTo>
                      <a:pt x="177999" y="377252"/>
                      <a:pt x="184129" y="383382"/>
                      <a:pt x="191691" y="383382"/>
                    </a:cubicBezTo>
                    <a:cubicBezTo>
                      <a:pt x="199253" y="383382"/>
                      <a:pt x="205383" y="377252"/>
                      <a:pt x="205383" y="369690"/>
                    </a:cubicBezTo>
                    <a:lnTo>
                      <a:pt x="205383" y="355416"/>
                    </a:lnTo>
                    <a:cubicBezTo>
                      <a:pt x="285266" y="348632"/>
                      <a:pt x="348632" y="285266"/>
                      <a:pt x="355416" y="205383"/>
                    </a:cubicBezTo>
                    <a:lnTo>
                      <a:pt x="369690" y="205383"/>
                    </a:lnTo>
                    <a:cubicBezTo>
                      <a:pt x="377252" y="205383"/>
                      <a:pt x="383382" y="199253"/>
                      <a:pt x="383382" y="191691"/>
                    </a:cubicBezTo>
                    <a:cubicBezTo>
                      <a:pt x="383382" y="184129"/>
                      <a:pt x="377252" y="177999"/>
                      <a:pt x="369690" y="177999"/>
                    </a:cubicBezTo>
                    <a:close/>
                    <a:moveTo>
                      <a:pt x="205383" y="327929"/>
                    </a:moveTo>
                    <a:lnTo>
                      <a:pt x="205383" y="314921"/>
                    </a:lnTo>
                    <a:cubicBezTo>
                      <a:pt x="205383" y="307359"/>
                      <a:pt x="199253" y="301229"/>
                      <a:pt x="191691" y="301229"/>
                    </a:cubicBezTo>
                    <a:cubicBezTo>
                      <a:pt x="184129" y="301229"/>
                      <a:pt x="177999" y="307359"/>
                      <a:pt x="177999" y="314921"/>
                    </a:cubicBezTo>
                    <a:lnTo>
                      <a:pt x="177999" y="327929"/>
                    </a:lnTo>
                    <a:cubicBezTo>
                      <a:pt x="113252" y="321322"/>
                      <a:pt x="62060" y="270130"/>
                      <a:pt x="55454" y="205383"/>
                    </a:cubicBezTo>
                    <a:lnTo>
                      <a:pt x="68461" y="205383"/>
                    </a:lnTo>
                    <a:cubicBezTo>
                      <a:pt x="76023" y="205383"/>
                      <a:pt x="82153" y="199253"/>
                      <a:pt x="82153" y="191691"/>
                    </a:cubicBezTo>
                    <a:cubicBezTo>
                      <a:pt x="82153" y="184129"/>
                      <a:pt x="76023" y="177999"/>
                      <a:pt x="68461" y="177999"/>
                    </a:cubicBezTo>
                    <a:lnTo>
                      <a:pt x="55454" y="177999"/>
                    </a:lnTo>
                    <a:cubicBezTo>
                      <a:pt x="62060" y="113252"/>
                      <a:pt x="113252" y="62060"/>
                      <a:pt x="177999" y="55454"/>
                    </a:cubicBezTo>
                    <a:lnTo>
                      <a:pt x="177999" y="68461"/>
                    </a:lnTo>
                    <a:cubicBezTo>
                      <a:pt x="177999" y="76023"/>
                      <a:pt x="184129" y="82153"/>
                      <a:pt x="191691" y="82153"/>
                    </a:cubicBezTo>
                    <a:cubicBezTo>
                      <a:pt x="199253" y="82153"/>
                      <a:pt x="205383" y="76023"/>
                      <a:pt x="205383" y="68461"/>
                    </a:cubicBezTo>
                    <a:lnTo>
                      <a:pt x="205383" y="55454"/>
                    </a:lnTo>
                    <a:cubicBezTo>
                      <a:pt x="270130" y="62060"/>
                      <a:pt x="321322" y="113252"/>
                      <a:pt x="327929" y="177999"/>
                    </a:cubicBezTo>
                    <a:lnTo>
                      <a:pt x="314921" y="177999"/>
                    </a:lnTo>
                    <a:cubicBezTo>
                      <a:pt x="307359" y="177999"/>
                      <a:pt x="301229" y="184129"/>
                      <a:pt x="301229" y="191691"/>
                    </a:cubicBezTo>
                    <a:cubicBezTo>
                      <a:pt x="301229" y="199253"/>
                      <a:pt x="307359" y="205383"/>
                      <a:pt x="314921" y="205383"/>
                    </a:cubicBezTo>
                    <a:lnTo>
                      <a:pt x="327929" y="205383"/>
                    </a:lnTo>
                    <a:cubicBezTo>
                      <a:pt x="321322" y="270130"/>
                      <a:pt x="270130" y="321322"/>
                      <a:pt x="205383" y="327929"/>
                    </a:cubicBezTo>
                    <a:close/>
                    <a:moveTo>
                      <a:pt x="191691" y="123230"/>
                    </a:moveTo>
                    <a:cubicBezTo>
                      <a:pt x="153881" y="123230"/>
                      <a:pt x="123230" y="153881"/>
                      <a:pt x="123230" y="191691"/>
                    </a:cubicBezTo>
                    <a:cubicBezTo>
                      <a:pt x="123230" y="229501"/>
                      <a:pt x="153881" y="260152"/>
                      <a:pt x="191691" y="260152"/>
                    </a:cubicBezTo>
                    <a:cubicBezTo>
                      <a:pt x="229501" y="260152"/>
                      <a:pt x="260152" y="229501"/>
                      <a:pt x="260152" y="191691"/>
                    </a:cubicBezTo>
                    <a:cubicBezTo>
                      <a:pt x="260152" y="153881"/>
                      <a:pt x="229501" y="123230"/>
                      <a:pt x="191691" y="123230"/>
                    </a:cubicBezTo>
                    <a:close/>
                    <a:moveTo>
                      <a:pt x="191691" y="232768"/>
                    </a:moveTo>
                    <a:cubicBezTo>
                      <a:pt x="169005" y="232768"/>
                      <a:pt x="150614" y="214377"/>
                      <a:pt x="150614" y="191691"/>
                    </a:cubicBezTo>
                    <a:cubicBezTo>
                      <a:pt x="150614" y="169005"/>
                      <a:pt x="169005" y="150614"/>
                      <a:pt x="191691" y="150614"/>
                    </a:cubicBezTo>
                    <a:cubicBezTo>
                      <a:pt x="214377" y="150614"/>
                      <a:pt x="232768" y="169005"/>
                      <a:pt x="232768" y="191691"/>
                    </a:cubicBezTo>
                    <a:cubicBezTo>
                      <a:pt x="232768" y="214377"/>
                      <a:pt x="214377" y="232768"/>
                      <a:pt x="191691" y="2327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</p:grpSp>
        <p:sp>
          <p:nvSpPr>
            <p:cNvPr id="13" name="TextBox 13"/>
            <p:cNvSpPr txBox="1"/>
            <p:nvPr/>
          </p:nvSpPr>
          <p:spPr>
            <a:xfrm>
              <a:off x="1657350" y="2341245"/>
              <a:ext cx="358460" cy="762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900" b="1" dirty="0">
                  <a:solidFill>
                    <a:srgbClr val="CBD5E1"/>
                  </a:solidFill>
                  <a:latin typeface="+mj-lt"/>
                  <a:ea typeface="+mj-ea"/>
                  <a:cs typeface="+mj-cs"/>
                </a:rPr>
                <a:t>1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982218" y="3174682"/>
              <a:ext cx="1879009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6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A benchmark for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982218" y="3441382"/>
              <a:ext cx="2337394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6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runtime loop control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983361" y="3922871"/>
              <a:ext cx="248679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Evaluates how well a model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983361" y="4170521"/>
              <a:ext cx="240398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decides a separate coding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983361" y="4418171"/>
              <a:ext cx="2346635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agent's next action over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983361" y="4665821"/>
              <a:ext cx="186873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long-horizon tasks.</a:t>
              </a:r>
            </a:p>
          </p:txBody>
        </p:sp>
      </p:grpSp>
      <p:grpSp>
        <p:nvGrpSpPr>
          <p:cNvPr id="34" name="Group 34" descr="## [Group 34] 2&#10;a controlled protocol that holds the Worker, tools, environment, budget, and evaluator fixed, so the object of comparison is the Controller model rather than a whole agent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684967652be50a2aa8073a373b3ab0640c554c1367744ef744c3e65a3652a7a3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2</p2vs:concise>
                  <p2vs:detailed>a controlled protocol that holds the Worker, tools, environment, budget, and evaluator fixed, so the object of comparison is the Controller model rather than a whole agent</p2vs:detailed>
                </p2vs:blockSemantics>
              </a:ext>
            </a:extLst>
          </p:cNvPr>
          <p:cNvGrpSpPr/>
          <p:nvPr/>
        </p:nvGrpSpPr>
        <p:grpSpPr>
          <a:xfrm>
            <a:off x="4381500" y="2019300"/>
            <a:ext cx="3429000" cy="3733800"/>
            <a:chOff x="4381500" y="2019300"/>
            <a:chExt cx="3429000" cy="3733800"/>
          </a:xfrm>
        </p:grpSpPr>
        <p:sp>
          <p:nvSpPr>
            <p:cNvPr id="21" name="Rectangle 21"/>
            <p:cNvSpPr/>
            <p:nvPr/>
          </p:nvSpPr>
          <p:spPr>
            <a:xfrm>
              <a:off x="4381500" y="2019300"/>
              <a:ext cx="3429000" cy="3733800"/>
            </a:xfrm>
            <a:prstGeom prst="roundRect">
              <a:avLst>
                <a:gd name="adj" fmla="val 3333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22" name="Rectangle 22"/>
            <p:cNvSpPr/>
            <p:nvPr/>
          </p:nvSpPr>
          <p:spPr>
            <a:xfrm>
              <a:off x="4381500" y="2019300"/>
              <a:ext cx="3429000" cy="76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23" name="Ellipse 23"/>
            <p:cNvSpPr/>
            <p:nvPr/>
          </p:nvSpPr>
          <p:spPr>
            <a:xfrm>
              <a:off x="4572000" y="2362200"/>
              <a:ext cx="571500" cy="571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</p:sp>
        <p:grpSp>
          <p:nvGrpSpPr>
            <p:cNvPr id="26" name="Group 26"/>
            <p:cNvGrpSpPr/>
            <p:nvPr/>
          </p:nvGrpSpPr>
          <p:grpSpPr>
            <a:xfrm>
              <a:off x="4692099" y="2495991"/>
              <a:ext cx="329959" cy="302585"/>
              <a:chOff x="4692099" y="2495991"/>
              <a:chExt cx="329959" cy="302585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4857751" y="2538413"/>
                <a:ext cx="150614" cy="219076"/>
              </a:xfrm>
              <a:custGeom>
                <a:avLst/>
                <a:gdLst/>
                <a:ahLst/>
                <a:cxnLst/>
                <a:rect l="l" t="t" r="r" b="b"/>
                <a:pathLst>
                  <a:path w="150614" h="219076">
                    <a:moveTo>
                      <a:pt x="150614" y="0"/>
                    </a:moveTo>
                    <a:lnTo>
                      <a:pt x="150614" y="219076"/>
                    </a:lnTo>
                    <a:lnTo>
                      <a:pt x="0" y="2190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alpha val="20000"/>
                </a:schemeClr>
              </a:solidFill>
              <a:ln>
                <a:noFill/>
              </a:ln>
            </p:spPr>
          </p:sp>
          <p:sp>
            <p:nvSpPr>
              <p:cNvPr id="25" name="Freeform 25"/>
              <p:cNvSpPr/>
              <p:nvPr/>
            </p:nvSpPr>
            <p:spPr>
              <a:xfrm>
                <a:off x="4692099" y="2495991"/>
                <a:ext cx="329959" cy="302585"/>
              </a:xfrm>
              <a:custGeom>
                <a:avLst/>
                <a:gdLst/>
                <a:ahLst/>
                <a:cxnLst/>
                <a:rect l="l" t="t" r="r" b="b"/>
                <a:pathLst>
                  <a:path w="329959" h="302585">
                    <a:moveTo>
                      <a:pt x="329959" y="151960"/>
                    </a:moveTo>
                    <a:cubicBezTo>
                      <a:pt x="329959" y="159522"/>
                      <a:pt x="323828" y="165652"/>
                      <a:pt x="316266" y="165652"/>
                    </a:cubicBezTo>
                    <a:lnTo>
                      <a:pt x="165652" y="165652"/>
                    </a:lnTo>
                    <a:cubicBezTo>
                      <a:pt x="158090" y="165652"/>
                      <a:pt x="151960" y="159522"/>
                      <a:pt x="151960" y="151960"/>
                    </a:cubicBezTo>
                    <a:cubicBezTo>
                      <a:pt x="151960" y="144398"/>
                      <a:pt x="158090" y="138267"/>
                      <a:pt x="165652" y="138267"/>
                    </a:cubicBezTo>
                    <a:lnTo>
                      <a:pt x="316266" y="138267"/>
                    </a:lnTo>
                    <a:cubicBezTo>
                      <a:pt x="323828" y="138267"/>
                      <a:pt x="329959" y="144398"/>
                      <a:pt x="329959" y="151960"/>
                    </a:cubicBezTo>
                    <a:close/>
                    <a:moveTo>
                      <a:pt x="165652" y="56114"/>
                    </a:moveTo>
                    <a:lnTo>
                      <a:pt x="316266" y="56114"/>
                    </a:lnTo>
                    <a:cubicBezTo>
                      <a:pt x="323828" y="56114"/>
                      <a:pt x="329959" y="49984"/>
                      <a:pt x="329959" y="42422"/>
                    </a:cubicBezTo>
                    <a:cubicBezTo>
                      <a:pt x="329959" y="34860"/>
                      <a:pt x="323828" y="28730"/>
                      <a:pt x="316266" y="28730"/>
                    </a:cubicBezTo>
                    <a:lnTo>
                      <a:pt x="165652" y="28730"/>
                    </a:lnTo>
                    <a:cubicBezTo>
                      <a:pt x="158090" y="28730"/>
                      <a:pt x="151960" y="34860"/>
                      <a:pt x="151960" y="42422"/>
                    </a:cubicBezTo>
                    <a:cubicBezTo>
                      <a:pt x="151960" y="49984"/>
                      <a:pt x="158090" y="56114"/>
                      <a:pt x="165652" y="56114"/>
                    </a:cubicBezTo>
                    <a:close/>
                    <a:moveTo>
                      <a:pt x="316266" y="247805"/>
                    </a:moveTo>
                    <a:lnTo>
                      <a:pt x="165652" y="247805"/>
                    </a:lnTo>
                    <a:cubicBezTo>
                      <a:pt x="158090" y="247805"/>
                      <a:pt x="151960" y="253935"/>
                      <a:pt x="151960" y="261497"/>
                    </a:cubicBezTo>
                    <a:cubicBezTo>
                      <a:pt x="151960" y="269059"/>
                      <a:pt x="158090" y="275190"/>
                      <a:pt x="165652" y="275190"/>
                    </a:cubicBezTo>
                    <a:lnTo>
                      <a:pt x="316266" y="275190"/>
                    </a:lnTo>
                    <a:cubicBezTo>
                      <a:pt x="323828" y="275190"/>
                      <a:pt x="329959" y="269059"/>
                      <a:pt x="329959" y="261497"/>
                    </a:cubicBezTo>
                    <a:cubicBezTo>
                      <a:pt x="329959" y="253935"/>
                      <a:pt x="323828" y="247805"/>
                      <a:pt x="316266" y="247805"/>
                    </a:cubicBezTo>
                    <a:close/>
                    <a:moveTo>
                      <a:pt x="87503" y="5350"/>
                    </a:moveTo>
                    <a:lnTo>
                      <a:pt x="42422" y="50449"/>
                    </a:lnTo>
                    <a:lnTo>
                      <a:pt x="24725" y="32735"/>
                    </a:lnTo>
                    <a:cubicBezTo>
                      <a:pt x="19374" y="27384"/>
                      <a:pt x="10700" y="27384"/>
                      <a:pt x="5350" y="32735"/>
                    </a:cubicBezTo>
                    <a:cubicBezTo>
                      <a:pt x="0" y="38085"/>
                      <a:pt x="0" y="46759"/>
                      <a:pt x="5350" y="52109"/>
                    </a:cubicBezTo>
                    <a:lnTo>
                      <a:pt x="32735" y="79494"/>
                    </a:lnTo>
                    <a:cubicBezTo>
                      <a:pt x="35303" y="82065"/>
                      <a:pt x="38788" y="83509"/>
                      <a:pt x="42422" y="83509"/>
                    </a:cubicBezTo>
                    <a:cubicBezTo>
                      <a:pt x="46056" y="83509"/>
                      <a:pt x="49541" y="82065"/>
                      <a:pt x="52109" y="79494"/>
                    </a:cubicBezTo>
                    <a:lnTo>
                      <a:pt x="106878" y="24725"/>
                    </a:lnTo>
                    <a:cubicBezTo>
                      <a:pt x="112228" y="19374"/>
                      <a:pt x="112228" y="10700"/>
                      <a:pt x="106878" y="5350"/>
                    </a:cubicBezTo>
                    <a:cubicBezTo>
                      <a:pt x="101528" y="0"/>
                      <a:pt x="92854" y="0"/>
                      <a:pt x="87503" y="5350"/>
                    </a:cubicBezTo>
                    <a:close/>
                    <a:moveTo>
                      <a:pt x="87503" y="114888"/>
                    </a:moveTo>
                    <a:lnTo>
                      <a:pt x="42422" y="159987"/>
                    </a:lnTo>
                    <a:lnTo>
                      <a:pt x="24725" y="142272"/>
                    </a:lnTo>
                    <a:cubicBezTo>
                      <a:pt x="19374" y="136922"/>
                      <a:pt x="10700" y="136922"/>
                      <a:pt x="5350" y="142272"/>
                    </a:cubicBezTo>
                    <a:cubicBezTo>
                      <a:pt x="0" y="147622"/>
                      <a:pt x="0" y="156297"/>
                      <a:pt x="5350" y="161647"/>
                    </a:cubicBezTo>
                    <a:lnTo>
                      <a:pt x="32735" y="189031"/>
                    </a:lnTo>
                    <a:cubicBezTo>
                      <a:pt x="35303" y="191602"/>
                      <a:pt x="38788" y="193047"/>
                      <a:pt x="42422" y="193047"/>
                    </a:cubicBezTo>
                    <a:cubicBezTo>
                      <a:pt x="46056" y="193047"/>
                      <a:pt x="49541" y="191602"/>
                      <a:pt x="52109" y="189031"/>
                    </a:cubicBezTo>
                    <a:lnTo>
                      <a:pt x="106878" y="134262"/>
                    </a:lnTo>
                    <a:cubicBezTo>
                      <a:pt x="112228" y="128912"/>
                      <a:pt x="112228" y="120238"/>
                      <a:pt x="106878" y="114888"/>
                    </a:cubicBezTo>
                    <a:cubicBezTo>
                      <a:pt x="101528" y="109538"/>
                      <a:pt x="92854" y="109538"/>
                      <a:pt x="87503" y="114888"/>
                    </a:cubicBezTo>
                    <a:close/>
                    <a:moveTo>
                      <a:pt x="87503" y="224426"/>
                    </a:moveTo>
                    <a:lnTo>
                      <a:pt x="42422" y="269524"/>
                    </a:lnTo>
                    <a:lnTo>
                      <a:pt x="24725" y="251810"/>
                    </a:lnTo>
                    <a:cubicBezTo>
                      <a:pt x="19374" y="246460"/>
                      <a:pt x="10700" y="246460"/>
                      <a:pt x="5350" y="251810"/>
                    </a:cubicBezTo>
                    <a:cubicBezTo>
                      <a:pt x="0" y="257160"/>
                      <a:pt x="0" y="265835"/>
                      <a:pt x="5350" y="271185"/>
                    </a:cubicBezTo>
                    <a:lnTo>
                      <a:pt x="32735" y="298569"/>
                    </a:lnTo>
                    <a:cubicBezTo>
                      <a:pt x="35303" y="301140"/>
                      <a:pt x="38788" y="302585"/>
                      <a:pt x="42422" y="302585"/>
                    </a:cubicBezTo>
                    <a:cubicBezTo>
                      <a:pt x="46056" y="302585"/>
                      <a:pt x="49541" y="301140"/>
                      <a:pt x="52109" y="298569"/>
                    </a:cubicBezTo>
                    <a:lnTo>
                      <a:pt x="106878" y="243800"/>
                    </a:lnTo>
                    <a:cubicBezTo>
                      <a:pt x="112228" y="238450"/>
                      <a:pt x="112228" y="229776"/>
                      <a:pt x="106878" y="224426"/>
                    </a:cubicBezTo>
                    <a:cubicBezTo>
                      <a:pt x="101528" y="219076"/>
                      <a:pt x="92854" y="219076"/>
                      <a:pt x="87503" y="22442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</p:grpSp>
        <p:sp>
          <p:nvSpPr>
            <p:cNvPr id="27" name="TextBox 27"/>
            <p:cNvSpPr txBox="1"/>
            <p:nvPr/>
          </p:nvSpPr>
          <p:spPr>
            <a:xfrm>
              <a:off x="5353050" y="2341245"/>
              <a:ext cx="358460" cy="762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900" b="1" dirty="0">
                  <a:solidFill>
                    <a:srgbClr val="CBD5E1"/>
                  </a:solidFill>
                  <a:latin typeface="+mj-lt"/>
                  <a:ea typeface="+mj-ea"/>
                  <a:cs typeface="+mj-cs"/>
                </a:rPr>
                <a:t>2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4677918" y="3174682"/>
              <a:ext cx="2426181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6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A controlled protocol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4679061" y="3656171"/>
              <a:ext cx="197811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Holds Worker, tools,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4679061" y="3903821"/>
              <a:ext cx="243265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environment, budget, and</a:t>
              </a: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4679061" y="4151471"/>
              <a:ext cx="2251055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evaluator fixed — so the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4679061" y="4399121"/>
              <a:ext cx="214236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Controller model is the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4679061" y="4646771"/>
              <a:ext cx="135929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only variable.</a:t>
              </a:r>
            </a:p>
          </p:txBody>
        </p:sp>
      </p:grpSp>
      <p:grpSp>
        <p:nvGrpSpPr>
          <p:cNvPr id="48" name="Group 48" descr="## [Group 48] 3&#10;system. Third, evaluation at three levels — decision, task slice, and full task — with paired instances that let us measure cost savings and compare rankings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d61728eb18932b2d72f1505aefb2928c39ca064ff71fdff8adc28dea692d2953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3</p2vs:concise>
                  <p2vs:detailed>system. Third, evaluation at three levels — decision, task slice, and full task — with paired instances that let us measure cost savings and compare rankings.</p2vs:detailed>
                </p2vs:blockSemantics>
              </a:ext>
            </a:extLst>
          </p:cNvPr>
          <p:cNvGrpSpPr/>
          <p:nvPr/>
        </p:nvGrpSpPr>
        <p:grpSpPr>
          <a:xfrm>
            <a:off x="8077200" y="2019300"/>
            <a:ext cx="3429000" cy="3733800"/>
            <a:chOff x="8077200" y="2019300"/>
            <a:chExt cx="3429000" cy="3733800"/>
          </a:xfrm>
        </p:grpSpPr>
        <p:sp>
          <p:nvSpPr>
            <p:cNvPr id="35" name="Rectangle 35"/>
            <p:cNvSpPr/>
            <p:nvPr/>
          </p:nvSpPr>
          <p:spPr>
            <a:xfrm>
              <a:off x="8077200" y="2019300"/>
              <a:ext cx="3429000" cy="3733800"/>
            </a:xfrm>
            <a:prstGeom prst="roundRect">
              <a:avLst>
                <a:gd name="adj" fmla="val 3333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36" name="Rectangle 36"/>
            <p:cNvSpPr/>
            <p:nvPr/>
          </p:nvSpPr>
          <p:spPr>
            <a:xfrm>
              <a:off x="8077200" y="2019300"/>
              <a:ext cx="3429000" cy="762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</p:sp>
        <p:sp>
          <p:nvSpPr>
            <p:cNvPr id="37" name="Ellipse 37"/>
            <p:cNvSpPr/>
            <p:nvPr/>
          </p:nvSpPr>
          <p:spPr>
            <a:xfrm>
              <a:off x="8267700" y="2362200"/>
              <a:ext cx="571500" cy="571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</p:sp>
        <p:grpSp>
          <p:nvGrpSpPr>
            <p:cNvPr id="40" name="Group 40"/>
            <p:cNvGrpSpPr/>
            <p:nvPr/>
          </p:nvGrpSpPr>
          <p:grpSpPr>
            <a:xfrm>
              <a:off x="8361748" y="2483644"/>
              <a:ext cx="383404" cy="328613"/>
              <a:chOff x="8361748" y="2483644"/>
              <a:chExt cx="383404" cy="328613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8375452" y="2524721"/>
                <a:ext cx="355998" cy="232768"/>
              </a:xfrm>
              <a:custGeom>
                <a:avLst/>
                <a:gdLst/>
                <a:ahLst/>
                <a:cxnLst/>
                <a:rect l="l" t="t" r="r" b="b"/>
                <a:pathLst>
                  <a:path w="355998" h="232768">
                    <a:moveTo>
                      <a:pt x="54769" y="54769"/>
                    </a:moveTo>
                    <a:lnTo>
                      <a:pt x="109538" y="191691"/>
                    </a:lnTo>
                    <a:cubicBezTo>
                      <a:pt x="109538" y="221934"/>
                      <a:pt x="75307" y="232768"/>
                      <a:pt x="54769" y="232768"/>
                    </a:cubicBezTo>
                    <a:cubicBezTo>
                      <a:pt x="34231" y="232768"/>
                      <a:pt x="0" y="221934"/>
                      <a:pt x="0" y="191691"/>
                    </a:cubicBezTo>
                    <a:close/>
                    <a:moveTo>
                      <a:pt x="301229" y="0"/>
                    </a:moveTo>
                    <a:lnTo>
                      <a:pt x="246460" y="136922"/>
                    </a:lnTo>
                    <a:cubicBezTo>
                      <a:pt x="246460" y="167165"/>
                      <a:pt x="280691" y="177999"/>
                      <a:pt x="301229" y="177999"/>
                    </a:cubicBezTo>
                    <a:cubicBezTo>
                      <a:pt x="321767" y="177999"/>
                      <a:pt x="355998" y="167165"/>
                      <a:pt x="355998" y="136922"/>
                    </a:cubicBez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</p:sp>
          <p:sp>
            <p:nvSpPr>
              <p:cNvPr id="39" name="Freeform 39"/>
              <p:cNvSpPr/>
              <p:nvPr/>
            </p:nvSpPr>
            <p:spPr>
              <a:xfrm>
                <a:off x="8361748" y="2483644"/>
                <a:ext cx="383404" cy="328613"/>
              </a:xfrm>
              <a:custGeom>
                <a:avLst/>
                <a:gdLst/>
                <a:ahLst/>
                <a:cxnLst/>
                <a:rect l="l" t="t" r="r" b="b"/>
                <a:pathLst>
                  <a:path w="383404" h="328613">
                    <a:moveTo>
                      <a:pt x="382418" y="172864"/>
                    </a:moveTo>
                    <a:lnTo>
                      <a:pt x="327649" y="35942"/>
                    </a:lnTo>
                    <a:lnTo>
                      <a:pt x="327649" y="35942"/>
                    </a:lnTo>
                    <a:cubicBezTo>
                      <a:pt x="325158" y="29713"/>
                      <a:pt x="318521" y="26206"/>
                      <a:pt x="311971" y="27658"/>
                    </a:cubicBezTo>
                    <a:lnTo>
                      <a:pt x="205394" y="51346"/>
                    </a:lnTo>
                    <a:lnTo>
                      <a:pt x="205394" y="13692"/>
                    </a:lnTo>
                    <a:cubicBezTo>
                      <a:pt x="205394" y="6130"/>
                      <a:pt x="199264" y="0"/>
                      <a:pt x="191702" y="0"/>
                    </a:cubicBezTo>
                    <a:cubicBezTo>
                      <a:pt x="184140" y="0"/>
                      <a:pt x="178010" y="6130"/>
                      <a:pt x="178010" y="13692"/>
                    </a:cubicBezTo>
                    <a:lnTo>
                      <a:pt x="178010" y="57473"/>
                    </a:lnTo>
                    <a:lnTo>
                      <a:pt x="65494" y="82479"/>
                    </a:lnTo>
                    <a:cubicBezTo>
                      <a:pt x="61090" y="83451"/>
                      <a:pt x="57448" y="86530"/>
                      <a:pt x="55755" y="90711"/>
                    </a:cubicBezTo>
                    <a:lnTo>
                      <a:pt x="55755" y="90711"/>
                    </a:lnTo>
                    <a:lnTo>
                      <a:pt x="55755" y="90814"/>
                    </a:lnTo>
                    <a:lnTo>
                      <a:pt x="987" y="227633"/>
                    </a:lnTo>
                    <a:cubicBezTo>
                      <a:pt x="331" y="229265"/>
                      <a:pt x="0" y="231009"/>
                      <a:pt x="11" y="232768"/>
                    </a:cubicBezTo>
                    <a:cubicBezTo>
                      <a:pt x="11" y="272664"/>
                      <a:pt x="42012" y="287537"/>
                      <a:pt x="68472" y="287537"/>
                    </a:cubicBezTo>
                    <a:cubicBezTo>
                      <a:pt x="94932" y="287537"/>
                      <a:pt x="136933" y="272664"/>
                      <a:pt x="136933" y="232768"/>
                    </a:cubicBezTo>
                    <a:cubicBezTo>
                      <a:pt x="136944" y="231009"/>
                      <a:pt x="136613" y="229265"/>
                      <a:pt x="135958" y="227633"/>
                    </a:cubicBezTo>
                    <a:lnTo>
                      <a:pt x="87162" y="105721"/>
                    </a:lnTo>
                    <a:lnTo>
                      <a:pt x="178010" y="85576"/>
                    </a:lnTo>
                    <a:lnTo>
                      <a:pt x="178010" y="301229"/>
                    </a:lnTo>
                    <a:lnTo>
                      <a:pt x="150625" y="301229"/>
                    </a:lnTo>
                    <a:cubicBezTo>
                      <a:pt x="143063" y="301229"/>
                      <a:pt x="136933" y="307359"/>
                      <a:pt x="136933" y="314921"/>
                    </a:cubicBezTo>
                    <a:cubicBezTo>
                      <a:pt x="136933" y="322483"/>
                      <a:pt x="143063" y="328613"/>
                      <a:pt x="150625" y="328613"/>
                    </a:cubicBezTo>
                    <a:lnTo>
                      <a:pt x="232779" y="328613"/>
                    </a:lnTo>
                    <a:cubicBezTo>
                      <a:pt x="240341" y="328613"/>
                      <a:pt x="246471" y="322483"/>
                      <a:pt x="246471" y="314921"/>
                    </a:cubicBezTo>
                    <a:cubicBezTo>
                      <a:pt x="246471" y="307359"/>
                      <a:pt x="240341" y="301229"/>
                      <a:pt x="232779" y="301229"/>
                    </a:cubicBezTo>
                    <a:lnTo>
                      <a:pt x="205394" y="301229"/>
                    </a:lnTo>
                    <a:lnTo>
                      <a:pt x="205394" y="79449"/>
                    </a:lnTo>
                    <a:lnTo>
                      <a:pt x="292682" y="60075"/>
                    </a:lnTo>
                    <a:lnTo>
                      <a:pt x="247447" y="172864"/>
                    </a:lnTo>
                    <a:cubicBezTo>
                      <a:pt x="246791" y="174496"/>
                      <a:pt x="246460" y="176240"/>
                      <a:pt x="246471" y="177999"/>
                    </a:cubicBezTo>
                    <a:cubicBezTo>
                      <a:pt x="246471" y="217895"/>
                      <a:pt x="288472" y="232768"/>
                      <a:pt x="314932" y="232768"/>
                    </a:cubicBezTo>
                    <a:cubicBezTo>
                      <a:pt x="341392" y="232768"/>
                      <a:pt x="383393" y="217895"/>
                      <a:pt x="383393" y="177999"/>
                    </a:cubicBezTo>
                    <a:cubicBezTo>
                      <a:pt x="383404" y="176240"/>
                      <a:pt x="383073" y="174496"/>
                      <a:pt x="382418" y="172864"/>
                    </a:cubicBezTo>
                    <a:close/>
                    <a:moveTo>
                      <a:pt x="68472" y="260152"/>
                    </a:moveTo>
                    <a:cubicBezTo>
                      <a:pt x="55584" y="260152"/>
                      <a:pt x="29518" y="253974"/>
                      <a:pt x="27515" y="235096"/>
                    </a:cubicBezTo>
                    <a:lnTo>
                      <a:pt x="68472" y="132712"/>
                    </a:lnTo>
                    <a:lnTo>
                      <a:pt x="109429" y="235096"/>
                    </a:lnTo>
                    <a:cubicBezTo>
                      <a:pt x="107426" y="253974"/>
                      <a:pt x="81360" y="260152"/>
                      <a:pt x="68472" y="260152"/>
                    </a:cubicBezTo>
                    <a:close/>
                    <a:moveTo>
                      <a:pt x="314932" y="205383"/>
                    </a:moveTo>
                    <a:cubicBezTo>
                      <a:pt x="302044" y="205383"/>
                      <a:pt x="275978" y="199205"/>
                      <a:pt x="273975" y="180327"/>
                    </a:cubicBezTo>
                    <a:lnTo>
                      <a:pt x="314932" y="77943"/>
                    </a:lnTo>
                    <a:lnTo>
                      <a:pt x="355889" y="180327"/>
                    </a:lnTo>
                    <a:cubicBezTo>
                      <a:pt x="353887" y="199205"/>
                      <a:pt x="327820" y="205383"/>
                      <a:pt x="314932" y="20538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</p:grpSp>
        <p:sp>
          <p:nvSpPr>
            <p:cNvPr id="41" name="TextBox 41"/>
            <p:cNvSpPr txBox="1"/>
            <p:nvPr/>
          </p:nvSpPr>
          <p:spPr>
            <a:xfrm>
              <a:off x="9048750" y="2341245"/>
              <a:ext cx="358460" cy="762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900" b="1" dirty="0">
                  <a:solidFill>
                    <a:srgbClr val="3B5BA0"/>
                  </a:solidFill>
                  <a:latin typeface="+mj-lt"/>
                  <a:ea typeface="+mj-ea"/>
                  <a:cs typeface="+mj-cs"/>
                </a:rPr>
                <a:t>3</a:t>
              </a: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8373618" y="3174682"/>
              <a:ext cx="1832160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650" b="1" dirty="0">
                  <a:solidFill>
                    <a:srgbClr val="FFFFFF"/>
                  </a:solidFill>
                  <a:latin typeface="+mn-lt"/>
                  <a:ea typeface="+mn-ea"/>
                  <a:cs typeface="+mn-cs"/>
                </a:rPr>
                <a:t>Three scopes of</a:t>
              </a: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8373618" y="3441382"/>
              <a:ext cx="1182910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650" b="1" dirty="0">
                  <a:solidFill>
                    <a:srgbClr val="FFFFFF"/>
                  </a:solidFill>
                  <a:latin typeface="+mn-lt"/>
                  <a:ea typeface="+mn-ea"/>
                  <a:cs typeface="+mn-cs"/>
                </a:rPr>
                <a:t>evaluation</a:t>
              </a: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8374761" y="3922871"/>
              <a:ext cx="2439175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Decision · task slice · full</a:t>
              </a:r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8374761" y="4170521"/>
              <a:ext cx="266205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task — with paired instances</a:t>
              </a:r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8374761" y="4418171"/>
              <a:ext cx="2490005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that measure cost savings</a:t>
              </a:r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8374761" y="4665821"/>
              <a:ext cx="211724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and compare rankings.</a:t>
              </a:r>
            </a:p>
          </p:txBody>
        </p:sp>
      </p:grpSp>
      <p:sp>
        <p:nvSpPr>
          <p:cNvPr id="49" name="TextBox 49"/>
          <p:cNvSpPr txBox="1"/>
          <p:nvPr/>
        </p:nvSpPr>
        <p:spPr>
          <a:xfrm>
            <a:off x="11103540" y="619220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rgbClr val="94A3B8"/>
                </a:solidFill>
                <a:latin typeface="Courier New"/>
                <a:ea typeface="Courier New"/>
                <a:cs typeface="Courier New"/>
              </a:rPr>
              <a:t>04 / 14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3335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grpSp>
        <p:nvGrpSpPr>
          <p:cNvPr id="6" name="Group 6"/>
          <p:cNvGrpSpPr/>
          <p:nvPr/>
        </p:nvGrpSpPr>
        <p:grpSpPr>
          <a:xfrm>
            <a:off x="670560" y="689610"/>
            <a:ext cx="10835640" cy="830580"/>
            <a:chOff x="670560" y="689610"/>
            <a:chExt cx="10835640" cy="830580"/>
          </a:xfrm>
        </p:grpSpPr>
        <p:sp>
          <p:nvSpPr>
            <p:cNvPr id="3" name="TextBox 3"/>
            <p:cNvSpPr txBox="1"/>
            <p:nvPr/>
          </p:nvSpPr>
          <p:spPr>
            <a:xfrm>
              <a:off x="679704" y="689610"/>
              <a:ext cx="2528987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b="1" spc="225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METHOD · THE HARNESS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670560" y="933450"/>
              <a:ext cx="7426960" cy="5867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000" b="1" dirty="0">
                  <a:solidFill>
                    <a:schemeClr val="dk1"/>
                  </a:solidFill>
                  <a:latin typeface="+mj-lt"/>
                  <a:ea typeface="+mj-ea"/>
                  <a:cs typeface="+mj-cs"/>
                </a:rPr>
                <a:t>Controller Steers, Worker Codes</a:t>
              </a:r>
            </a:p>
          </p:txBody>
        </p:sp>
        <p:sp>
          <p:nvSpPr>
            <p:cNvPr id="5" name="Line 5"/>
            <p:cNvSpPr/>
            <p:nvPr/>
          </p:nvSpPr>
          <p:spPr>
            <a:xfrm>
              <a:off x="685800" y="1485900"/>
              <a:ext cx="10820400" cy="9525"/>
            </a:xfrm>
            <a:custGeom>
              <a:avLst/>
              <a:gdLst/>
              <a:ahLst/>
              <a:cxnLst/>
              <a:rect l="l" t="t" r="r" b="b"/>
              <a:pathLst>
                <a:path w="10820400" h="9525">
                  <a:moveTo>
                    <a:pt x="0" y="0"/>
                  </a:moveTo>
                  <a:lnTo>
                    <a:pt x="10820400" y="0"/>
                  </a:lnTo>
                </a:path>
              </a:pathLst>
            </a:custGeom>
            <a:noFill/>
            <a:ln w="9525">
              <a:solidFill>
                <a:srgbClr val="CBD5E1"/>
              </a:solidFill>
            </a:ln>
          </p:spPr>
        </p:sp>
      </p:grpSp>
      <p:grpSp>
        <p:nvGrpSpPr>
          <p:cNvPr id="9" name="Group 9" descr="## [Group 9] A fixed Worker does the coding; the Controller under test decides what it does&#10;LoopArena runs a two-agent harness. A fixed Worker carries out the coding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58301abc4960b48e5c2080f7dc54e3fa54991e33e11d1659ffa46b67b6087891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A fixed Worker does the coding; the Controller under test decides what it does</p2vs:concise>
                  <p2vs:detailed>LoopArena runs a two-agent harness. A fixed Worker carries out the coding</p2vs:detailed>
                </p2vs:blockSemantics>
              </a:ext>
            </a:extLst>
          </p:cNvPr>
          <p:cNvGrpSpPr/>
          <p:nvPr/>
        </p:nvGrpSpPr>
        <p:grpSpPr>
          <a:xfrm>
            <a:off x="677037" y="1756886"/>
            <a:ext cx="10019931" cy="623126"/>
            <a:chOff x="677037" y="1756886"/>
            <a:chExt cx="10019931" cy="623126"/>
          </a:xfrm>
        </p:grpSpPr>
        <p:sp>
          <p:nvSpPr>
            <p:cNvPr id="7" name="TextBox 7"/>
            <p:cNvSpPr txBox="1"/>
            <p:nvPr/>
          </p:nvSpPr>
          <p:spPr>
            <a:xfrm>
              <a:off x="677037" y="1756886"/>
              <a:ext cx="10019931" cy="3373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72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A fixed Worker does the coding; the Controller under test decides what it does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677037" y="2042636"/>
              <a:ext cx="5650963" cy="3373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72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next — so the Controller is the only variable.</a:t>
              </a:r>
            </a:p>
          </p:txBody>
        </p:sp>
      </p:grpSp>
      <p:grpSp>
        <p:nvGrpSpPr>
          <p:cNvPr id="18" name="Group 18" descr="## [Group 18] CONTROLLER&#10;through an observe, reason, act inner loop. The Controller — the model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d1040b7912ec81590646c4df16f809d572d7e6575e34e0684daf5610d5e16b99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CONTROLLER</p2vs:concise>
                  <p2vs:detailed>through an observe, reason, act inner loop. The Controller — the model</p2vs:detailed>
                </p2vs:blockSemantics>
              </a:ext>
            </a:extLst>
          </p:cNvPr>
          <p:cNvGrpSpPr/>
          <p:nvPr/>
        </p:nvGrpSpPr>
        <p:grpSpPr>
          <a:xfrm>
            <a:off x="1143000" y="2667000"/>
            <a:ext cx="3619500" cy="1428750"/>
            <a:chOff x="1143000" y="2667000"/>
            <a:chExt cx="3619500" cy="1428750"/>
          </a:xfrm>
        </p:grpSpPr>
        <p:sp>
          <p:nvSpPr>
            <p:cNvPr id="10" name="Rectangle 10"/>
            <p:cNvSpPr/>
            <p:nvPr/>
          </p:nvSpPr>
          <p:spPr>
            <a:xfrm>
              <a:off x="1143000" y="2667000"/>
              <a:ext cx="3619500" cy="1428750"/>
            </a:xfrm>
            <a:prstGeom prst="roundRect">
              <a:avLst>
                <a:gd name="adj" fmla="val 9333"/>
              </a:avLst>
            </a:prstGeom>
            <a:solidFill>
              <a:schemeClr val="accent1"/>
            </a:solidFill>
            <a:ln>
              <a:noFill/>
            </a:ln>
          </p:spPr>
        </p:sp>
        <p:grpSp>
          <p:nvGrpSpPr>
            <p:cNvPr id="13" name="Group 13"/>
            <p:cNvGrpSpPr/>
            <p:nvPr/>
          </p:nvGrpSpPr>
          <p:grpSpPr>
            <a:xfrm>
              <a:off x="1443038" y="2890838"/>
              <a:ext cx="466725" cy="466725"/>
              <a:chOff x="1443038" y="2890838"/>
              <a:chExt cx="466725" cy="466725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1509712" y="2957512"/>
                <a:ext cx="333375" cy="333375"/>
              </a:xfrm>
              <a:custGeom>
                <a:avLst/>
                <a:gdLst/>
                <a:ahLst/>
                <a:cxnLst/>
                <a:rect l="l" t="t" r="r" b="b"/>
                <a:pathLst>
                  <a:path w="333375" h="333375">
                    <a:moveTo>
                      <a:pt x="316706" y="0"/>
                    </a:moveTo>
                    <a:lnTo>
                      <a:pt x="16669" y="0"/>
                    </a:lnTo>
                    <a:cubicBezTo>
                      <a:pt x="7463" y="0"/>
                      <a:pt x="0" y="7463"/>
                      <a:pt x="0" y="16669"/>
                    </a:cubicBezTo>
                    <a:lnTo>
                      <a:pt x="0" y="316706"/>
                    </a:lnTo>
                    <a:cubicBezTo>
                      <a:pt x="0" y="325912"/>
                      <a:pt x="7463" y="333375"/>
                      <a:pt x="16669" y="333375"/>
                    </a:cubicBezTo>
                    <a:lnTo>
                      <a:pt x="316706" y="333375"/>
                    </a:lnTo>
                    <a:cubicBezTo>
                      <a:pt x="325912" y="333375"/>
                      <a:pt x="333375" y="325912"/>
                      <a:pt x="333375" y="316706"/>
                    </a:cubicBezTo>
                    <a:lnTo>
                      <a:pt x="333375" y="16669"/>
                    </a:lnTo>
                    <a:cubicBezTo>
                      <a:pt x="333375" y="7463"/>
                      <a:pt x="325912" y="0"/>
                      <a:pt x="316706" y="0"/>
                    </a:cubicBezTo>
                    <a:close/>
                    <a:moveTo>
                      <a:pt x="216694" y="216694"/>
                    </a:moveTo>
                    <a:lnTo>
                      <a:pt x="116681" y="216694"/>
                    </a:lnTo>
                    <a:lnTo>
                      <a:pt x="116681" y="116681"/>
                    </a:lnTo>
                    <a:lnTo>
                      <a:pt x="216694" y="116681"/>
                    </a:lnTo>
                    <a:close/>
                  </a:path>
                </a:pathLst>
              </a:custGeom>
              <a:solidFill>
                <a:srgbClr val="93C5FD">
                  <a:alpha val="20000"/>
                </a:srgbClr>
              </a:solidFill>
              <a:ln>
                <a:noFill/>
              </a:ln>
            </p:spPr>
          </p:sp>
          <p:sp>
            <p:nvSpPr>
              <p:cNvPr id="12" name="Freeform 12"/>
              <p:cNvSpPr/>
              <p:nvPr/>
            </p:nvSpPr>
            <p:spPr>
              <a:xfrm>
                <a:off x="1443038" y="2890838"/>
                <a:ext cx="466725" cy="466725"/>
              </a:xfrm>
              <a:custGeom>
                <a:avLst/>
                <a:gdLst/>
                <a:ahLst/>
                <a:cxnLst/>
                <a:rect l="l" t="t" r="r" b="b"/>
                <a:pathLst>
                  <a:path w="466725" h="466725">
                    <a:moveTo>
                      <a:pt x="283369" y="166688"/>
                    </a:moveTo>
                    <a:lnTo>
                      <a:pt x="183356" y="166688"/>
                    </a:lnTo>
                    <a:cubicBezTo>
                      <a:pt x="174150" y="166688"/>
                      <a:pt x="166688" y="174150"/>
                      <a:pt x="166688" y="183356"/>
                    </a:cubicBezTo>
                    <a:lnTo>
                      <a:pt x="166688" y="283369"/>
                    </a:lnTo>
                    <a:cubicBezTo>
                      <a:pt x="166688" y="292575"/>
                      <a:pt x="174150" y="300038"/>
                      <a:pt x="183356" y="300038"/>
                    </a:cubicBezTo>
                    <a:lnTo>
                      <a:pt x="283369" y="300038"/>
                    </a:lnTo>
                    <a:cubicBezTo>
                      <a:pt x="292575" y="300038"/>
                      <a:pt x="300038" y="292575"/>
                      <a:pt x="300038" y="283369"/>
                    </a:cubicBezTo>
                    <a:lnTo>
                      <a:pt x="300038" y="183356"/>
                    </a:lnTo>
                    <a:cubicBezTo>
                      <a:pt x="300038" y="174150"/>
                      <a:pt x="292575" y="166688"/>
                      <a:pt x="283369" y="166688"/>
                    </a:cubicBezTo>
                    <a:close/>
                    <a:moveTo>
                      <a:pt x="266700" y="266700"/>
                    </a:moveTo>
                    <a:lnTo>
                      <a:pt x="200025" y="266700"/>
                    </a:lnTo>
                    <a:lnTo>
                      <a:pt x="200025" y="200025"/>
                    </a:lnTo>
                    <a:lnTo>
                      <a:pt x="266700" y="200025"/>
                    </a:lnTo>
                    <a:close/>
                    <a:moveTo>
                      <a:pt x="450056" y="266700"/>
                    </a:moveTo>
                    <a:lnTo>
                      <a:pt x="416719" y="266700"/>
                    </a:lnTo>
                    <a:lnTo>
                      <a:pt x="416719" y="200025"/>
                    </a:lnTo>
                    <a:lnTo>
                      <a:pt x="450056" y="200025"/>
                    </a:lnTo>
                    <a:cubicBezTo>
                      <a:pt x="459262" y="200025"/>
                      <a:pt x="466725" y="192562"/>
                      <a:pt x="466725" y="183356"/>
                    </a:cubicBezTo>
                    <a:cubicBezTo>
                      <a:pt x="466725" y="174150"/>
                      <a:pt x="459262" y="166688"/>
                      <a:pt x="450056" y="166688"/>
                    </a:cubicBezTo>
                    <a:lnTo>
                      <a:pt x="416719" y="166688"/>
                    </a:lnTo>
                    <a:lnTo>
                      <a:pt x="416719" y="83344"/>
                    </a:lnTo>
                    <a:cubicBezTo>
                      <a:pt x="416719" y="64932"/>
                      <a:pt x="401793" y="50006"/>
                      <a:pt x="383381" y="50006"/>
                    </a:cubicBezTo>
                    <a:lnTo>
                      <a:pt x="300038" y="50006"/>
                    </a:lnTo>
                    <a:lnTo>
                      <a:pt x="300038" y="16669"/>
                    </a:lnTo>
                    <a:cubicBezTo>
                      <a:pt x="300038" y="7463"/>
                      <a:pt x="292575" y="0"/>
                      <a:pt x="283369" y="0"/>
                    </a:cubicBezTo>
                    <a:cubicBezTo>
                      <a:pt x="274163" y="0"/>
                      <a:pt x="266700" y="7463"/>
                      <a:pt x="266700" y="16669"/>
                    </a:cubicBezTo>
                    <a:lnTo>
                      <a:pt x="266700" y="50006"/>
                    </a:lnTo>
                    <a:lnTo>
                      <a:pt x="200025" y="50006"/>
                    </a:lnTo>
                    <a:lnTo>
                      <a:pt x="200025" y="16669"/>
                    </a:lnTo>
                    <a:cubicBezTo>
                      <a:pt x="200025" y="7463"/>
                      <a:pt x="192562" y="0"/>
                      <a:pt x="183356" y="0"/>
                    </a:cubicBezTo>
                    <a:cubicBezTo>
                      <a:pt x="174150" y="0"/>
                      <a:pt x="166688" y="7463"/>
                      <a:pt x="166688" y="16669"/>
                    </a:cubicBezTo>
                    <a:lnTo>
                      <a:pt x="166688" y="50006"/>
                    </a:lnTo>
                    <a:lnTo>
                      <a:pt x="83344" y="50006"/>
                    </a:lnTo>
                    <a:cubicBezTo>
                      <a:pt x="64932" y="50006"/>
                      <a:pt x="50006" y="64932"/>
                      <a:pt x="50006" y="83344"/>
                    </a:cubicBezTo>
                    <a:lnTo>
                      <a:pt x="50006" y="166688"/>
                    </a:lnTo>
                    <a:lnTo>
                      <a:pt x="16669" y="166688"/>
                    </a:lnTo>
                    <a:cubicBezTo>
                      <a:pt x="7463" y="166688"/>
                      <a:pt x="0" y="174150"/>
                      <a:pt x="0" y="183356"/>
                    </a:cubicBezTo>
                    <a:cubicBezTo>
                      <a:pt x="0" y="192562"/>
                      <a:pt x="7463" y="200025"/>
                      <a:pt x="16669" y="200025"/>
                    </a:cubicBezTo>
                    <a:lnTo>
                      <a:pt x="50006" y="200025"/>
                    </a:lnTo>
                    <a:lnTo>
                      <a:pt x="50006" y="266700"/>
                    </a:lnTo>
                    <a:lnTo>
                      <a:pt x="16669" y="266700"/>
                    </a:lnTo>
                    <a:cubicBezTo>
                      <a:pt x="7463" y="266700"/>
                      <a:pt x="0" y="274163"/>
                      <a:pt x="0" y="283369"/>
                    </a:cubicBezTo>
                    <a:cubicBezTo>
                      <a:pt x="0" y="292575"/>
                      <a:pt x="7463" y="300038"/>
                      <a:pt x="16669" y="300038"/>
                    </a:cubicBezTo>
                    <a:lnTo>
                      <a:pt x="50006" y="300038"/>
                    </a:lnTo>
                    <a:lnTo>
                      <a:pt x="50006" y="383381"/>
                    </a:lnTo>
                    <a:cubicBezTo>
                      <a:pt x="50006" y="401793"/>
                      <a:pt x="64932" y="416719"/>
                      <a:pt x="83344" y="416719"/>
                    </a:cubicBezTo>
                    <a:lnTo>
                      <a:pt x="166688" y="416719"/>
                    </a:lnTo>
                    <a:lnTo>
                      <a:pt x="166688" y="450056"/>
                    </a:lnTo>
                    <a:cubicBezTo>
                      <a:pt x="166688" y="459262"/>
                      <a:pt x="174150" y="466725"/>
                      <a:pt x="183356" y="466725"/>
                    </a:cubicBezTo>
                    <a:cubicBezTo>
                      <a:pt x="192562" y="466725"/>
                      <a:pt x="200025" y="459262"/>
                      <a:pt x="200025" y="450056"/>
                    </a:cubicBezTo>
                    <a:lnTo>
                      <a:pt x="200025" y="416719"/>
                    </a:lnTo>
                    <a:lnTo>
                      <a:pt x="266700" y="416719"/>
                    </a:lnTo>
                    <a:lnTo>
                      <a:pt x="266700" y="450056"/>
                    </a:lnTo>
                    <a:cubicBezTo>
                      <a:pt x="266700" y="459262"/>
                      <a:pt x="274163" y="466725"/>
                      <a:pt x="283369" y="466725"/>
                    </a:cubicBezTo>
                    <a:cubicBezTo>
                      <a:pt x="292575" y="466725"/>
                      <a:pt x="300038" y="459262"/>
                      <a:pt x="300038" y="450056"/>
                    </a:cubicBezTo>
                    <a:lnTo>
                      <a:pt x="300038" y="416719"/>
                    </a:lnTo>
                    <a:lnTo>
                      <a:pt x="383381" y="416719"/>
                    </a:lnTo>
                    <a:cubicBezTo>
                      <a:pt x="401793" y="416719"/>
                      <a:pt x="416719" y="401793"/>
                      <a:pt x="416719" y="383381"/>
                    </a:cubicBezTo>
                    <a:lnTo>
                      <a:pt x="416719" y="300038"/>
                    </a:lnTo>
                    <a:lnTo>
                      <a:pt x="450056" y="300038"/>
                    </a:lnTo>
                    <a:cubicBezTo>
                      <a:pt x="459262" y="300038"/>
                      <a:pt x="466725" y="292575"/>
                      <a:pt x="466725" y="283369"/>
                    </a:cubicBezTo>
                    <a:cubicBezTo>
                      <a:pt x="466725" y="274163"/>
                      <a:pt x="459262" y="266700"/>
                      <a:pt x="450056" y="266700"/>
                    </a:cubicBezTo>
                    <a:close/>
                    <a:moveTo>
                      <a:pt x="383381" y="383381"/>
                    </a:moveTo>
                    <a:lnTo>
                      <a:pt x="83344" y="383381"/>
                    </a:lnTo>
                    <a:lnTo>
                      <a:pt x="83344" y="83344"/>
                    </a:lnTo>
                    <a:lnTo>
                      <a:pt x="383381" y="83344"/>
                    </a:lnTo>
                    <a:lnTo>
                      <a:pt x="383381" y="283098"/>
                    </a:lnTo>
                    <a:cubicBezTo>
                      <a:pt x="383381" y="283098"/>
                      <a:pt x="383381" y="283285"/>
                      <a:pt x="383381" y="283369"/>
                    </a:cubicBezTo>
                    <a:cubicBezTo>
                      <a:pt x="383381" y="283452"/>
                      <a:pt x="383381" y="283556"/>
                      <a:pt x="383381" y="283640"/>
                    </a:cubicBezTo>
                    <a:lnTo>
                      <a:pt x="383381" y="383381"/>
                    </a:lnTo>
                    <a:close/>
                  </a:path>
                </a:pathLst>
              </a:custGeom>
              <a:solidFill>
                <a:srgbClr val="93C5FD"/>
              </a:solidFill>
              <a:ln>
                <a:noFill/>
              </a:ln>
            </p:spPr>
          </p:sp>
        </p:grpSp>
        <p:sp>
          <p:nvSpPr>
            <p:cNvPr id="14" name="TextBox 14"/>
            <p:cNvSpPr txBox="1"/>
            <p:nvPr/>
          </p:nvSpPr>
          <p:spPr>
            <a:xfrm>
              <a:off x="2086356" y="2872740"/>
              <a:ext cx="1604406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800" b="1" dirty="0">
                  <a:solidFill>
                    <a:srgbClr val="FFFFFF"/>
                  </a:solidFill>
                  <a:latin typeface="+mn-lt"/>
                  <a:ea typeface="+mn-ea"/>
                  <a:cs typeface="+mn-cs"/>
                </a:rPr>
                <a:t>CONTROLLER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2089404" y="3185160"/>
              <a:ext cx="2653436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dirty="0">
                  <a:solidFill>
                    <a:srgbClr val="93C5FD"/>
                  </a:solidFill>
                  <a:latin typeface="+mn-lt"/>
                  <a:ea typeface="+mn-ea"/>
                  <a:cs typeface="+mn-cs"/>
                </a:rPr>
                <a:t>the model under test · outer loop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402842" y="3588068"/>
              <a:ext cx="290679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No coding tools. Reads evidence,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402842" y="3816668"/>
              <a:ext cx="2067344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decides the next move.</a:t>
              </a:r>
            </a:p>
          </p:txBody>
        </p:sp>
      </p:grpSp>
      <p:grpSp>
        <p:nvGrpSpPr>
          <p:cNvPr id="25" name="Group 25" descr="## [Group 25] assign&#10;under test — sits in the outer loop and decides what the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d06fd1d6c950db585b19bb06437fd8782892900397f4b197e1435e32c913778f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assign</p2vs:concise>
                  <p2vs:detailed>under test — sits in the outer loop and decides what the</p2vs:detailed>
                </p2vs:blockSemantics>
              </a:ext>
            </a:extLst>
          </p:cNvPr>
          <p:cNvGrpSpPr/>
          <p:nvPr/>
        </p:nvGrpSpPr>
        <p:grpSpPr>
          <a:xfrm>
            <a:off x="184785" y="3048000"/>
            <a:ext cx="5271892" cy="1981200"/>
            <a:chOff x="184785" y="3048000"/>
            <a:chExt cx="5271892" cy="1981200"/>
          </a:xfrm>
        </p:grpSpPr>
        <p:sp>
          <p:nvSpPr>
            <p:cNvPr id="19" name="Freeform 19"/>
            <p:cNvSpPr/>
            <p:nvPr/>
          </p:nvSpPr>
          <p:spPr>
            <a:xfrm>
              <a:off x="4762500" y="3143250"/>
              <a:ext cx="571500" cy="1809750"/>
            </a:xfrm>
            <a:custGeom>
              <a:avLst/>
              <a:gdLst/>
              <a:ahLst/>
              <a:cxnLst/>
              <a:rect l="l" t="t" r="r" b="b"/>
              <a:pathLst>
                <a:path w="571500" h="1809750">
                  <a:moveTo>
                    <a:pt x="0" y="0"/>
                  </a:moveTo>
                  <a:cubicBezTo>
                    <a:pt x="571500" y="0"/>
                    <a:pt x="571500" y="1619250"/>
                    <a:pt x="0" y="1809750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</a:ln>
          </p:spPr>
        </p:sp>
        <p:sp>
          <p:nvSpPr>
            <p:cNvPr id="20" name="Freeform 20"/>
            <p:cNvSpPr/>
            <p:nvPr/>
          </p:nvSpPr>
          <p:spPr>
            <a:xfrm>
              <a:off x="4629150" y="4914900"/>
              <a:ext cx="133350" cy="114300"/>
            </a:xfrm>
            <a:custGeom>
              <a:avLst/>
              <a:gdLst/>
              <a:ahLst/>
              <a:cxnLst/>
              <a:rect l="l" t="t" r="r" b="b"/>
              <a:pathLst>
                <a:path w="133350" h="114300">
                  <a:moveTo>
                    <a:pt x="133350" y="38100"/>
                  </a:moveTo>
                  <a:lnTo>
                    <a:pt x="0" y="0"/>
                  </a:lnTo>
                  <a:lnTo>
                    <a:pt x="76200" y="1143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4985385" y="3840956"/>
              <a:ext cx="471292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120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assign</a:t>
              </a:r>
            </a:p>
          </p:txBody>
        </p:sp>
        <p:sp>
          <p:nvSpPr>
            <p:cNvPr id="22" name="Freeform 22"/>
            <p:cNvSpPr/>
            <p:nvPr/>
          </p:nvSpPr>
          <p:spPr>
            <a:xfrm>
              <a:off x="571500" y="3048000"/>
              <a:ext cx="552450" cy="1714500"/>
            </a:xfrm>
            <a:custGeom>
              <a:avLst/>
              <a:gdLst/>
              <a:ahLst/>
              <a:cxnLst/>
              <a:rect l="l" t="t" r="r" b="b"/>
              <a:pathLst>
                <a:path w="552450" h="1714500">
                  <a:moveTo>
                    <a:pt x="552450" y="1714500"/>
                  </a:moveTo>
                  <a:cubicBezTo>
                    <a:pt x="0" y="1714500"/>
                    <a:pt x="0" y="190500"/>
                    <a:pt x="552450" y="0"/>
                  </a:cubicBezTo>
                </a:path>
              </a:pathLst>
            </a:custGeom>
            <a:noFill/>
            <a:ln w="28575">
              <a:solidFill>
                <a:schemeClr val="accent3"/>
              </a:solidFill>
            </a:ln>
          </p:spPr>
        </p:sp>
        <p:sp>
          <p:nvSpPr>
            <p:cNvPr id="23" name="Freeform 23"/>
            <p:cNvSpPr/>
            <p:nvPr/>
          </p:nvSpPr>
          <p:spPr>
            <a:xfrm>
              <a:off x="1047750" y="3048000"/>
              <a:ext cx="133350" cy="114300"/>
            </a:xfrm>
            <a:custGeom>
              <a:avLst/>
              <a:gdLst/>
              <a:ahLst/>
              <a:cxnLst/>
              <a:rect l="l" t="t" r="r" b="b"/>
              <a:pathLst>
                <a:path w="133350" h="114300">
                  <a:moveTo>
                    <a:pt x="76200" y="0"/>
                  </a:moveTo>
                  <a:lnTo>
                    <a:pt x="0" y="114300"/>
                  </a:lnTo>
                  <a:lnTo>
                    <a:pt x="133350" y="762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24" name="TextBox 24"/>
            <p:cNvSpPr txBox="1"/>
            <p:nvPr/>
          </p:nvSpPr>
          <p:spPr>
            <a:xfrm>
              <a:off x="184785" y="3840956"/>
              <a:ext cx="508986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120" dirty="0">
                  <a:solidFill>
                    <a:srgbClr val="0369A1"/>
                  </a:solidFill>
                  <a:latin typeface="+mn-lt"/>
                  <a:ea typeface="+mn-ea"/>
                  <a:cs typeface="+mn-cs"/>
                </a:rPr>
                <a:t>report</a:t>
              </a:r>
            </a:p>
          </p:txBody>
        </p:sp>
      </p:grpSp>
      <p:grpSp>
        <p:nvGrpSpPr>
          <p:cNvPr id="37" name="Group 37" descr="## [Group 37] WORKER (fixed)&#10;Worker should do next. Because the Worker, tools, environment, and evaluator are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e1e474b01cb085b406c51e54c76c351feaf52bfbc49b1dcf2a3f0cb193c86874" orderSource="geometry" orderIndex="3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WORKER (fixed)</p2vs:concise>
                  <p2vs:detailed>Worker should do next. Because the Worker, tools, environment, and evaluator are</p2vs:detailed>
                </p2vs:blockSemantics>
              </a:ext>
            </a:extLst>
          </p:cNvPr>
          <p:cNvGrpSpPr/>
          <p:nvPr/>
        </p:nvGrpSpPr>
        <p:grpSpPr>
          <a:xfrm>
            <a:off x="1143000" y="4305300"/>
            <a:ext cx="3664458" cy="1428750"/>
            <a:chOff x="1143000" y="4305300"/>
            <a:chExt cx="3664458" cy="1428750"/>
          </a:xfrm>
        </p:grpSpPr>
        <p:sp>
          <p:nvSpPr>
            <p:cNvPr id="26" name="Rectangle 26"/>
            <p:cNvSpPr/>
            <p:nvPr/>
          </p:nvSpPr>
          <p:spPr>
            <a:xfrm>
              <a:off x="1143000" y="4305300"/>
              <a:ext cx="3619500" cy="1428750"/>
            </a:xfrm>
            <a:prstGeom prst="roundRect">
              <a:avLst>
                <a:gd name="adj" fmla="val 9333"/>
              </a:avLst>
            </a:prstGeom>
            <a:solidFill>
              <a:schemeClr val="lt2"/>
            </a:solidFill>
            <a:ln w="19050">
              <a:solidFill>
                <a:schemeClr val="accent3"/>
              </a:solidFill>
            </a:ln>
          </p:spPr>
        </p:sp>
        <p:grpSp>
          <p:nvGrpSpPr>
            <p:cNvPr id="29" name="Group 29"/>
            <p:cNvGrpSpPr/>
            <p:nvPr/>
          </p:nvGrpSpPr>
          <p:grpSpPr>
            <a:xfrm>
              <a:off x="1459706" y="4512469"/>
              <a:ext cx="433388" cy="450056"/>
              <a:chOff x="1459706" y="4512469"/>
              <a:chExt cx="433388" cy="450056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1476375" y="4612481"/>
                <a:ext cx="400050" cy="333375"/>
              </a:xfrm>
              <a:custGeom>
                <a:avLst/>
                <a:gdLst/>
                <a:ahLst/>
                <a:cxnLst/>
                <a:rect l="l" t="t" r="r" b="b"/>
                <a:pathLst>
                  <a:path w="400050" h="333375">
                    <a:moveTo>
                      <a:pt x="350044" y="0"/>
                    </a:moveTo>
                    <a:lnTo>
                      <a:pt x="50006" y="0"/>
                    </a:lnTo>
                    <a:cubicBezTo>
                      <a:pt x="22389" y="0"/>
                      <a:pt x="0" y="22389"/>
                      <a:pt x="0" y="50006"/>
                    </a:cubicBezTo>
                    <a:lnTo>
                      <a:pt x="0" y="283369"/>
                    </a:lnTo>
                    <a:cubicBezTo>
                      <a:pt x="0" y="310986"/>
                      <a:pt x="22389" y="333375"/>
                      <a:pt x="50006" y="333375"/>
                    </a:cubicBezTo>
                    <a:lnTo>
                      <a:pt x="350044" y="333375"/>
                    </a:lnTo>
                    <a:cubicBezTo>
                      <a:pt x="377661" y="333375"/>
                      <a:pt x="400050" y="310986"/>
                      <a:pt x="400050" y="283369"/>
                    </a:cubicBezTo>
                    <a:lnTo>
                      <a:pt x="400050" y="50006"/>
                    </a:lnTo>
                    <a:cubicBezTo>
                      <a:pt x="400050" y="22389"/>
                      <a:pt x="377661" y="0"/>
                      <a:pt x="350044" y="0"/>
                    </a:cubicBezTo>
                    <a:close/>
                    <a:moveTo>
                      <a:pt x="275034" y="266700"/>
                    </a:moveTo>
                    <a:lnTo>
                      <a:pt x="125016" y="266700"/>
                    </a:lnTo>
                    <a:cubicBezTo>
                      <a:pt x="102001" y="266700"/>
                      <a:pt x="83344" y="248043"/>
                      <a:pt x="83344" y="225028"/>
                    </a:cubicBezTo>
                    <a:cubicBezTo>
                      <a:pt x="83344" y="202013"/>
                      <a:pt x="102001" y="183356"/>
                      <a:pt x="125016" y="183356"/>
                    </a:cubicBezTo>
                    <a:lnTo>
                      <a:pt x="275034" y="183356"/>
                    </a:lnTo>
                    <a:cubicBezTo>
                      <a:pt x="298049" y="183356"/>
                      <a:pt x="316706" y="202013"/>
                      <a:pt x="316706" y="225028"/>
                    </a:cubicBezTo>
                    <a:cubicBezTo>
                      <a:pt x="316706" y="248043"/>
                      <a:pt x="298049" y="266700"/>
                      <a:pt x="275034" y="266700"/>
                    </a:cubicBezTo>
                    <a:close/>
                  </a:path>
                </a:pathLst>
              </a:custGeom>
              <a:solidFill>
                <a:srgbClr val="0369A1">
                  <a:alpha val="20000"/>
                </a:srgbClr>
              </a:solidFill>
              <a:ln>
                <a:noFill/>
              </a:ln>
            </p:spPr>
          </p:sp>
          <p:sp>
            <p:nvSpPr>
              <p:cNvPr id="28" name="Freeform 28"/>
              <p:cNvSpPr/>
              <p:nvPr/>
            </p:nvSpPr>
            <p:spPr>
              <a:xfrm>
                <a:off x="1459706" y="4512469"/>
                <a:ext cx="433388" cy="450056"/>
              </a:xfrm>
              <a:custGeom>
                <a:avLst/>
                <a:gdLst/>
                <a:ahLst/>
                <a:cxnLst/>
                <a:rect l="l" t="t" r="r" b="b"/>
                <a:pathLst>
                  <a:path w="433388" h="450056">
                    <a:moveTo>
                      <a:pt x="366712" y="83344"/>
                    </a:moveTo>
                    <a:lnTo>
                      <a:pt x="233362" y="83344"/>
                    </a:lnTo>
                    <a:lnTo>
                      <a:pt x="233362" y="16669"/>
                    </a:lnTo>
                    <a:cubicBezTo>
                      <a:pt x="233362" y="7463"/>
                      <a:pt x="225900" y="0"/>
                      <a:pt x="216694" y="0"/>
                    </a:cubicBezTo>
                    <a:cubicBezTo>
                      <a:pt x="207488" y="0"/>
                      <a:pt x="200025" y="7463"/>
                      <a:pt x="200025" y="16669"/>
                    </a:cubicBezTo>
                    <a:lnTo>
                      <a:pt x="200025" y="83344"/>
                    </a:lnTo>
                    <a:lnTo>
                      <a:pt x="66675" y="83344"/>
                    </a:lnTo>
                    <a:cubicBezTo>
                      <a:pt x="29851" y="83344"/>
                      <a:pt x="0" y="113195"/>
                      <a:pt x="0" y="150019"/>
                    </a:cubicBezTo>
                    <a:lnTo>
                      <a:pt x="0" y="383381"/>
                    </a:lnTo>
                    <a:cubicBezTo>
                      <a:pt x="0" y="420205"/>
                      <a:pt x="29851" y="450056"/>
                      <a:pt x="66675" y="450056"/>
                    </a:cubicBezTo>
                    <a:lnTo>
                      <a:pt x="366712" y="450056"/>
                    </a:lnTo>
                    <a:cubicBezTo>
                      <a:pt x="403536" y="450056"/>
                      <a:pt x="433388" y="420205"/>
                      <a:pt x="433388" y="383381"/>
                    </a:cubicBezTo>
                    <a:lnTo>
                      <a:pt x="433388" y="150019"/>
                    </a:lnTo>
                    <a:cubicBezTo>
                      <a:pt x="433388" y="113195"/>
                      <a:pt x="403536" y="83344"/>
                      <a:pt x="366712" y="83344"/>
                    </a:cubicBezTo>
                    <a:close/>
                    <a:moveTo>
                      <a:pt x="400050" y="383381"/>
                    </a:moveTo>
                    <a:cubicBezTo>
                      <a:pt x="400050" y="401793"/>
                      <a:pt x="385124" y="416719"/>
                      <a:pt x="366712" y="416719"/>
                    </a:cubicBezTo>
                    <a:lnTo>
                      <a:pt x="66675" y="416719"/>
                    </a:lnTo>
                    <a:cubicBezTo>
                      <a:pt x="48263" y="416719"/>
                      <a:pt x="33338" y="401793"/>
                      <a:pt x="33338" y="383381"/>
                    </a:cubicBezTo>
                    <a:lnTo>
                      <a:pt x="33338" y="150019"/>
                    </a:lnTo>
                    <a:cubicBezTo>
                      <a:pt x="33338" y="131607"/>
                      <a:pt x="48263" y="116681"/>
                      <a:pt x="66675" y="116681"/>
                    </a:cubicBezTo>
                    <a:lnTo>
                      <a:pt x="366712" y="116681"/>
                    </a:lnTo>
                    <a:cubicBezTo>
                      <a:pt x="385124" y="116681"/>
                      <a:pt x="400050" y="131607"/>
                      <a:pt x="400050" y="150019"/>
                    </a:cubicBezTo>
                    <a:close/>
                    <a:moveTo>
                      <a:pt x="100012" y="208359"/>
                    </a:moveTo>
                    <a:cubicBezTo>
                      <a:pt x="100012" y="194551"/>
                      <a:pt x="111207" y="183356"/>
                      <a:pt x="125016" y="183356"/>
                    </a:cubicBezTo>
                    <a:cubicBezTo>
                      <a:pt x="138824" y="183356"/>
                      <a:pt x="150019" y="194551"/>
                      <a:pt x="150019" y="208359"/>
                    </a:cubicBezTo>
                    <a:cubicBezTo>
                      <a:pt x="150019" y="222168"/>
                      <a:pt x="138824" y="233362"/>
                      <a:pt x="125016" y="233362"/>
                    </a:cubicBezTo>
                    <a:cubicBezTo>
                      <a:pt x="111207" y="233362"/>
                      <a:pt x="100012" y="222168"/>
                      <a:pt x="100012" y="208359"/>
                    </a:cubicBezTo>
                    <a:close/>
                    <a:moveTo>
                      <a:pt x="283369" y="208359"/>
                    </a:moveTo>
                    <a:cubicBezTo>
                      <a:pt x="283369" y="194551"/>
                      <a:pt x="294563" y="183356"/>
                      <a:pt x="308372" y="183356"/>
                    </a:cubicBezTo>
                    <a:cubicBezTo>
                      <a:pt x="322181" y="183356"/>
                      <a:pt x="333375" y="194551"/>
                      <a:pt x="333375" y="208359"/>
                    </a:cubicBezTo>
                    <a:cubicBezTo>
                      <a:pt x="333375" y="222168"/>
                      <a:pt x="322181" y="233362"/>
                      <a:pt x="308372" y="233362"/>
                    </a:cubicBezTo>
                    <a:cubicBezTo>
                      <a:pt x="294563" y="233362"/>
                      <a:pt x="283369" y="222168"/>
                      <a:pt x="283369" y="208359"/>
                    </a:cubicBezTo>
                    <a:close/>
                    <a:moveTo>
                      <a:pt x="291703" y="266700"/>
                    </a:moveTo>
                    <a:lnTo>
                      <a:pt x="141684" y="266700"/>
                    </a:lnTo>
                    <a:cubicBezTo>
                      <a:pt x="109464" y="266700"/>
                      <a:pt x="83344" y="292820"/>
                      <a:pt x="83344" y="325041"/>
                    </a:cubicBezTo>
                    <a:cubicBezTo>
                      <a:pt x="83344" y="357261"/>
                      <a:pt x="109464" y="383381"/>
                      <a:pt x="141684" y="383381"/>
                    </a:cubicBezTo>
                    <a:lnTo>
                      <a:pt x="291703" y="383381"/>
                    </a:lnTo>
                    <a:cubicBezTo>
                      <a:pt x="323924" y="383381"/>
                      <a:pt x="350044" y="357261"/>
                      <a:pt x="350044" y="325041"/>
                    </a:cubicBezTo>
                    <a:cubicBezTo>
                      <a:pt x="350044" y="292820"/>
                      <a:pt x="323924" y="266700"/>
                      <a:pt x="291703" y="266700"/>
                    </a:cubicBezTo>
                    <a:close/>
                    <a:moveTo>
                      <a:pt x="241697" y="300038"/>
                    </a:moveTo>
                    <a:lnTo>
                      <a:pt x="241697" y="350044"/>
                    </a:lnTo>
                    <a:lnTo>
                      <a:pt x="191691" y="350044"/>
                    </a:lnTo>
                    <a:lnTo>
                      <a:pt x="191691" y="300038"/>
                    </a:lnTo>
                    <a:close/>
                    <a:moveTo>
                      <a:pt x="116681" y="325041"/>
                    </a:moveTo>
                    <a:cubicBezTo>
                      <a:pt x="116681" y="311232"/>
                      <a:pt x="127876" y="300038"/>
                      <a:pt x="141684" y="300038"/>
                    </a:cubicBezTo>
                    <a:lnTo>
                      <a:pt x="158353" y="300038"/>
                    </a:lnTo>
                    <a:lnTo>
                      <a:pt x="158353" y="350044"/>
                    </a:lnTo>
                    <a:lnTo>
                      <a:pt x="141684" y="350044"/>
                    </a:lnTo>
                    <a:cubicBezTo>
                      <a:pt x="127876" y="350044"/>
                      <a:pt x="116681" y="338849"/>
                      <a:pt x="116681" y="325041"/>
                    </a:cubicBezTo>
                    <a:close/>
                    <a:moveTo>
                      <a:pt x="291703" y="350044"/>
                    </a:moveTo>
                    <a:lnTo>
                      <a:pt x="275034" y="350044"/>
                    </a:lnTo>
                    <a:lnTo>
                      <a:pt x="275034" y="300038"/>
                    </a:lnTo>
                    <a:lnTo>
                      <a:pt x="291703" y="300038"/>
                    </a:lnTo>
                    <a:cubicBezTo>
                      <a:pt x="305512" y="300038"/>
                      <a:pt x="316706" y="311232"/>
                      <a:pt x="316706" y="325041"/>
                    </a:cubicBezTo>
                    <a:cubicBezTo>
                      <a:pt x="316706" y="338849"/>
                      <a:pt x="305512" y="350044"/>
                      <a:pt x="291703" y="350044"/>
                    </a:cubicBezTo>
                    <a:close/>
                  </a:path>
                </a:pathLst>
              </a:custGeom>
              <a:solidFill>
                <a:srgbClr val="0369A1"/>
              </a:solidFill>
              <a:ln>
                <a:noFill/>
              </a:ln>
            </p:spPr>
          </p:sp>
        </p:grpSp>
        <p:sp>
          <p:nvSpPr>
            <p:cNvPr id="30" name="TextBox 30"/>
            <p:cNvSpPr txBox="1"/>
            <p:nvPr/>
          </p:nvSpPr>
          <p:spPr>
            <a:xfrm>
              <a:off x="2086356" y="4511040"/>
              <a:ext cx="2011672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800" b="1" dirty="0">
                  <a:solidFill>
                    <a:srgbClr val="0369A1"/>
                  </a:solidFill>
                  <a:latin typeface="+mn-lt"/>
                  <a:ea typeface="+mn-ea"/>
                  <a:cs typeface="+mn-cs"/>
                </a:rPr>
                <a:t>WORKER (fixed)</a:t>
              </a: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2089404" y="4823460"/>
              <a:ext cx="2718054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dirty="0">
                  <a:solidFill>
                    <a:srgbClr val="475569"/>
                  </a:solidFill>
                  <a:latin typeface="+mn-lt"/>
                  <a:ea typeface="+mn-ea"/>
                  <a:cs typeface="+mn-cs"/>
                </a:rPr>
                <a:t>carries out the coding · inner loop</a:t>
              </a:r>
            </a:p>
          </p:txBody>
        </p:sp>
        <p:grpSp>
          <p:nvGrpSpPr>
            <p:cNvPr id="36" name="Group 36"/>
            <p:cNvGrpSpPr/>
            <p:nvPr/>
          </p:nvGrpSpPr>
          <p:grpSpPr>
            <a:xfrm>
              <a:off x="1450181" y="5212599"/>
              <a:ext cx="2564672" cy="315902"/>
              <a:chOff x="1450181" y="5212599"/>
              <a:chExt cx="2564672" cy="315902"/>
            </a:xfrm>
          </p:grpSpPr>
          <p:grpSp>
            <p:nvGrpSpPr>
              <p:cNvPr id="34" name="Group 34"/>
              <p:cNvGrpSpPr/>
              <p:nvPr/>
            </p:nvGrpSpPr>
            <p:grpSpPr>
              <a:xfrm>
                <a:off x="1450181" y="5212599"/>
                <a:ext cx="242887" cy="249996"/>
                <a:chOff x="1450181" y="5212599"/>
                <a:chExt cx="242887" cy="249996"/>
              </a:xfrm>
            </p:grpSpPr>
            <p:sp>
              <p:nvSpPr>
                <p:cNvPr id="32" name="Freeform 32"/>
                <p:cNvSpPr/>
                <p:nvPr/>
              </p:nvSpPr>
              <p:spPr>
                <a:xfrm>
                  <a:off x="1460301" y="5232201"/>
                  <a:ext cx="222646" cy="2226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646" h="222646">
                      <a:moveTo>
                        <a:pt x="222646" y="111323"/>
                      </a:moveTo>
                      <a:cubicBezTo>
                        <a:pt x="222646" y="172805"/>
                        <a:pt x="172805" y="222646"/>
                        <a:pt x="111323" y="222646"/>
                      </a:cubicBezTo>
                      <a:cubicBezTo>
                        <a:pt x="49841" y="222646"/>
                        <a:pt x="0" y="172805"/>
                        <a:pt x="0" y="111323"/>
                      </a:cubicBezTo>
                      <a:cubicBezTo>
                        <a:pt x="0" y="49841"/>
                        <a:pt x="49841" y="0"/>
                        <a:pt x="111323" y="0"/>
                      </a:cubicBezTo>
                      <a:cubicBezTo>
                        <a:pt x="172805" y="0"/>
                        <a:pt x="222646" y="49841"/>
                        <a:pt x="222646" y="111323"/>
                      </a:cubicBezTo>
                      <a:close/>
                    </a:path>
                  </a:pathLst>
                </a:custGeom>
                <a:solidFill>
                  <a:schemeClr val="accent3">
                    <a:alpha val="20000"/>
                  </a:schemeClr>
                </a:solidFill>
                <a:ln>
                  <a:noFill/>
                </a:ln>
              </p:spPr>
            </p:sp>
            <p:sp>
              <p:nvSpPr>
                <p:cNvPr id="33" name="Freeform 33"/>
                <p:cNvSpPr/>
                <p:nvPr/>
              </p:nvSpPr>
              <p:spPr>
                <a:xfrm>
                  <a:off x="1450181" y="5212599"/>
                  <a:ext cx="242887" cy="2499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2887" h="249996">
                      <a:moveTo>
                        <a:pt x="242887" y="29723"/>
                      </a:moveTo>
                      <a:lnTo>
                        <a:pt x="242887" y="90444"/>
                      </a:lnTo>
                      <a:cubicBezTo>
                        <a:pt x="242887" y="96034"/>
                        <a:pt x="238356" y="100565"/>
                        <a:pt x="232766" y="100565"/>
                      </a:cubicBezTo>
                      <a:lnTo>
                        <a:pt x="172045" y="100565"/>
                      </a:lnTo>
                      <a:cubicBezTo>
                        <a:pt x="166455" y="100565"/>
                        <a:pt x="161924" y="96034"/>
                        <a:pt x="161924" y="90444"/>
                      </a:cubicBezTo>
                      <a:cubicBezTo>
                        <a:pt x="161924" y="84855"/>
                        <a:pt x="166455" y="80324"/>
                        <a:pt x="172045" y="80324"/>
                      </a:cubicBezTo>
                      <a:lnTo>
                        <a:pt x="208338" y="80324"/>
                      </a:lnTo>
                      <a:lnTo>
                        <a:pt x="189831" y="61817"/>
                      </a:lnTo>
                      <a:cubicBezTo>
                        <a:pt x="171022" y="42922"/>
                        <a:pt x="145485" y="32262"/>
                        <a:pt x="118825" y="32177"/>
                      </a:cubicBezTo>
                      <a:lnTo>
                        <a:pt x="118255" y="32177"/>
                      </a:lnTo>
                      <a:cubicBezTo>
                        <a:pt x="91818" y="32115"/>
                        <a:pt x="66420" y="42463"/>
                        <a:pt x="47553" y="60982"/>
                      </a:cubicBezTo>
                      <a:cubicBezTo>
                        <a:pt x="43533" y="64734"/>
                        <a:pt x="37252" y="64590"/>
                        <a:pt x="33409" y="60657"/>
                      </a:cubicBezTo>
                      <a:cubicBezTo>
                        <a:pt x="29565" y="56724"/>
                        <a:pt x="29566" y="50442"/>
                        <a:pt x="33410" y="46510"/>
                      </a:cubicBezTo>
                      <a:cubicBezTo>
                        <a:pt x="80997" y="0"/>
                        <a:pt x="157150" y="446"/>
                        <a:pt x="204189" y="47509"/>
                      </a:cubicBezTo>
                      <a:lnTo>
                        <a:pt x="222646" y="66017"/>
                      </a:lnTo>
                      <a:lnTo>
                        <a:pt x="222646" y="29723"/>
                      </a:lnTo>
                      <a:cubicBezTo>
                        <a:pt x="222646" y="24133"/>
                        <a:pt x="227177" y="19602"/>
                        <a:pt x="232766" y="19602"/>
                      </a:cubicBezTo>
                      <a:cubicBezTo>
                        <a:pt x="238356" y="19602"/>
                        <a:pt x="242887" y="24133"/>
                        <a:pt x="242887" y="29723"/>
                      </a:cubicBezTo>
                      <a:close/>
                      <a:moveTo>
                        <a:pt x="195334" y="200869"/>
                      </a:moveTo>
                      <a:cubicBezTo>
                        <a:pt x="155682" y="239602"/>
                        <a:pt x="92250" y="239229"/>
                        <a:pt x="53056" y="200034"/>
                      </a:cubicBezTo>
                      <a:lnTo>
                        <a:pt x="34548" y="181527"/>
                      </a:lnTo>
                      <a:lnTo>
                        <a:pt x="70842" y="181527"/>
                      </a:lnTo>
                      <a:cubicBezTo>
                        <a:pt x="76431" y="181527"/>
                        <a:pt x="80962" y="176996"/>
                        <a:pt x="80962" y="171407"/>
                      </a:cubicBezTo>
                      <a:cubicBezTo>
                        <a:pt x="80962" y="165817"/>
                        <a:pt x="76431" y="161286"/>
                        <a:pt x="70842" y="161286"/>
                      </a:cubicBezTo>
                      <a:lnTo>
                        <a:pt x="10120" y="161286"/>
                      </a:lnTo>
                      <a:cubicBezTo>
                        <a:pt x="4531" y="161286"/>
                        <a:pt x="0" y="165817"/>
                        <a:pt x="0" y="171407"/>
                      </a:cubicBezTo>
                      <a:lnTo>
                        <a:pt x="0" y="232128"/>
                      </a:lnTo>
                      <a:cubicBezTo>
                        <a:pt x="0" y="237717"/>
                        <a:pt x="4531" y="242248"/>
                        <a:pt x="10120" y="242248"/>
                      </a:cubicBezTo>
                      <a:cubicBezTo>
                        <a:pt x="15710" y="242248"/>
                        <a:pt x="20241" y="237717"/>
                        <a:pt x="20241" y="232128"/>
                      </a:cubicBezTo>
                      <a:lnTo>
                        <a:pt x="20241" y="195834"/>
                      </a:lnTo>
                      <a:lnTo>
                        <a:pt x="38748" y="214342"/>
                      </a:lnTo>
                      <a:cubicBezTo>
                        <a:pt x="61319" y="237026"/>
                        <a:pt x="91973" y="249821"/>
                        <a:pt x="123973" y="249915"/>
                      </a:cubicBezTo>
                      <a:lnTo>
                        <a:pt x="124644" y="249915"/>
                      </a:lnTo>
                      <a:cubicBezTo>
                        <a:pt x="156372" y="249996"/>
                        <a:pt x="186855" y="237575"/>
                        <a:pt x="209490" y="215341"/>
                      </a:cubicBezTo>
                      <a:cubicBezTo>
                        <a:pt x="213334" y="211409"/>
                        <a:pt x="213334" y="205126"/>
                        <a:pt x="209490" y="201194"/>
                      </a:cubicBezTo>
                      <a:cubicBezTo>
                        <a:pt x="205647" y="197261"/>
                        <a:pt x="199366" y="197117"/>
                        <a:pt x="195347" y="20086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</p:sp>
          </p:grpSp>
          <p:sp>
            <p:nvSpPr>
              <p:cNvPr id="35" name="TextBox 35"/>
              <p:cNvSpPr txBox="1"/>
              <p:nvPr/>
            </p:nvSpPr>
            <p:spPr>
              <a:xfrm>
                <a:off x="1821942" y="5264468"/>
                <a:ext cx="2192911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350" b="1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Observe → Reason → Act</a:t>
                </a:r>
              </a:p>
            </p:txBody>
          </p:sp>
        </p:grpSp>
      </p:grpSp>
      <p:grpSp>
        <p:nvGrpSpPr>
          <p:cNvPr id="66" name="Group 66" descr="## [Group 66] Held fixed — so comparison is fair&#10;all held fixed, the Controller is the only variable under comparison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17aac2309f41c2b94547581c97558edc2740c2f9192cf989d849b0665ccc3636" orderSource="geometry" orderIndex="4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Held fixed — so comparison is fair</p2vs:concise>
                  <p2vs:detailed>all held fixed, the Controller is the only variable under comparison.</p2vs:detailed>
                </p2vs:blockSemantics>
              </a:ext>
            </a:extLst>
          </p:cNvPr>
          <p:cNvGrpSpPr/>
          <p:nvPr/>
        </p:nvGrpSpPr>
        <p:grpSpPr>
          <a:xfrm>
            <a:off x="5715000" y="2667000"/>
            <a:ext cx="5791200" cy="3067050"/>
            <a:chOff x="5715000" y="2667000"/>
            <a:chExt cx="5791200" cy="3067050"/>
          </a:xfrm>
        </p:grpSpPr>
        <p:sp>
          <p:nvSpPr>
            <p:cNvPr id="38" name="Rectangle 38"/>
            <p:cNvSpPr/>
            <p:nvPr/>
          </p:nvSpPr>
          <p:spPr>
            <a:xfrm>
              <a:off x="5715000" y="2667000"/>
              <a:ext cx="5791200" cy="3067050"/>
            </a:xfrm>
            <a:prstGeom prst="roundRect">
              <a:avLst>
                <a:gd name="adj" fmla="val 3727"/>
              </a:avLst>
            </a:prstGeom>
            <a:solidFill>
              <a:schemeClr val="lt2"/>
            </a:solidFill>
            <a:ln>
              <a:noFill/>
            </a:ln>
          </p:spPr>
        </p:sp>
        <p:grpSp>
          <p:nvGrpSpPr>
            <p:cNvPr id="41" name="Group 41"/>
            <p:cNvGrpSpPr/>
            <p:nvPr/>
          </p:nvGrpSpPr>
          <p:grpSpPr>
            <a:xfrm>
              <a:off x="6009073" y="2950369"/>
              <a:ext cx="383404" cy="328613"/>
              <a:chOff x="6009073" y="2950369"/>
              <a:chExt cx="383404" cy="328613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6022777" y="2991446"/>
                <a:ext cx="355998" cy="232768"/>
              </a:xfrm>
              <a:custGeom>
                <a:avLst/>
                <a:gdLst/>
                <a:ahLst/>
                <a:cxnLst/>
                <a:rect l="l" t="t" r="r" b="b"/>
                <a:pathLst>
                  <a:path w="355998" h="232768">
                    <a:moveTo>
                      <a:pt x="54769" y="54769"/>
                    </a:moveTo>
                    <a:lnTo>
                      <a:pt x="109538" y="191691"/>
                    </a:lnTo>
                    <a:cubicBezTo>
                      <a:pt x="109538" y="221934"/>
                      <a:pt x="75307" y="232768"/>
                      <a:pt x="54769" y="232768"/>
                    </a:cubicBezTo>
                    <a:cubicBezTo>
                      <a:pt x="34231" y="232768"/>
                      <a:pt x="0" y="221934"/>
                      <a:pt x="0" y="191691"/>
                    </a:cubicBezTo>
                    <a:close/>
                    <a:moveTo>
                      <a:pt x="301229" y="0"/>
                    </a:moveTo>
                    <a:lnTo>
                      <a:pt x="246460" y="136922"/>
                    </a:lnTo>
                    <a:cubicBezTo>
                      <a:pt x="246460" y="167165"/>
                      <a:pt x="280691" y="177999"/>
                      <a:pt x="301229" y="177999"/>
                    </a:cubicBezTo>
                    <a:cubicBezTo>
                      <a:pt x="321767" y="177999"/>
                      <a:pt x="355998" y="167165"/>
                      <a:pt x="355998" y="136922"/>
                    </a:cubicBezTo>
                    <a:close/>
                  </a:path>
                </a:pathLst>
              </a:custGeom>
              <a:solidFill>
                <a:schemeClr val="accent2">
                  <a:alpha val="20000"/>
                </a:schemeClr>
              </a:solidFill>
              <a:ln>
                <a:noFill/>
              </a:ln>
            </p:spPr>
          </p:sp>
          <p:sp>
            <p:nvSpPr>
              <p:cNvPr id="40" name="Freeform 40"/>
              <p:cNvSpPr/>
              <p:nvPr/>
            </p:nvSpPr>
            <p:spPr>
              <a:xfrm>
                <a:off x="6009073" y="2950369"/>
                <a:ext cx="383404" cy="328613"/>
              </a:xfrm>
              <a:custGeom>
                <a:avLst/>
                <a:gdLst/>
                <a:ahLst/>
                <a:cxnLst/>
                <a:rect l="l" t="t" r="r" b="b"/>
                <a:pathLst>
                  <a:path w="383404" h="328613">
                    <a:moveTo>
                      <a:pt x="382418" y="172864"/>
                    </a:moveTo>
                    <a:lnTo>
                      <a:pt x="327649" y="35942"/>
                    </a:lnTo>
                    <a:lnTo>
                      <a:pt x="327649" y="35942"/>
                    </a:lnTo>
                    <a:cubicBezTo>
                      <a:pt x="325158" y="29713"/>
                      <a:pt x="318521" y="26206"/>
                      <a:pt x="311971" y="27658"/>
                    </a:cubicBezTo>
                    <a:lnTo>
                      <a:pt x="205394" y="51346"/>
                    </a:lnTo>
                    <a:lnTo>
                      <a:pt x="205394" y="13692"/>
                    </a:lnTo>
                    <a:cubicBezTo>
                      <a:pt x="205394" y="6130"/>
                      <a:pt x="199264" y="0"/>
                      <a:pt x="191702" y="0"/>
                    </a:cubicBezTo>
                    <a:cubicBezTo>
                      <a:pt x="184140" y="0"/>
                      <a:pt x="178010" y="6130"/>
                      <a:pt x="178010" y="13692"/>
                    </a:cubicBezTo>
                    <a:lnTo>
                      <a:pt x="178010" y="57473"/>
                    </a:lnTo>
                    <a:lnTo>
                      <a:pt x="65494" y="82479"/>
                    </a:lnTo>
                    <a:cubicBezTo>
                      <a:pt x="61090" y="83451"/>
                      <a:pt x="57448" y="86530"/>
                      <a:pt x="55755" y="90711"/>
                    </a:cubicBezTo>
                    <a:lnTo>
                      <a:pt x="55755" y="90711"/>
                    </a:lnTo>
                    <a:lnTo>
                      <a:pt x="55755" y="90814"/>
                    </a:lnTo>
                    <a:lnTo>
                      <a:pt x="987" y="227633"/>
                    </a:lnTo>
                    <a:cubicBezTo>
                      <a:pt x="331" y="229265"/>
                      <a:pt x="0" y="231009"/>
                      <a:pt x="11" y="232768"/>
                    </a:cubicBezTo>
                    <a:cubicBezTo>
                      <a:pt x="11" y="272664"/>
                      <a:pt x="42012" y="287537"/>
                      <a:pt x="68472" y="287537"/>
                    </a:cubicBezTo>
                    <a:cubicBezTo>
                      <a:pt x="94932" y="287537"/>
                      <a:pt x="136933" y="272664"/>
                      <a:pt x="136933" y="232768"/>
                    </a:cubicBezTo>
                    <a:cubicBezTo>
                      <a:pt x="136944" y="231009"/>
                      <a:pt x="136613" y="229265"/>
                      <a:pt x="135958" y="227633"/>
                    </a:cubicBezTo>
                    <a:lnTo>
                      <a:pt x="87162" y="105721"/>
                    </a:lnTo>
                    <a:lnTo>
                      <a:pt x="178010" y="85576"/>
                    </a:lnTo>
                    <a:lnTo>
                      <a:pt x="178010" y="301229"/>
                    </a:lnTo>
                    <a:lnTo>
                      <a:pt x="150625" y="301229"/>
                    </a:lnTo>
                    <a:cubicBezTo>
                      <a:pt x="143063" y="301229"/>
                      <a:pt x="136933" y="307359"/>
                      <a:pt x="136933" y="314921"/>
                    </a:cubicBezTo>
                    <a:cubicBezTo>
                      <a:pt x="136933" y="322483"/>
                      <a:pt x="143063" y="328613"/>
                      <a:pt x="150625" y="328613"/>
                    </a:cubicBezTo>
                    <a:lnTo>
                      <a:pt x="232779" y="328613"/>
                    </a:lnTo>
                    <a:cubicBezTo>
                      <a:pt x="240341" y="328613"/>
                      <a:pt x="246471" y="322483"/>
                      <a:pt x="246471" y="314921"/>
                    </a:cubicBezTo>
                    <a:cubicBezTo>
                      <a:pt x="246471" y="307359"/>
                      <a:pt x="240341" y="301229"/>
                      <a:pt x="232779" y="301229"/>
                    </a:cubicBezTo>
                    <a:lnTo>
                      <a:pt x="205394" y="301229"/>
                    </a:lnTo>
                    <a:lnTo>
                      <a:pt x="205394" y="79449"/>
                    </a:lnTo>
                    <a:lnTo>
                      <a:pt x="292682" y="60075"/>
                    </a:lnTo>
                    <a:lnTo>
                      <a:pt x="247447" y="172864"/>
                    </a:lnTo>
                    <a:cubicBezTo>
                      <a:pt x="246791" y="174496"/>
                      <a:pt x="246460" y="176240"/>
                      <a:pt x="246471" y="177999"/>
                    </a:cubicBezTo>
                    <a:cubicBezTo>
                      <a:pt x="246471" y="217895"/>
                      <a:pt x="288472" y="232768"/>
                      <a:pt x="314932" y="232768"/>
                    </a:cubicBezTo>
                    <a:cubicBezTo>
                      <a:pt x="341392" y="232768"/>
                      <a:pt x="383393" y="217895"/>
                      <a:pt x="383393" y="177999"/>
                    </a:cubicBezTo>
                    <a:cubicBezTo>
                      <a:pt x="383404" y="176240"/>
                      <a:pt x="383073" y="174496"/>
                      <a:pt x="382418" y="172864"/>
                    </a:cubicBezTo>
                    <a:close/>
                    <a:moveTo>
                      <a:pt x="68472" y="260152"/>
                    </a:moveTo>
                    <a:cubicBezTo>
                      <a:pt x="55584" y="260152"/>
                      <a:pt x="29518" y="253974"/>
                      <a:pt x="27515" y="235096"/>
                    </a:cubicBezTo>
                    <a:lnTo>
                      <a:pt x="68472" y="132712"/>
                    </a:lnTo>
                    <a:lnTo>
                      <a:pt x="109429" y="235096"/>
                    </a:lnTo>
                    <a:cubicBezTo>
                      <a:pt x="107426" y="253974"/>
                      <a:pt x="81360" y="260152"/>
                      <a:pt x="68472" y="260152"/>
                    </a:cubicBezTo>
                    <a:close/>
                    <a:moveTo>
                      <a:pt x="314932" y="205383"/>
                    </a:moveTo>
                    <a:cubicBezTo>
                      <a:pt x="302044" y="205383"/>
                      <a:pt x="275978" y="199205"/>
                      <a:pt x="273975" y="180327"/>
                    </a:cubicBezTo>
                    <a:lnTo>
                      <a:pt x="314932" y="77943"/>
                    </a:lnTo>
                    <a:lnTo>
                      <a:pt x="355889" y="180327"/>
                    </a:lnTo>
                    <a:cubicBezTo>
                      <a:pt x="353887" y="199205"/>
                      <a:pt x="327820" y="205383"/>
                      <a:pt x="314932" y="20538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</p:grpSp>
        <p:sp>
          <p:nvSpPr>
            <p:cNvPr id="42" name="TextBox 42"/>
            <p:cNvSpPr txBox="1"/>
            <p:nvPr/>
          </p:nvSpPr>
          <p:spPr>
            <a:xfrm>
              <a:off x="6526149" y="3030379"/>
              <a:ext cx="3630417" cy="3080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8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Held fixed — so comparison is fair</a:t>
              </a:r>
            </a:p>
          </p:txBody>
        </p:sp>
        <p:sp>
          <p:nvSpPr>
            <p:cNvPr id="43" name="Line 43"/>
            <p:cNvSpPr/>
            <p:nvPr/>
          </p:nvSpPr>
          <p:spPr>
            <a:xfrm>
              <a:off x="5981700" y="3409950"/>
              <a:ext cx="5257800" cy="9525"/>
            </a:xfrm>
            <a:custGeom>
              <a:avLst/>
              <a:gdLst/>
              <a:ahLst/>
              <a:cxnLst/>
              <a:rect l="l" t="t" r="r" b="b"/>
              <a:pathLst>
                <a:path w="5257800" h="9525">
                  <a:moveTo>
                    <a:pt x="0" y="0"/>
                  </a:moveTo>
                  <a:lnTo>
                    <a:pt x="5257800" y="0"/>
                  </a:lnTo>
                </a:path>
              </a:pathLst>
            </a:custGeom>
            <a:noFill/>
            <a:ln w="9525">
              <a:solidFill>
                <a:srgbClr val="CBD5E1"/>
              </a:solidFill>
            </a:ln>
          </p:spPr>
        </p:sp>
        <p:grpSp>
          <p:nvGrpSpPr>
            <p:cNvPr id="48" name="Group 48"/>
            <p:cNvGrpSpPr/>
            <p:nvPr/>
          </p:nvGrpSpPr>
          <p:grpSpPr>
            <a:xfrm>
              <a:off x="6008489" y="3627239"/>
              <a:ext cx="1639044" cy="307634"/>
              <a:chOff x="6008489" y="3627239"/>
              <a:chExt cx="1639044" cy="307634"/>
            </a:xfrm>
          </p:grpSpPr>
          <p:grpSp>
            <p:nvGrpSpPr>
              <p:cNvPr id="46" name="Group 46"/>
              <p:cNvGrpSpPr/>
              <p:nvPr/>
            </p:nvGrpSpPr>
            <p:grpSpPr>
              <a:xfrm>
                <a:off x="6008489" y="3627239"/>
                <a:ext cx="232173" cy="232173"/>
                <a:chOff x="6008489" y="3627239"/>
                <a:chExt cx="232173" cy="232173"/>
              </a:xfrm>
            </p:grpSpPr>
            <p:sp>
              <p:nvSpPr>
                <p:cNvPr id="44" name="Freeform 44"/>
                <p:cNvSpPr/>
                <p:nvPr/>
              </p:nvSpPr>
              <p:spPr>
                <a:xfrm>
                  <a:off x="6017419" y="3636169"/>
                  <a:ext cx="214313" cy="2143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313" h="214313">
                      <a:moveTo>
                        <a:pt x="214313" y="107157"/>
                      </a:moveTo>
                      <a:cubicBezTo>
                        <a:pt x="214313" y="166338"/>
                        <a:pt x="166338" y="214313"/>
                        <a:pt x="107157" y="214313"/>
                      </a:cubicBezTo>
                      <a:cubicBezTo>
                        <a:pt x="47976" y="214313"/>
                        <a:pt x="0" y="166338"/>
                        <a:pt x="0" y="107157"/>
                      </a:cubicBezTo>
                      <a:cubicBezTo>
                        <a:pt x="0" y="47976"/>
                        <a:pt x="47976" y="0"/>
                        <a:pt x="107157" y="0"/>
                      </a:cubicBezTo>
                      <a:cubicBezTo>
                        <a:pt x="166338" y="0"/>
                        <a:pt x="214313" y="47976"/>
                        <a:pt x="214313" y="107157"/>
                      </a:cubicBezTo>
                      <a:close/>
                    </a:path>
                  </a:pathLst>
                </a:custGeom>
                <a:solidFill>
                  <a:schemeClr val="accent3">
                    <a:alpha val="20000"/>
                  </a:schemeClr>
                </a:solidFill>
                <a:ln>
                  <a:noFill/>
                </a:ln>
              </p:spPr>
            </p:sp>
            <p:sp>
              <p:nvSpPr>
                <p:cNvPr id="45" name="Freeform 45"/>
                <p:cNvSpPr/>
                <p:nvPr/>
              </p:nvSpPr>
              <p:spPr>
                <a:xfrm>
                  <a:off x="6008489" y="3627239"/>
                  <a:ext cx="232173" cy="2321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73" h="232173">
                      <a:moveTo>
                        <a:pt x="167053" y="82979"/>
                      </a:moveTo>
                      <a:cubicBezTo>
                        <a:pt x="168730" y="84654"/>
                        <a:pt x="169672" y="86927"/>
                        <a:pt x="169672" y="89297"/>
                      </a:cubicBezTo>
                      <a:cubicBezTo>
                        <a:pt x="169672" y="91667"/>
                        <a:pt x="168730" y="93940"/>
                        <a:pt x="167053" y="95615"/>
                      </a:cubicBezTo>
                      <a:lnTo>
                        <a:pt x="104545" y="158123"/>
                      </a:lnTo>
                      <a:cubicBezTo>
                        <a:pt x="102870" y="159800"/>
                        <a:pt x="100597" y="160742"/>
                        <a:pt x="98227" y="160742"/>
                      </a:cubicBezTo>
                      <a:cubicBezTo>
                        <a:pt x="95857" y="160742"/>
                        <a:pt x="93584" y="159800"/>
                        <a:pt x="91909" y="158123"/>
                      </a:cubicBezTo>
                      <a:lnTo>
                        <a:pt x="65120" y="131334"/>
                      </a:lnTo>
                      <a:cubicBezTo>
                        <a:pt x="61631" y="127845"/>
                        <a:pt x="61631" y="122188"/>
                        <a:pt x="65120" y="118698"/>
                      </a:cubicBezTo>
                      <a:cubicBezTo>
                        <a:pt x="68609" y="115209"/>
                        <a:pt x="74266" y="115209"/>
                        <a:pt x="77756" y="118698"/>
                      </a:cubicBezTo>
                      <a:lnTo>
                        <a:pt x="98227" y="139181"/>
                      </a:lnTo>
                      <a:lnTo>
                        <a:pt x="154417" y="82979"/>
                      </a:lnTo>
                      <a:cubicBezTo>
                        <a:pt x="156092" y="81303"/>
                        <a:pt x="158365" y="80361"/>
                        <a:pt x="160735" y="80361"/>
                      </a:cubicBezTo>
                      <a:cubicBezTo>
                        <a:pt x="163105" y="80361"/>
                        <a:pt x="165378" y="81303"/>
                        <a:pt x="167053" y="82979"/>
                      </a:cubicBezTo>
                      <a:close/>
                      <a:moveTo>
                        <a:pt x="232173" y="116086"/>
                      </a:moveTo>
                      <a:cubicBezTo>
                        <a:pt x="232173" y="180199"/>
                        <a:pt x="180199" y="232173"/>
                        <a:pt x="116086" y="232173"/>
                      </a:cubicBezTo>
                      <a:cubicBezTo>
                        <a:pt x="51974" y="232173"/>
                        <a:pt x="0" y="180199"/>
                        <a:pt x="0" y="116086"/>
                      </a:cubicBezTo>
                      <a:cubicBezTo>
                        <a:pt x="0" y="51974"/>
                        <a:pt x="51974" y="0"/>
                        <a:pt x="116086" y="0"/>
                      </a:cubicBezTo>
                      <a:cubicBezTo>
                        <a:pt x="180171" y="68"/>
                        <a:pt x="232105" y="52002"/>
                        <a:pt x="232173" y="116086"/>
                      </a:cubicBezTo>
                      <a:close/>
                      <a:moveTo>
                        <a:pt x="214313" y="116086"/>
                      </a:moveTo>
                      <a:cubicBezTo>
                        <a:pt x="214313" y="61837"/>
                        <a:pt x="170336" y="17859"/>
                        <a:pt x="116086" y="17859"/>
                      </a:cubicBezTo>
                      <a:cubicBezTo>
                        <a:pt x="61837" y="17859"/>
                        <a:pt x="17859" y="61837"/>
                        <a:pt x="17859" y="116086"/>
                      </a:cubicBezTo>
                      <a:cubicBezTo>
                        <a:pt x="17859" y="170336"/>
                        <a:pt x="61837" y="214313"/>
                        <a:pt x="116086" y="214313"/>
                      </a:cubicBezTo>
                      <a:cubicBezTo>
                        <a:pt x="170310" y="214252"/>
                        <a:pt x="214252" y="170310"/>
                        <a:pt x="214313" y="11608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</p:sp>
          </p:grpSp>
          <p:sp>
            <p:nvSpPr>
              <p:cNvPr id="47" name="TextBox 47"/>
              <p:cNvSpPr txBox="1"/>
              <p:nvPr/>
            </p:nvSpPr>
            <p:spPr>
              <a:xfrm>
                <a:off x="6374511" y="3656171"/>
                <a:ext cx="1273022" cy="27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42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Worker agent</a:t>
                </a:r>
              </a:p>
            </p:txBody>
          </p:sp>
        </p:grpSp>
        <p:grpSp>
          <p:nvGrpSpPr>
            <p:cNvPr id="53" name="Group 53"/>
            <p:cNvGrpSpPr/>
            <p:nvPr/>
          </p:nvGrpSpPr>
          <p:grpSpPr>
            <a:xfrm>
              <a:off x="6008489" y="3989189"/>
              <a:ext cx="2871979" cy="307634"/>
              <a:chOff x="6008489" y="3989189"/>
              <a:chExt cx="2871979" cy="307634"/>
            </a:xfrm>
          </p:grpSpPr>
          <p:grpSp>
            <p:nvGrpSpPr>
              <p:cNvPr id="51" name="Group 51"/>
              <p:cNvGrpSpPr/>
              <p:nvPr/>
            </p:nvGrpSpPr>
            <p:grpSpPr>
              <a:xfrm>
                <a:off x="6008489" y="3989189"/>
                <a:ext cx="232173" cy="232173"/>
                <a:chOff x="6008489" y="3989189"/>
                <a:chExt cx="232173" cy="232173"/>
              </a:xfrm>
            </p:grpSpPr>
            <p:sp>
              <p:nvSpPr>
                <p:cNvPr id="49" name="Freeform 49"/>
                <p:cNvSpPr/>
                <p:nvPr/>
              </p:nvSpPr>
              <p:spPr>
                <a:xfrm>
                  <a:off x="6017419" y="3998119"/>
                  <a:ext cx="214313" cy="2143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313" h="214313">
                      <a:moveTo>
                        <a:pt x="214313" y="107157"/>
                      </a:moveTo>
                      <a:cubicBezTo>
                        <a:pt x="214313" y="166338"/>
                        <a:pt x="166338" y="214313"/>
                        <a:pt x="107157" y="214313"/>
                      </a:cubicBezTo>
                      <a:cubicBezTo>
                        <a:pt x="47976" y="214313"/>
                        <a:pt x="0" y="166338"/>
                        <a:pt x="0" y="107157"/>
                      </a:cubicBezTo>
                      <a:cubicBezTo>
                        <a:pt x="0" y="47976"/>
                        <a:pt x="47976" y="0"/>
                        <a:pt x="107157" y="0"/>
                      </a:cubicBezTo>
                      <a:cubicBezTo>
                        <a:pt x="166338" y="0"/>
                        <a:pt x="214313" y="47976"/>
                        <a:pt x="214313" y="107157"/>
                      </a:cubicBezTo>
                      <a:close/>
                    </a:path>
                  </a:pathLst>
                </a:custGeom>
                <a:solidFill>
                  <a:schemeClr val="accent3">
                    <a:alpha val="20000"/>
                  </a:schemeClr>
                </a:solidFill>
                <a:ln>
                  <a:noFill/>
                </a:ln>
              </p:spPr>
            </p:sp>
            <p:sp>
              <p:nvSpPr>
                <p:cNvPr id="50" name="Freeform 50"/>
                <p:cNvSpPr/>
                <p:nvPr/>
              </p:nvSpPr>
              <p:spPr>
                <a:xfrm>
                  <a:off x="6008489" y="3989189"/>
                  <a:ext cx="232173" cy="2321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73" h="232173">
                      <a:moveTo>
                        <a:pt x="167053" y="82979"/>
                      </a:moveTo>
                      <a:cubicBezTo>
                        <a:pt x="168730" y="84654"/>
                        <a:pt x="169672" y="86927"/>
                        <a:pt x="169672" y="89297"/>
                      </a:cubicBezTo>
                      <a:cubicBezTo>
                        <a:pt x="169672" y="91667"/>
                        <a:pt x="168730" y="93940"/>
                        <a:pt x="167053" y="95615"/>
                      </a:cubicBezTo>
                      <a:lnTo>
                        <a:pt x="104545" y="158123"/>
                      </a:lnTo>
                      <a:cubicBezTo>
                        <a:pt x="102870" y="159800"/>
                        <a:pt x="100597" y="160742"/>
                        <a:pt x="98227" y="160742"/>
                      </a:cubicBezTo>
                      <a:cubicBezTo>
                        <a:pt x="95857" y="160742"/>
                        <a:pt x="93584" y="159800"/>
                        <a:pt x="91909" y="158123"/>
                      </a:cubicBezTo>
                      <a:lnTo>
                        <a:pt x="65120" y="131334"/>
                      </a:lnTo>
                      <a:cubicBezTo>
                        <a:pt x="61631" y="127845"/>
                        <a:pt x="61631" y="122188"/>
                        <a:pt x="65120" y="118698"/>
                      </a:cubicBezTo>
                      <a:cubicBezTo>
                        <a:pt x="68609" y="115209"/>
                        <a:pt x="74266" y="115209"/>
                        <a:pt x="77756" y="118698"/>
                      </a:cubicBezTo>
                      <a:lnTo>
                        <a:pt x="98227" y="139181"/>
                      </a:lnTo>
                      <a:lnTo>
                        <a:pt x="154417" y="82979"/>
                      </a:lnTo>
                      <a:cubicBezTo>
                        <a:pt x="156092" y="81303"/>
                        <a:pt x="158365" y="80361"/>
                        <a:pt x="160735" y="80361"/>
                      </a:cubicBezTo>
                      <a:cubicBezTo>
                        <a:pt x="163105" y="80361"/>
                        <a:pt x="165378" y="81303"/>
                        <a:pt x="167053" y="82979"/>
                      </a:cubicBezTo>
                      <a:close/>
                      <a:moveTo>
                        <a:pt x="232173" y="116086"/>
                      </a:moveTo>
                      <a:cubicBezTo>
                        <a:pt x="232173" y="180199"/>
                        <a:pt x="180199" y="232173"/>
                        <a:pt x="116086" y="232173"/>
                      </a:cubicBezTo>
                      <a:cubicBezTo>
                        <a:pt x="51974" y="232173"/>
                        <a:pt x="0" y="180199"/>
                        <a:pt x="0" y="116086"/>
                      </a:cubicBezTo>
                      <a:cubicBezTo>
                        <a:pt x="0" y="51974"/>
                        <a:pt x="51974" y="0"/>
                        <a:pt x="116086" y="0"/>
                      </a:cubicBezTo>
                      <a:cubicBezTo>
                        <a:pt x="180171" y="68"/>
                        <a:pt x="232105" y="52002"/>
                        <a:pt x="232173" y="116086"/>
                      </a:cubicBezTo>
                      <a:close/>
                      <a:moveTo>
                        <a:pt x="214313" y="116086"/>
                      </a:moveTo>
                      <a:cubicBezTo>
                        <a:pt x="214313" y="61837"/>
                        <a:pt x="170336" y="17859"/>
                        <a:pt x="116086" y="17859"/>
                      </a:cubicBezTo>
                      <a:cubicBezTo>
                        <a:pt x="61837" y="17859"/>
                        <a:pt x="17859" y="61837"/>
                        <a:pt x="17859" y="116086"/>
                      </a:cubicBezTo>
                      <a:cubicBezTo>
                        <a:pt x="17859" y="170336"/>
                        <a:pt x="61837" y="214313"/>
                        <a:pt x="116086" y="214313"/>
                      </a:cubicBezTo>
                      <a:cubicBezTo>
                        <a:pt x="170310" y="214252"/>
                        <a:pt x="214252" y="170310"/>
                        <a:pt x="214313" y="11608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</p:sp>
          </p:grpSp>
          <p:sp>
            <p:nvSpPr>
              <p:cNvPr id="52" name="TextBox 52"/>
              <p:cNvSpPr txBox="1"/>
              <p:nvPr/>
            </p:nvSpPr>
            <p:spPr>
              <a:xfrm>
                <a:off x="6374511" y="4018121"/>
                <a:ext cx="2505957" cy="27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42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Coding tools &amp; environment</a:t>
                </a:r>
              </a:p>
            </p:txBody>
          </p:sp>
        </p:grpSp>
        <p:grpSp>
          <p:nvGrpSpPr>
            <p:cNvPr id="58" name="Group 58"/>
            <p:cNvGrpSpPr/>
            <p:nvPr/>
          </p:nvGrpSpPr>
          <p:grpSpPr>
            <a:xfrm>
              <a:off x="6008489" y="4351139"/>
              <a:ext cx="1017281" cy="307634"/>
              <a:chOff x="6008489" y="4351139"/>
              <a:chExt cx="1017281" cy="307634"/>
            </a:xfrm>
          </p:grpSpPr>
          <p:grpSp>
            <p:nvGrpSpPr>
              <p:cNvPr id="56" name="Group 56"/>
              <p:cNvGrpSpPr/>
              <p:nvPr/>
            </p:nvGrpSpPr>
            <p:grpSpPr>
              <a:xfrm>
                <a:off x="6008489" y="4351139"/>
                <a:ext cx="232173" cy="232173"/>
                <a:chOff x="6008489" y="4351139"/>
                <a:chExt cx="232173" cy="232173"/>
              </a:xfrm>
            </p:grpSpPr>
            <p:sp>
              <p:nvSpPr>
                <p:cNvPr id="54" name="Freeform 54"/>
                <p:cNvSpPr/>
                <p:nvPr/>
              </p:nvSpPr>
              <p:spPr>
                <a:xfrm>
                  <a:off x="6017419" y="4360069"/>
                  <a:ext cx="214313" cy="2143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313" h="214313">
                      <a:moveTo>
                        <a:pt x="214313" y="107157"/>
                      </a:moveTo>
                      <a:cubicBezTo>
                        <a:pt x="214313" y="166338"/>
                        <a:pt x="166338" y="214313"/>
                        <a:pt x="107157" y="214313"/>
                      </a:cubicBezTo>
                      <a:cubicBezTo>
                        <a:pt x="47976" y="214313"/>
                        <a:pt x="0" y="166338"/>
                        <a:pt x="0" y="107157"/>
                      </a:cubicBezTo>
                      <a:cubicBezTo>
                        <a:pt x="0" y="47976"/>
                        <a:pt x="47976" y="0"/>
                        <a:pt x="107157" y="0"/>
                      </a:cubicBezTo>
                      <a:cubicBezTo>
                        <a:pt x="166338" y="0"/>
                        <a:pt x="214313" y="47976"/>
                        <a:pt x="214313" y="107157"/>
                      </a:cubicBezTo>
                      <a:close/>
                    </a:path>
                  </a:pathLst>
                </a:custGeom>
                <a:solidFill>
                  <a:schemeClr val="accent3">
                    <a:alpha val="20000"/>
                  </a:schemeClr>
                </a:solidFill>
                <a:ln>
                  <a:noFill/>
                </a:ln>
              </p:spPr>
            </p:sp>
            <p:sp>
              <p:nvSpPr>
                <p:cNvPr id="55" name="Freeform 55"/>
                <p:cNvSpPr/>
                <p:nvPr/>
              </p:nvSpPr>
              <p:spPr>
                <a:xfrm>
                  <a:off x="6008489" y="4351139"/>
                  <a:ext cx="232173" cy="2321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73" h="232173">
                      <a:moveTo>
                        <a:pt x="167053" y="82979"/>
                      </a:moveTo>
                      <a:cubicBezTo>
                        <a:pt x="168730" y="84654"/>
                        <a:pt x="169672" y="86927"/>
                        <a:pt x="169672" y="89297"/>
                      </a:cubicBezTo>
                      <a:cubicBezTo>
                        <a:pt x="169672" y="91667"/>
                        <a:pt x="168730" y="93940"/>
                        <a:pt x="167053" y="95615"/>
                      </a:cubicBezTo>
                      <a:lnTo>
                        <a:pt x="104545" y="158123"/>
                      </a:lnTo>
                      <a:cubicBezTo>
                        <a:pt x="102870" y="159800"/>
                        <a:pt x="100597" y="160742"/>
                        <a:pt x="98227" y="160742"/>
                      </a:cubicBezTo>
                      <a:cubicBezTo>
                        <a:pt x="95857" y="160742"/>
                        <a:pt x="93584" y="159800"/>
                        <a:pt x="91909" y="158123"/>
                      </a:cubicBezTo>
                      <a:lnTo>
                        <a:pt x="65120" y="131334"/>
                      </a:lnTo>
                      <a:cubicBezTo>
                        <a:pt x="61631" y="127845"/>
                        <a:pt x="61631" y="122188"/>
                        <a:pt x="65120" y="118698"/>
                      </a:cubicBezTo>
                      <a:cubicBezTo>
                        <a:pt x="68609" y="115209"/>
                        <a:pt x="74266" y="115209"/>
                        <a:pt x="77756" y="118698"/>
                      </a:cubicBezTo>
                      <a:lnTo>
                        <a:pt x="98227" y="139181"/>
                      </a:lnTo>
                      <a:lnTo>
                        <a:pt x="154417" y="82979"/>
                      </a:lnTo>
                      <a:cubicBezTo>
                        <a:pt x="156092" y="81303"/>
                        <a:pt x="158365" y="80361"/>
                        <a:pt x="160735" y="80361"/>
                      </a:cubicBezTo>
                      <a:cubicBezTo>
                        <a:pt x="163105" y="80361"/>
                        <a:pt x="165378" y="81303"/>
                        <a:pt x="167053" y="82979"/>
                      </a:cubicBezTo>
                      <a:close/>
                      <a:moveTo>
                        <a:pt x="232173" y="116086"/>
                      </a:moveTo>
                      <a:cubicBezTo>
                        <a:pt x="232173" y="180199"/>
                        <a:pt x="180199" y="232173"/>
                        <a:pt x="116086" y="232173"/>
                      </a:cubicBezTo>
                      <a:cubicBezTo>
                        <a:pt x="51974" y="232173"/>
                        <a:pt x="0" y="180199"/>
                        <a:pt x="0" y="116086"/>
                      </a:cubicBezTo>
                      <a:cubicBezTo>
                        <a:pt x="0" y="51974"/>
                        <a:pt x="51974" y="0"/>
                        <a:pt x="116086" y="0"/>
                      </a:cubicBezTo>
                      <a:cubicBezTo>
                        <a:pt x="180171" y="68"/>
                        <a:pt x="232105" y="52002"/>
                        <a:pt x="232173" y="116086"/>
                      </a:cubicBezTo>
                      <a:close/>
                      <a:moveTo>
                        <a:pt x="214313" y="116086"/>
                      </a:moveTo>
                      <a:cubicBezTo>
                        <a:pt x="214313" y="61837"/>
                        <a:pt x="170336" y="17859"/>
                        <a:pt x="116086" y="17859"/>
                      </a:cubicBezTo>
                      <a:cubicBezTo>
                        <a:pt x="61837" y="17859"/>
                        <a:pt x="17859" y="61837"/>
                        <a:pt x="17859" y="116086"/>
                      </a:cubicBezTo>
                      <a:cubicBezTo>
                        <a:pt x="17859" y="170336"/>
                        <a:pt x="61837" y="214313"/>
                        <a:pt x="116086" y="214313"/>
                      </a:cubicBezTo>
                      <a:cubicBezTo>
                        <a:pt x="170310" y="214252"/>
                        <a:pt x="214252" y="170310"/>
                        <a:pt x="214313" y="11608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</p:sp>
          </p:grpSp>
          <p:sp>
            <p:nvSpPr>
              <p:cNvPr id="57" name="TextBox 57"/>
              <p:cNvSpPr txBox="1"/>
              <p:nvPr/>
            </p:nvSpPr>
            <p:spPr>
              <a:xfrm>
                <a:off x="6374511" y="4380071"/>
                <a:ext cx="651259" cy="27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42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Budget</a:t>
                </a:r>
              </a:p>
            </p:txBody>
          </p:sp>
        </p:grpSp>
        <p:grpSp>
          <p:nvGrpSpPr>
            <p:cNvPr id="63" name="Group 63"/>
            <p:cNvGrpSpPr/>
            <p:nvPr/>
          </p:nvGrpSpPr>
          <p:grpSpPr>
            <a:xfrm>
              <a:off x="6008489" y="4713089"/>
              <a:ext cx="1762848" cy="307634"/>
              <a:chOff x="6008489" y="4713089"/>
              <a:chExt cx="1762848" cy="307634"/>
            </a:xfrm>
          </p:grpSpPr>
          <p:grpSp>
            <p:nvGrpSpPr>
              <p:cNvPr id="61" name="Group 61"/>
              <p:cNvGrpSpPr/>
              <p:nvPr/>
            </p:nvGrpSpPr>
            <p:grpSpPr>
              <a:xfrm>
                <a:off x="6008489" y="4713089"/>
                <a:ext cx="232173" cy="232173"/>
                <a:chOff x="6008489" y="4713089"/>
                <a:chExt cx="232173" cy="232173"/>
              </a:xfrm>
            </p:grpSpPr>
            <p:sp>
              <p:nvSpPr>
                <p:cNvPr id="59" name="Freeform 59"/>
                <p:cNvSpPr/>
                <p:nvPr/>
              </p:nvSpPr>
              <p:spPr>
                <a:xfrm>
                  <a:off x="6017419" y="4722019"/>
                  <a:ext cx="214313" cy="2143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313" h="214313">
                      <a:moveTo>
                        <a:pt x="214313" y="107157"/>
                      </a:moveTo>
                      <a:cubicBezTo>
                        <a:pt x="214313" y="166338"/>
                        <a:pt x="166338" y="214313"/>
                        <a:pt x="107157" y="214313"/>
                      </a:cubicBezTo>
                      <a:cubicBezTo>
                        <a:pt x="47976" y="214313"/>
                        <a:pt x="0" y="166338"/>
                        <a:pt x="0" y="107157"/>
                      </a:cubicBezTo>
                      <a:cubicBezTo>
                        <a:pt x="0" y="47976"/>
                        <a:pt x="47976" y="0"/>
                        <a:pt x="107157" y="0"/>
                      </a:cubicBezTo>
                      <a:cubicBezTo>
                        <a:pt x="166338" y="0"/>
                        <a:pt x="214313" y="47976"/>
                        <a:pt x="214313" y="107157"/>
                      </a:cubicBezTo>
                      <a:close/>
                    </a:path>
                  </a:pathLst>
                </a:custGeom>
                <a:solidFill>
                  <a:schemeClr val="accent3">
                    <a:alpha val="20000"/>
                  </a:schemeClr>
                </a:solidFill>
                <a:ln>
                  <a:noFill/>
                </a:ln>
              </p:spPr>
            </p:sp>
            <p:sp>
              <p:nvSpPr>
                <p:cNvPr id="60" name="Freeform 60"/>
                <p:cNvSpPr/>
                <p:nvPr/>
              </p:nvSpPr>
              <p:spPr>
                <a:xfrm>
                  <a:off x="6008489" y="4713089"/>
                  <a:ext cx="232173" cy="2321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73" h="232173">
                      <a:moveTo>
                        <a:pt x="167053" y="82979"/>
                      </a:moveTo>
                      <a:cubicBezTo>
                        <a:pt x="168730" y="84654"/>
                        <a:pt x="169672" y="86927"/>
                        <a:pt x="169672" y="89297"/>
                      </a:cubicBezTo>
                      <a:cubicBezTo>
                        <a:pt x="169672" y="91667"/>
                        <a:pt x="168730" y="93940"/>
                        <a:pt x="167053" y="95615"/>
                      </a:cubicBezTo>
                      <a:lnTo>
                        <a:pt x="104545" y="158123"/>
                      </a:lnTo>
                      <a:cubicBezTo>
                        <a:pt x="102870" y="159800"/>
                        <a:pt x="100597" y="160742"/>
                        <a:pt x="98227" y="160742"/>
                      </a:cubicBezTo>
                      <a:cubicBezTo>
                        <a:pt x="95857" y="160742"/>
                        <a:pt x="93584" y="159800"/>
                        <a:pt x="91909" y="158123"/>
                      </a:cubicBezTo>
                      <a:lnTo>
                        <a:pt x="65120" y="131334"/>
                      </a:lnTo>
                      <a:cubicBezTo>
                        <a:pt x="61631" y="127845"/>
                        <a:pt x="61631" y="122188"/>
                        <a:pt x="65120" y="118698"/>
                      </a:cubicBezTo>
                      <a:cubicBezTo>
                        <a:pt x="68609" y="115209"/>
                        <a:pt x="74266" y="115209"/>
                        <a:pt x="77756" y="118698"/>
                      </a:cubicBezTo>
                      <a:lnTo>
                        <a:pt x="98227" y="139181"/>
                      </a:lnTo>
                      <a:lnTo>
                        <a:pt x="154417" y="82979"/>
                      </a:lnTo>
                      <a:cubicBezTo>
                        <a:pt x="156092" y="81303"/>
                        <a:pt x="158365" y="80361"/>
                        <a:pt x="160735" y="80361"/>
                      </a:cubicBezTo>
                      <a:cubicBezTo>
                        <a:pt x="163105" y="80361"/>
                        <a:pt x="165378" y="81303"/>
                        <a:pt x="167053" y="82979"/>
                      </a:cubicBezTo>
                      <a:close/>
                      <a:moveTo>
                        <a:pt x="232173" y="116086"/>
                      </a:moveTo>
                      <a:cubicBezTo>
                        <a:pt x="232173" y="180199"/>
                        <a:pt x="180199" y="232173"/>
                        <a:pt x="116086" y="232173"/>
                      </a:cubicBezTo>
                      <a:cubicBezTo>
                        <a:pt x="51974" y="232173"/>
                        <a:pt x="0" y="180199"/>
                        <a:pt x="0" y="116086"/>
                      </a:cubicBezTo>
                      <a:cubicBezTo>
                        <a:pt x="0" y="51974"/>
                        <a:pt x="51974" y="0"/>
                        <a:pt x="116086" y="0"/>
                      </a:cubicBezTo>
                      <a:cubicBezTo>
                        <a:pt x="180171" y="68"/>
                        <a:pt x="232105" y="52002"/>
                        <a:pt x="232173" y="116086"/>
                      </a:cubicBezTo>
                      <a:close/>
                      <a:moveTo>
                        <a:pt x="214313" y="116086"/>
                      </a:moveTo>
                      <a:cubicBezTo>
                        <a:pt x="214313" y="61837"/>
                        <a:pt x="170336" y="17859"/>
                        <a:pt x="116086" y="17859"/>
                      </a:cubicBezTo>
                      <a:cubicBezTo>
                        <a:pt x="61837" y="17859"/>
                        <a:pt x="17859" y="61837"/>
                        <a:pt x="17859" y="116086"/>
                      </a:cubicBezTo>
                      <a:cubicBezTo>
                        <a:pt x="17859" y="170336"/>
                        <a:pt x="61837" y="214313"/>
                        <a:pt x="116086" y="214313"/>
                      </a:cubicBezTo>
                      <a:cubicBezTo>
                        <a:pt x="170310" y="214252"/>
                        <a:pt x="214252" y="170310"/>
                        <a:pt x="214313" y="11608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</p:sp>
          </p:grpSp>
          <p:sp>
            <p:nvSpPr>
              <p:cNvPr id="62" name="TextBox 62"/>
              <p:cNvSpPr txBox="1"/>
              <p:nvPr/>
            </p:nvSpPr>
            <p:spPr>
              <a:xfrm>
                <a:off x="6374511" y="4742021"/>
                <a:ext cx="1396826" cy="27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42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Task evaluator</a:t>
                </a:r>
              </a:p>
            </p:txBody>
          </p:sp>
        </p:grpSp>
        <p:sp>
          <p:nvSpPr>
            <p:cNvPr id="64" name="Rectangle 64"/>
            <p:cNvSpPr/>
            <p:nvPr/>
          </p:nvSpPr>
          <p:spPr>
            <a:xfrm>
              <a:off x="5981700" y="5105400"/>
              <a:ext cx="5257800" cy="438150"/>
            </a:xfrm>
            <a:prstGeom prst="roundRect">
              <a:avLst>
                <a:gd name="adj" fmla="val 17391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65" name="TextBox 65"/>
            <p:cNvSpPr txBox="1"/>
            <p:nvPr/>
          </p:nvSpPr>
          <p:spPr>
            <a:xfrm>
              <a:off x="7181621" y="5227796"/>
              <a:ext cx="285795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420" b="1" dirty="0">
                  <a:solidFill>
                    <a:srgbClr val="FFFFFF"/>
                  </a:solidFill>
                  <a:latin typeface="+mn-lt"/>
                  <a:ea typeface="+mn-ea"/>
                  <a:cs typeface="+mn-cs"/>
                </a:rPr>
                <a:t>Only the Controller changes.</a:t>
              </a:r>
            </a:p>
          </p:txBody>
        </p:sp>
      </p:grpSp>
      <p:sp>
        <p:nvSpPr>
          <p:cNvPr id="67" name="TextBox 67"/>
          <p:cNvSpPr txBox="1"/>
          <p:nvPr/>
        </p:nvSpPr>
        <p:spPr>
          <a:xfrm>
            <a:off x="11103540" y="619220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rgbClr val="94A3B8"/>
                </a:solidFill>
                <a:latin typeface="Courier New"/>
                <a:ea typeface="Courier New"/>
                <a:cs typeface="Courier New"/>
              </a:rPr>
              <a:t>05 / 14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3335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grpSp>
        <p:nvGrpSpPr>
          <p:cNvPr id="6" name="Group 6"/>
          <p:cNvGrpSpPr/>
          <p:nvPr/>
        </p:nvGrpSpPr>
        <p:grpSpPr>
          <a:xfrm>
            <a:off x="670560" y="689610"/>
            <a:ext cx="10835640" cy="830580"/>
            <a:chOff x="670560" y="689610"/>
            <a:chExt cx="10835640" cy="830580"/>
          </a:xfrm>
        </p:grpSpPr>
        <p:sp>
          <p:nvSpPr>
            <p:cNvPr id="3" name="TextBox 3"/>
            <p:cNvSpPr txBox="1"/>
            <p:nvPr/>
          </p:nvSpPr>
          <p:spPr>
            <a:xfrm>
              <a:off x="679704" y="689610"/>
              <a:ext cx="2339523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b="1" spc="225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METHOD · ONE ROUND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670560" y="933450"/>
              <a:ext cx="8141648" cy="5867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000" b="1" dirty="0">
                  <a:solidFill>
                    <a:schemeClr val="dk1"/>
                  </a:solidFill>
                  <a:latin typeface="+mj-lt"/>
                  <a:ea typeface="+mj-ea"/>
                  <a:cs typeface="+mj-cs"/>
                </a:rPr>
                <a:t>A Round: Summary In, Contract Out</a:t>
              </a:r>
            </a:p>
          </p:txBody>
        </p:sp>
        <p:sp>
          <p:nvSpPr>
            <p:cNvPr id="5" name="Line 5"/>
            <p:cNvSpPr/>
            <p:nvPr/>
          </p:nvSpPr>
          <p:spPr>
            <a:xfrm>
              <a:off x="685800" y="1485900"/>
              <a:ext cx="10820400" cy="9525"/>
            </a:xfrm>
            <a:custGeom>
              <a:avLst/>
              <a:gdLst/>
              <a:ahLst/>
              <a:cxnLst/>
              <a:rect l="l" t="t" r="r" b="b"/>
              <a:pathLst>
                <a:path w="10820400" h="9525">
                  <a:moveTo>
                    <a:pt x="0" y="0"/>
                  </a:moveTo>
                  <a:lnTo>
                    <a:pt x="10820400" y="0"/>
                  </a:lnTo>
                </a:path>
              </a:pathLst>
            </a:custGeom>
            <a:noFill/>
            <a:ln w="9525">
              <a:solidFill>
                <a:srgbClr val="CBD5E1"/>
              </a:solidFill>
            </a:ln>
          </p:spPr>
        </p:sp>
      </p:grpSp>
      <p:grpSp>
        <p:nvGrpSpPr>
          <p:cNvPr id="9" name="Group 9" descr="## [Group 9] A Reporter summarizes progress into a read-only Evidence Packet; the tool-less&#10;After each Worker round, a temporary Reporter agent summarizes the Worker's history, and the harness deterministically formats it into a structured,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8b10c7f347e2bbdf6bac4c9e29759d344f62c33c778fadb3d4eca640adc40bc2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A Reporter summarizes progress into a read-only Evidence Packet; the tool-less</p2vs:concise>
                  <p2vs:detailed>After each Worker round, a temporary Reporter agent summarizes the Worker's history, and the harness deterministically formats it into a structured,</p2vs:detailed>
                </p2vs:blockSemantics>
              </a:ext>
            </a:extLst>
          </p:cNvPr>
          <p:cNvGrpSpPr/>
          <p:nvPr/>
        </p:nvGrpSpPr>
        <p:grpSpPr>
          <a:xfrm>
            <a:off x="677418" y="1726882"/>
            <a:ext cx="9829205" cy="589407"/>
            <a:chOff x="677418" y="1726882"/>
            <a:chExt cx="9829205" cy="589407"/>
          </a:xfrm>
        </p:grpSpPr>
        <p:sp>
          <p:nvSpPr>
            <p:cNvPr id="7" name="TextBox 7"/>
            <p:cNvSpPr txBox="1"/>
            <p:nvPr/>
          </p:nvSpPr>
          <p:spPr>
            <a:xfrm>
              <a:off x="677418" y="1726882"/>
              <a:ext cx="9829205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65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A Reporter summarizes progress into a read-only Evidence Packet; the tool-less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677418" y="1993582"/>
              <a:ext cx="8803169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65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Controller reads it and issues a Loop Contract — next segment, or stop.</a:t>
              </a:r>
            </a:p>
          </p:txBody>
        </p:sp>
      </p:grpSp>
      <p:grpSp>
        <p:nvGrpSpPr>
          <p:cNvPr id="13" name="Group 13" descr="## [Group 13] Figure 1 · LoopArena harness: Controller-guided vs. no-control, same restored state.&#10;read-only Evidence Packet. The Controller, which has no coding tools of its own, reads this packet and issues a Loop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08a7536b548d50d981aca4ca76c40d78751d3d1a6b6d6a240669b79e6b85d6f7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Figure 1 · LoopArena harness: Controller-guided vs. no-control, same restored state.</p2vs:concise>
                  <p2vs:detailed>read-only Evidence Packet. The Controller, which has no coding tools of its own, reads this packet and issues a Loop</p2vs:detailed>
                </p2vs:blockSemantics>
              </a:ext>
            </a:extLst>
          </p:cNvPr>
          <p:cNvGrpSpPr/>
          <p:nvPr/>
        </p:nvGrpSpPr>
        <p:grpSpPr>
          <a:xfrm>
            <a:off x="685800" y="2400300"/>
            <a:ext cx="7734300" cy="3743039"/>
            <a:chOff x="685800" y="2400300"/>
            <a:chExt cx="7734300" cy="3743039"/>
          </a:xfrm>
        </p:grpSpPr>
        <p:sp>
          <p:nvSpPr>
            <p:cNvPr id="10" name="Rectangle 10"/>
            <p:cNvSpPr/>
            <p:nvPr/>
          </p:nvSpPr>
          <p:spPr>
            <a:xfrm>
              <a:off x="685800" y="2400300"/>
              <a:ext cx="7734300" cy="3733800"/>
            </a:xfrm>
            <a:prstGeom prst="roundRect">
              <a:avLst>
                <a:gd name="adj" fmla="val 3061"/>
              </a:avLst>
            </a:prstGeom>
            <a:solidFill>
              <a:srgbClr val="FFFFFF"/>
            </a:solidFill>
            <a:ln w="9525">
              <a:solidFill>
                <a:srgbClr val="CBD5E1"/>
              </a:solidFill>
            </a:ln>
          </p:spPr>
        </p:sp>
        <p:pic>
          <p:nvPicPr>
            <p:cNvPr id="11" name="Image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67430" y="2571750"/>
              <a:ext cx="5771039" cy="3381375"/>
            </a:xfrm>
            <a:prstGeom prst="rect">
              <a:avLst/>
            </a:prstGeom>
          </p:spPr>
        </p:pic>
        <p:sp>
          <p:nvSpPr>
            <p:cNvPr id="12" name="TextBox 12"/>
            <p:cNvSpPr txBox="1"/>
            <p:nvPr/>
          </p:nvSpPr>
          <p:spPr>
            <a:xfrm>
              <a:off x="852297" y="5952649"/>
              <a:ext cx="5655921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980" dirty="0">
                  <a:solidFill>
                    <a:srgbClr val="94A3B8"/>
                  </a:solidFill>
                  <a:latin typeface="+mn-lt"/>
                  <a:ea typeface="+mn-ea"/>
                  <a:cs typeface="+mn-cs"/>
                </a:rPr>
                <a:t>Figure 1 · LoopArena harness: Controller-guided vs. no-control, same restored state.</a:t>
              </a:r>
            </a:p>
          </p:txBody>
        </p:sp>
      </p:grpSp>
      <p:grpSp>
        <p:nvGrpSpPr>
          <p:cNvPr id="42" name="Group 42" descr="## [Group 42] Reporter&#10;Contract that either specifies the next Worker segment or ends the run. A shared, source-native evaluator then scores the result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b2c5d6467dd6c78f213064fa78d859bf99f633bae4a497bdc3028d1da2b2ed0b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Reporter</p2vs:concise>
                  <p2vs:detailed>Contract that either specifies the next Worker segment or ends the run. A shared, source-native evaluator then scores the result.</p2vs:detailed>
                </p2vs:blockSemantics>
              </a:ext>
            </a:extLst>
          </p:cNvPr>
          <p:cNvGrpSpPr/>
          <p:nvPr/>
        </p:nvGrpSpPr>
        <p:grpSpPr>
          <a:xfrm>
            <a:off x="8686800" y="2400300"/>
            <a:ext cx="3423691" cy="3562350"/>
            <a:chOff x="8686800" y="2400300"/>
            <a:chExt cx="3423691" cy="3562350"/>
          </a:xfrm>
        </p:grpSpPr>
        <p:grpSp>
          <p:nvGrpSpPr>
            <p:cNvPr id="20" name="Group 20"/>
            <p:cNvGrpSpPr/>
            <p:nvPr/>
          </p:nvGrpSpPr>
          <p:grpSpPr>
            <a:xfrm>
              <a:off x="8686800" y="2400300"/>
              <a:ext cx="3112249" cy="819150"/>
              <a:chOff x="8686800" y="2400300"/>
              <a:chExt cx="3112249" cy="819150"/>
            </a:xfrm>
          </p:grpSpPr>
          <p:sp>
            <p:nvSpPr>
              <p:cNvPr id="14" name="Rectangle 14"/>
              <p:cNvSpPr/>
              <p:nvPr/>
            </p:nvSpPr>
            <p:spPr>
              <a:xfrm>
                <a:off x="8686800" y="2400300"/>
                <a:ext cx="2819400" cy="819150"/>
              </a:xfrm>
              <a:prstGeom prst="roundRect">
                <a:avLst>
                  <a:gd name="adj" fmla="val 11628"/>
                </a:avLst>
              </a:prstGeom>
              <a:solidFill>
                <a:schemeClr val="lt2"/>
              </a:solidFill>
              <a:ln>
                <a:noFill/>
              </a:ln>
            </p:spPr>
          </p:sp>
          <p:grpSp>
            <p:nvGrpSpPr>
              <p:cNvPr id="17" name="Group 17"/>
              <p:cNvGrpSpPr/>
              <p:nvPr/>
            </p:nvGrpSpPr>
            <p:grpSpPr>
              <a:xfrm>
                <a:off x="8898731" y="2607466"/>
                <a:ext cx="261940" cy="309565"/>
                <a:chOff x="8898731" y="2607466"/>
                <a:chExt cx="261940" cy="309565"/>
              </a:xfrm>
            </p:grpSpPr>
            <p:sp>
              <p:nvSpPr>
                <p:cNvPr id="15" name="Freeform 15"/>
                <p:cNvSpPr/>
                <p:nvPr/>
              </p:nvSpPr>
              <p:spPr>
                <a:xfrm>
                  <a:off x="9065419" y="2619375"/>
                  <a:ext cx="83344" cy="83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344" h="83344">
                      <a:moveTo>
                        <a:pt x="83344" y="83344"/>
                      </a:moveTo>
                      <a:lnTo>
                        <a:pt x="0" y="833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>
                    <a:alpha val="20000"/>
                  </a:schemeClr>
                </a:solidFill>
                <a:ln>
                  <a:noFill/>
                </a:ln>
              </p:spPr>
            </p:sp>
            <p:sp>
              <p:nvSpPr>
                <p:cNvPr id="16" name="Freeform 16"/>
                <p:cNvSpPr/>
                <p:nvPr/>
              </p:nvSpPr>
              <p:spPr>
                <a:xfrm>
                  <a:off x="8898731" y="2607466"/>
                  <a:ext cx="261940" cy="3095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940" h="309565">
                      <a:moveTo>
                        <a:pt x="258455" y="86829"/>
                      </a:moveTo>
                      <a:lnTo>
                        <a:pt x="175111" y="3485"/>
                      </a:lnTo>
                      <a:cubicBezTo>
                        <a:pt x="172876" y="1253"/>
                        <a:pt x="169846" y="0"/>
                        <a:pt x="166688" y="2"/>
                      </a:cubicBezTo>
                      <a:lnTo>
                        <a:pt x="23812" y="2"/>
                      </a:lnTo>
                      <a:cubicBezTo>
                        <a:pt x="10661" y="2"/>
                        <a:pt x="0" y="10664"/>
                        <a:pt x="0" y="23815"/>
                      </a:cubicBezTo>
                      <a:lnTo>
                        <a:pt x="0" y="285752"/>
                      </a:lnTo>
                      <a:cubicBezTo>
                        <a:pt x="0" y="298904"/>
                        <a:pt x="10661" y="309565"/>
                        <a:pt x="23812" y="309565"/>
                      </a:cubicBezTo>
                      <a:lnTo>
                        <a:pt x="238125" y="309565"/>
                      </a:lnTo>
                      <a:cubicBezTo>
                        <a:pt x="251276" y="309565"/>
                        <a:pt x="261938" y="298904"/>
                        <a:pt x="261938" y="285752"/>
                      </a:cubicBezTo>
                      <a:lnTo>
                        <a:pt x="261938" y="95252"/>
                      </a:lnTo>
                      <a:cubicBezTo>
                        <a:pt x="261940" y="92094"/>
                        <a:pt x="260687" y="89064"/>
                        <a:pt x="258455" y="86829"/>
                      </a:cubicBezTo>
                      <a:close/>
                      <a:moveTo>
                        <a:pt x="178594" y="40647"/>
                      </a:moveTo>
                      <a:lnTo>
                        <a:pt x="221293" y="83346"/>
                      </a:lnTo>
                      <a:lnTo>
                        <a:pt x="178594" y="83346"/>
                      </a:lnTo>
                      <a:close/>
                      <a:moveTo>
                        <a:pt x="238125" y="285752"/>
                      </a:moveTo>
                      <a:lnTo>
                        <a:pt x="23812" y="285752"/>
                      </a:lnTo>
                      <a:lnTo>
                        <a:pt x="23812" y="23815"/>
                      </a:lnTo>
                      <a:lnTo>
                        <a:pt x="154781" y="23815"/>
                      </a:lnTo>
                      <a:lnTo>
                        <a:pt x="154781" y="95252"/>
                      </a:lnTo>
                      <a:cubicBezTo>
                        <a:pt x="154781" y="101828"/>
                        <a:pt x="160112" y="107159"/>
                        <a:pt x="166688" y="107159"/>
                      </a:cubicBezTo>
                      <a:lnTo>
                        <a:pt x="238125" y="107159"/>
                      </a:lnTo>
                      <a:lnTo>
                        <a:pt x="238125" y="285752"/>
                      </a:lnTo>
                      <a:close/>
                      <a:moveTo>
                        <a:pt x="190500" y="166690"/>
                      </a:moveTo>
                      <a:cubicBezTo>
                        <a:pt x="190500" y="173266"/>
                        <a:pt x="185169" y="178596"/>
                        <a:pt x="178594" y="178596"/>
                      </a:cubicBezTo>
                      <a:lnTo>
                        <a:pt x="83344" y="178596"/>
                      </a:lnTo>
                      <a:cubicBezTo>
                        <a:pt x="76768" y="178596"/>
                        <a:pt x="71438" y="173266"/>
                        <a:pt x="71438" y="166690"/>
                      </a:cubicBezTo>
                      <a:cubicBezTo>
                        <a:pt x="71438" y="160114"/>
                        <a:pt x="76768" y="154784"/>
                        <a:pt x="83344" y="154784"/>
                      </a:cubicBezTo>
                      <a:lnTo>
                        <a:pt x="178594" y="154784"/>
                      </a:lnTo>
                      <a:cubicBezTo>
                        <a:pt x="185169" y="154784"/>
                        <a:pt x="190500" y="160114"/>
                        <a:pt x="190500" y="166690"/>
                      </a:cubicBezTo>
                      <a:close/>
                      <a:moveTo>
                        <a:pt x="190500" y="214315"/>
                      </a:moveTo>
                      <a:cubicBezTo>
                        <a:pt x="190500" y="220891"/>
                        <a:pt x="185169" y="226221"/>
                        <a:pt x="178594" y="226221"/>
                      </a:cubicBezTo>
                      <a:lnTo>
                        <a:pt x="83344" y="226221"/>
                      </a:lnTo>
                      <a:cubicBezTo>
                        <a:pt x="76768" y="226221"/>
                        <a:pt x="71438" y="220891"/>
                        <a:pt x="71438" y="214315"/>
                      </a:cubicBezTo>
                      <a:cubicBezTo>
                        <a:pt x="71438" y="207739"/>
                        <a:pt x="76768" y="202409"/>
                        <a:pt x="83344" y="202409"/>
                      </a:cubicBezTo>
                      <a:lnTo>
                        <a:pt x="178594" y="202409"/>
                      </a:lnTo>
                      <a:cubicBezTo>
                        <a:pt x="185169" y="202409"/>
                        <a:pt x="190500" y="207739"/>
                        <a:pt x="190500" y="21431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</p:sp>
          </p:grpSp>
          <p:sp>
            <p:nvSpPr>
              <p:cNvPr id="18" name="TextBox 18"/>
              <p:cNvSpPr txBox="1"/>
              <p:nvPr/>
            </p:nvSpPr>
            <p:spPr>
              <a:xfrm>
                <a:off x="9308592" y="2616518"/>
                <a:ext cx="859282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350" b="1" dirty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rPr>
                  <a:t>Reporter</a:t>
                </a:r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9309735" y="2888456"/>
                <a:ext cx="2489314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120" dirty="0">
                    <a:solidFill>
                      <a:srgbClr val="475569"/>
                    </a:solidFill>
                    <a:latin typeface="+mn-lt"/>
                    <a:ea typeface="+mn-ea"/>
                    <a:cs typeface="+mn-cs"/>
                  </a:rPr>
                  <a:t>summarizes the Worker's history</a:t>
                </a:r>
              </a:p>
            </p:txBody>
          </p:sp>
        </p:grpSp>
        <p:grpSp>
          <p:nvGrpSpPr>
            <p:cNvPr id="27" name="Group 27"/>
            <p:cNvGrpSpPr/>
            <p:nvPr/>
          </p:nvGrpSpPr>
          <p:grpSpPr>
            <a:xfrm>
              <a:off x="8686800" y="3314700"/>
              <a:ext cx="3423691" cy="819150"/>
              <a:chOff x="8686800" y="3314700"/>
              <a:chExt cx="3423691" cy="819150"/>
            </a:xfrm>
          </p:grpSpPr>
          <p:sp>
            <p:nvSpPr>
              <p:cNvPr id="21" name="Rectangle 21"/>
              <p:cNvSpPr/>
              <p:nvPr/>
            </p:nvSpPr>
            <p:spPr>
              <a:xfrm>
                <a:off x="8686800" y="3314700"/>
                <a:ext cx="2819400" cy="819150"/>
              </a:xfrm>
              <a:prstGeom prst="roundRect">
                <a:avLst>
                  <a:gd name="adj" fmla="val 11628"/>
                </a:avLst>
              </a:prstGeom>
              <a:solidFill>
                <a:schemeClr val="lt2"/>
              </a:solidFill>
              <a:ln>
                <a:noFill/>
              </a:ln>
            </p:spPr>
          </p:sp>
          <p:grpSp>
            <p:nvGrpSpPr>
              <p:cNvPr id="24" name="Group 24"/>
              <p:cNvGrpSpPr/>
              <p:nvPr/>
            </p:nvGrpSpPr>
            <p:grpSpPr>
              <a:xfrm>
                <a:off x="8898731" y="3509965"/>
                <a:ext cx="261938" cy="321467"/>
                <a:chOff x="8898731" y="3509965"/>
                <a:chExt cx="261938" cy="321467"/>
              </a:xfrm>
            </p:grpSpPr>
            <p:sp>
              <p:nvSpPr>
                <p:cNvPr id="22" name="Freeform 22"/>
                <p:cNvSpPr/>
                <p:nvPr/>
              </p:nvSpPr>
              <p:spPr>
                <a:xfrm>
                  <a:off x="8910638" y="3545681"/>
                  <a:ext cx="238125" cy="2738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125" h="273844">
                      <a:moveTo>
                        <a:pt x="238125" y="11906"/>
                      </a:moveTo>
                      <a:lnTo>
                        <a:pt x="238125" y="261938"/>
                      </a:lnTo>
                      <a:cubicBezTo>
                        <a:pt x="238125" y="268513"/>
                        <a:pt x="232794" y="273844"/>
                        <a:pt x="226219" y="273844"/>
                      </a:cubicBezTo>
                      <a:lnTo>
                        <a:pt x="11906" y="273844"/>
                      </a:lnTo>
                      <a:cubicBezTo>
                        <a:pt x="5331" y="273844"/>
                        <a:pt x="0" y="268513"/>
                        <a:pt x="0" y="261938"/>
                      </a:cubicBezTo>
                      <a:lnTo>
                        <a:pt x="0" y="11906"/>
                      </a:lnTo>
                      <a:cubicBezTo>
                        <a:pt x="0" y="5331"/>
                        <a:pt x="5331" y="0"/>
                        <a:pt x="11906" y="0"/>
                      </a:cubicBezTo>
                      <a:lnTo>
                        <a:pt x="71438" y="0"/>
                      </a:lnTo>
                      <a:cubicBezTo>
                        <a:pt x="63693" y="10296"/>
                        <a:pt x="59513" y="22835"/>
                        <a:pt x="59531" y="35719"/>
                      </a:cubicBezTo>
                      <a:lnTo>
                        <a:pt x="59531" y="47625"/>
                      </a:lnTo>
                      <a:lnTo>
                        <a:pt x="178594" y="47625"/>
                      </a:lnTo>
                      <a:lnTo>
                        <a:pt x="178594" y="35719"/>
                      </a:lnTo>
                      <a:cubicBezTo>
                        <a:pt x="178612" y="22835"/>
                        <a:pt x="174432" y="10296"/>
                        <a:pt x="166688" y="0"/>
                      </a:cubicBezTo>
                      <a:lnTo>
                        <a:pt x="226219" y="0"/>
                      </a:lnTo>
                      <a:cubicBezTo>
                        <a:pt x="232794" y="0"/>
                        <a:pt x="238125" y="5331"/>
                        <a:pt x="238125" y="11906"/>
                      </a:cubicBezTo>
                      <a:close/>
                    </a:path>
                  </a:pathLst>
                </a:custGeom>
                <a:solidFill>
                  <a:schemeClr val="accent2">
                    <a:alpha val="20000"/>
                  </a:schemeClr>
                </a:solidFill>
                <a:ln>
                  <a:noFill/>
                </a:ln>
              </p:spPr>
            </p:sp>
            <p:sp>
              <p:nvSpPr>
                <p:cNvPr id="23" name="Freeform 23"/>
                <p:cNvSpPr/>
                <p:nvPr/>
              </p:nvSpPr>
              <p:spPr>
                <a:xfrm>
                  <a:off x="8898731" y="3509965"/>
                  <a:ext cx="261938" cy="3214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938" h="321467">
                      <a:moveTo>
                        <a:pt x="190500" y="202404"/>
                      </a:moveTo>
                      <a:cubicBezTo>
                        <a:pt x="190500" y="208980"/>
                        <a:pt x="185169" y="214310"/>
                        <a:pt x="178594" y="214310"/>
                      </a:cubicBezTo>
                      <a:lnTo>
                        <a:pt x="83344" y="214310"/>
                      </a:lnTo>
                      <a:cubicBezTo>
                        <a:pt x="76768" y="214310"/>
                        <a:pt x="71438" y="208980"/>
                        <a:pt x="71438" y="202404"/>
                      </a:cubicBezTo>
                      <a:cubicBezTo>
                        <a:pt x="71438" y="195828"/>
                        <a:pt x="76768" y="190498"/>
                        <a:pt x="83344" y="190498"/>
                      </a:cubicBezTo>
                      <a:lnTo>
                        <a:pt x="178594" y="190498"/>
                      </a:lnTo>
                      <a:cubicBezTo>
                        <a:pt x="185169" y="190498"/>
                        <a:pt x="190500" y="195828"/>
                        <a:pt x="190500" y="202404"/>
                      </a:cubicBezTo>
                      <a:close/>
                      <a:moveTo>
                        <a:pt x="178594" y="142873"/>
                      </a:moveTo>
                      <a:lnTo>
                        <a:pt x="83344" y="142873"/>
                      </a:lnTo>
                      <a:cubicBezTo>
                        <a:pt x="76768" y="142873"/>
                        <a:pt x="71438" y="148203"/>
                        <a:pt x="71438" y="154779"/>
                      </a:cubicBezTo>
                      <a:cubicBezTo>
                        <a:pt x="71438" y="161355"/>
                        <a:pt x="76768" y="166685"/>
                        <a:pt x="83344" y="166685"/>
                      </a:cubicBezTo>
                      <a:lnTo>
                        <a:pt x="178594" y="166685"/>
                      </a:lnTo>
                      <a:cubicBezTo>
                        <a:pt x="185169" y="166685"/>
                        <a:pt x="190500" y="161355"/>
                        <a:pt x="190500" y="154779"/>
                      </a:cubicBezTo>
                      <a:cubicBezTo>
                        <a:pt x="190500" y="148203"/>
                        <a:pt x="185169" y="142873"/>
                        <a:pt x="178594" y="142873"/>
                      </a:cubicBezTo>
                      <a:close/>
                      <a:moveTo>
                        <a:pt x="261938" y="47623"/>
                      </a:moveTo>
                      <a:lnTo>
                        <a:pt x="261938" y="297654"/>
                      </a:lnTo>
                      <a:cubicBezTo>
                        <a:pt x="261938" y="310805"/>
                        <a:pt x="251276" y="321467"/>
                        <a:pt x="238125" y="321467"/>
                      </a:cubicBezTo>
                      <a:lnTo>
                        <a:pt x="23812" y="321467"/>
                      </a:lnTo>
                      <a:cubicBezTo>
                        <a:pt x="10661" y="321467"/>
                        <a:pt x="0" y="310805"/>
                        <a:pt x="0" y="297654"/>
                      </a:cubicBezTo>
                      <a:lnTo>
                        <a:pt x="0" y="47623"/>
                      </a:lnTo>
                      <a:cubicBezTo>
                        <a:pt x="0" y="34472"/>
                        <a:pt x="10661" y="23810"/>
                        <a:pt x="23812" y="23810"/>
                      </a:cubicBezTo>
                      <a:lnTo>
                        <a:pt x="77778" y="23810"/>
                      </a:lnTo>
                      <a:cubicBezTo>
                        <a:pt x="91308" y="8661"/>
                        <a:pt x="110657" y="0"/>
                        <a:pt x="130969" y="0"/>
                      </a:cubicBezTo>
                      <a:cubicBezTo>
                        <a:pt x="151281" y="0"/>
                        <a:pt x="170629" y="8661"/>
                        <a:pt x="184160" y="23810"/>
                      </a:cubicBezTo>
                      <a:lnTo>
                        <a:pt x="238125" y="23810"/>
                      </a:lnTo>
                      <a:cubicBezTo>
                        <a:pt x="251276" y="23810"/>
                        <a:pt x="261938" y="34472"/>
                        <a:pt x="261938" y="47623"/>
                      </a:cubicBezTo>
                      <a:close/>
                      <a:moveTo>
                        <a:pt x="83344" y="71435"/>
                      </a:moveTo>
                      <a:lnTo>
                        <a:pt x="178594" y="71435"/>
                      </a:lnTo>
                      <a:cubicBezTo>
                        <a:pt x="178594" y="45133"/>
                        <a:pt x="157271" y="23810"/>
                        <a:pt x="130969" y="23810"/>
                      </a:cubicBezTo>
                      <a:cubicBezTo>
                        <a:pt x="104666" y="23810"/>
                        <a:pt x="83344" y="45133"/>
                        <a:pt x="83344" y="71435"/>
                      </a:cubicBezTo>
                      <a:close/>
                      <a:moveTo>
                        <a:pt x="238125" y="47623"/>
                      </a:moveTo>
                      <a:lnTo>
                        <a:pt x="198313" y="47623"/>
                      </a:lnTo>
                      <a:cubicBezTo>
                        <a:pt x="201022" y="55270"/>
                        <a:pt x="202406" y="63323"/>
                        <a:pt x="202406" y="71435"/>
                      </a:cubicBezTo>
                      <a:lnTo>
                        <a:pt x="202406" y="83342"/>
                      </a:lnTo>
                      <a:cubicBezTo>
                        <a:pt x="202406" y="89917"/>
                        <a:pt x="197076" y="95248"/>
                        <a:pt x="190500" y="95248"/>
                      </a:cubicBezTo>
                      <a:lnTo>
                        <a:pt x="71438" y="95248"/>
                      </a:lnTo>
                      <a:cubicBezTo>
                        <a:pt x="64862" y="95248"/>
                        <a:pt x="59531" y="89917"/>
                        <a:pt x="59531" y="83342"/>
                      </a:cubicBezTo>
                      <a:lnTo>
                        <a:pt x="59531" y="71435"/>
                      </a:lnTo>
                      <a:cubicBezTo>
                        <a:pt x="59532" y="63323"/>
                        <a:pt x="60916" y="55270"/>
                        <a:pt x="63624" y="47623"/>
                      </a:cubicBezTo>
                      <a:lnTo>
                        <a:pt x="23812" y="47623"/>
                      </a:lnTo>
                      <a:lnTo>
                        <a:pt x="23812" y="297654"/>
                      </a:lnTo>
                      <a:lnTo>
                        <a:pt x="238125" y="29765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</p:sp>
          </p:grpSp>
          <p:sp>
            <p:nvSpPr>
              <p:cNvPr id="25" name="TextBox 25"/>
              <p:cNvSpPr txBox="1"/>
              <p:nvPr/>
            </p:nvSpPr>
            <p:spPr>
              <a:xfrm>
                <a:off x="9308592" y="3530918"/>
                <a:ext cx="1504559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350" b="1" dirty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rPr>
                  <a:t>Evidence Packet</a:t>
                </a:r>
              </a:p>
            </p:txBody>
          </p:sp>
          <p:sp>
            <p:nvSpPr>
              <p:cNvPr id="26" name="TextBox 26"/>
              <p:cNvSpPr txBox="1"/>
              <p:nvPr/>
            </p:nvSpPr>
            <p:spPr>
              <a:xfrm>
                <a:off x="9309735" y="3802856"/>
                <a:ext cx="2800756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120" dirty="0">
                    <a:solidFill>
                      <a:srgbClr val="475569"/>
                    </a:solidFill>
                    <a:latin typeface="+mn-lt"/>
                    <a:ea typeface="+mn-ea"/>
                    <a:cs typeface="+mn-cs"/>
                  </a:rPr>
                  <a:t>structured, deterministic, read-only</a:t>
                </a:r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8686800" y="4229100"/>
              <a:ext cx="2858287" cy="819150"/>
              <a:chOff x="8686800" y="4229100"/>
              <a:chExt cx="2858287" cy="819150"/>
            </a:xfrm>
          </p:grpSpPr>
          <p:sp>
            <p:nvSpPr>
              <p:cNvPr id="28" name="Rectangle 28"/>
              <p:cNvSpPr/>
              <p:nvPr/>
            </p:nvSpPr>
            <p:spPr>
              <a:xfrm>
                <a:off x="8686800" y="4229100"/>
                <a:ext cx="2819400" cy="819150"/>
              </a:xfrm>
              <a:prstGeom prst="roundRect">
                <a:avLst>
                  <a:gd name="adj" fmla="val 11628"/>
                </a:avLst>
              </a:prstGeom>
              <a:solidFill>
                <a:schemeClr val="accent1"/>
              </a:solidFill>
              <a:ln>
                <a:noFill/>
              </a:ln>
            </p:spPr>
          </p:sp>
          <p:grpSp>
            <p:nvGrpSpPr>
              <p:cNvPr id="31" name="Group 31"/>
              <p:cNvGrpSpPr/>
              <p:nvPr/>
            </p:nvGrpSpPr>
            <p:grpSpPr>
              <a:xfrm>
                <a:off x="8863012" y="4424362"/>
                <a:ext cx="333375" cy="333375"/>
                <a:chOff x="8863012" y="4424362"/>
                <a:chExt cx="333375" cy="333375"/>
              </a:xfrm>
            </p:grpSpPr>
            <p:sp>
              <p:nvSpPr>
                <p:cNvPr id="29" name="Freeform 29"/>
                <p:cNvSpPr/>
                <p:nvPr/>
              </p:nvSpPr>
              <p:spPr>
                <a:xfrm>
                  <a:off x="8910638" y="4471988"/>
                  <a:ext cx="238125" cy="23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125" h="238125">
                      <a:moveTo>
                        <a:pt x="226219" y="0"/>
                      </a:moveTo>
                      <a:lnTo>
                        <a:pt x="11906" y="0"/>
                      </a:lnTo>
                      <a:cubicBezTo>
                        <a:pt x="5331" y="0"/>
                        <a:pt x="0" y="5331"/>
                        <a:pt x="0" y="11906"/>
                      </a:cubicBezTo>
                      <a:lnTo>
                        <a:pt x="0" y="226219"/>
                      </a:lnTo>
                      <a:cubicBezTo>
                        <a:pt x="0" y="232794"/>
                        <a:pt x="5331" y="238125"/>
                        <a:pt x="11906" y="238125"/>
                      </a:cubicBezTo>
                      <a:lnTo>
                        <a:pt x="226219" y="238125"/>
                      </a:lnTo>
                      <a:cubicBezTo>
                        <a:pt x="232794" y="238125"/>
                        <a:pt x="238125" y="232794"/>
                        <a:pt x="238125" y="226219"/>
                      </a:cubicBezTo>
                      <a:lnTo>
                        <a:pt x="238125" y="11906"/>
                      </a:lnTo>
                      <a:cubicBezTo>
                        <a:pt x="238125" y="5331"/>
                        <a:pt x="232794" y="0"/>
                        <a:pt x="226219" y="0"/>
                      </a:cubicBezTo>
                      <a:close/>
                      <a:moveTo>
                        <a:pt x="154781" y="154781"/>
                      </a:moveTo>
                      <a:lnTo>
                        <a:pt x="83344" y="154781"/>
                      </a:lnTo>
                      <a:lnTo>
                        <a:pt x="83344" y="83344"/>
                      </a:lnTo>
                      <a:lnTo>
                        <a:pt x="154781" y="83344"/>
                      </a:lnTo>
                      <a:close/>
                    </a:path>
                  </a:pathLst>
                </a:custGeom>
                <a:solidFill>
                  <a:srgbClr val="93C5FD">
                    <a:alpha val="20000"/>
                  </a:srgbClr>
                </a:solidFill>
                <a:ln>
                  <a:noFill/>
                </a:ln>
              </p:spPr>
            </p:sp>
            <p:sp>
              <p:nvSpPr>
                <p:cNvPr id="30" name="Freeform 30"/>
                <p:cNvSpPr/>
                <p:nvPr/>
              </p:nvSpPr>
              <p:spPr>
                <a:xfrm>
                  <a:off x="8863012" y="4424362"/>
                  <a:ext cx="333375" cy="33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375" h="333375">
                      <a:moveTo>
                        <a:pt x="202406" y="119062"/>
                      </a:moveTo>
                      <a:lnTo>
                        <a:pt x="130969" y="119062"/>
                      </a:lnTo>
                      <a:cubicBezTo>
                        <a:pt x="124393" y="119062"/>
                        <a:pt x="119062" y="124393"/>
                        <a:pt x="119062" y="130969"/>
                      </a:cubicBezTo>
                      <a:lnTo>
                        <a:pt x="119062" y="202406"/>
                      </a:lnTo>
                      <a:cubicBezTo>
                        <a:pt x="119062" y="208982"/>
                        <a:pt x="124393" y="214312"/>
                        <a:pt x="130969" y="214312"/>
                      </a:cubicBezTo>
                      <a:lnTo>
                        <a:pt x="202406" y="214312"/>
                      </a:lnTo>
                      <a:cubicBezTo>
                        <a:pt x="208982" y="214312"/>
                        <a:pt x="214312" y="208982"/>
                        <a:pt x="214312" y="202406"/>
                      </a:cubicBezTo>
                      <a:lnTo>
                        <a:pt x="214312" y="130969"/>
                      </a:lnTo>
                      <a:cubicBezTo>
                        <a:pt x="214312" y="124393"/>
                        <a:pt x="208982" y="119062"/>
                        <a:pt x="202406" y="119062"/>
                      </a:cubicBezTo>
                      <a:close/>
                      <a:moveTo>
                        <a:pt x="190500" y="190500"/>
                      </a:moveTo>
                      <a:lnTo>
                        <a:pt x="142875" y="190500"/>
                      </a:lnTo>
                      <a:lnTo>
                        <a:pt x="142875" y="142875"/>
                      </a:lnTo>
                      <a:lnTo>
                        <a:pt x="190500" y="142875"/>
                      </a:lnTo>
                      <a:close/>
                      <a:moveTo>
                        <a:pt x="321469" y="190500"/>
                      </a:moveTo>
                      <a:lnTo>
                        <a:pt x="297656" y="190500"/>
                      </a:lnTo>
                      <a:lnTo>
                        <a:pt x="297656" y="142875"/>
                      </a:lnTo>
                      <a:lnTo>
                        <a:pt x="321469" y="142875"/>
                      </a:lnTo>
                      <a:cubicBezTo>
                        <a:pt x="328044" y="142875"/>
                        <a:pt x="333375" y="137544"/>
                        <a:pt x="333375" y="130969"/>
                      </a:cubicBezTo>
                      <a:cubicBezTo>
                        <a:pt x="333375" y="124393"/>
                        <a:pt x="328044" y="119062"/>
                        <a:pt x="321469" y="119062"/>
                      </a:cubicBezTo>
                      <a:lnTo>
                        <a:pt x="297656" y="119062"/>
                      </a:lnTo>
                      <a:lnTo>
                        <a:pt x="297656" y="59531"/>
                      </a:lnTo>
                      <a:cubicBezTo>
                        <a:pt x="297656" y="46380"/>
                        <a:pt x="286995" y="35719"/>
                        <a:pt x="273844" y="35719"/>
                      </a:cubicBezTo>
                      <a:lnTo>
                        <a:pt x="214312" y="35719"/>
                      </a:lnTo>
                      <a:lnTo>
                        <a:pt x="214312" y="11906"/>
                      </a:lnTo>
                      <a:cubicBezTo>
                        <a:pt x="214312" y="5331"/>
                        <a:pt x="208982" y="0"/>
                        <a:pt x="202406" y="0"/>
                      </a:cubicBezTo>
                      <a:cubicBezTo>
                        <a:pt x="195831" y="0"/>
                        <a:pt x="190500" y="5331"/>
                        <a:pt x="190500" y="11906"/>
                      </a:cubicBezTo>
                      <a:lnTo>
                        <a:pt x="190500" y="35719"/>
                      </a:lnTo>
                      <a:lnTo>
                        <a:pt x="142875" y="35719"/>
                      </a:lnTo>
                      <a:lnTo>
                        <a:pt x="142875" y="11906"/>
                      </a:lnTo>
                      <a:cubicBezTo>
                        <a:pt x="142875" y="5331"/>
                        <a:pt x="137544" y="0"/>
                        <a:pt x="130969" y="0"/>
                      </a:cubicBezTo>
                      <a:cubicBezTo>
                        <a:pt x="124393" y="0"/>
                        <a:pt x="119062" y="5331"/>
                        <a:pt x="119062" y="11906"/>
                      </a:cubicBezTo>
                      <a:lnTo>
                        <a:pt x="119062" y="35719"/>
                      </a:lnTo>
                      <a:lnTo>
                        <a:pt x="59531" y="35719"/>
                      </a:lnTo>
                      <a:cubicBezTo>
                        <a:pt x="46380" y="35719"/>
                        <a:pt x="35719" y="46380"/>
                        <a:pt x="35719" y="59531"/>
                      </a:cubicBezTo>
                      <a:lnTo>
                        <a:pt x="35719" y="119062"/>
                      </a:lnTo>
                      <a:lnTo>
                        <a:pt x="11906" y="119062"/>
                      </a:lnTo>
                      <a:cubicBezTo>
                        <a:pt x="5331" y="119062"/>
                        <a:pt x="0" y="124393"/>
                        <a:pt x="0" y="130969"/>
                      </a:cubicBezTo>
                      <a:cubicBezTo>
                        <a:pt x="0" y="137544"/>
                        <a:pt x="5331" y="142875"/>
                        <a:pt x="11906" y="142875"/>
                      </a:cubicBezTo>
                      <a:lnTo>
                        <a:pt x="35719" y="142875"/>
                      </a:lnTo>
                      <a:lnTo>
                        <a:pt x="35719" y="190500"/>
                      </a:lnTo>
                      <a:lnTo>
                        <a:pt x="11906" y="190500"/>
                      </a:lnTo>
                      <a:cubicBezTo>
                        <a:pt x="5331" y="190500"/>
                        <a:pt x="0" y="195831"/>
                        <a:pt x="0" y="202406"/>
                      </a:cubicBezTo>
                      <a:cubicBezTo>
                        <a:pt x="0" y="208982"/>
                        <a:pt x="5331" y="214312"/>
                        <a:pt x="11906" y="214312"/>
                      </a:cubicBezTo>
                      <a:lnTo>
                        <a:pt x="35719" y="214312"/>
                      </a:lnTo>
                      <a:lnTo>
                        <a:pt x="35719" y="273844"/>
                      </a:lnTo>
                      <a:cubicBezTo>
                        <a:pt x="35719" y="286995"/>
                        <a:pt x="46380" y="297656"/>
                        <a:pt x="59531" y="297656"/>
                      </a:cubicBezTo>
                      <a:lnTo>
                        <a:pt x="119062" y="297656"/>
                      </a:lnTo>
                      <a:lnTo>
                        <a:pt x="119062" y="321469"/>
                      </a:lnTo>
                      <a:cubicBezTo>
                        <a:pt x="119062" y="328044"/>
                        <a:pt x="124393" y="333375"/>
                        <a:pt x="130969" y="333375"/>
                      </a:cubicBezTo>
                      <a:cubicBezTo>
                        <a:pt x="137544" y="333375"/>
                        <a:pt x="142875" y="328044"/>
                        <a:pt x="142875" y="321469"/>
                      </a:cubicBezTo>
                      <a:lnTo>
                        <a:pt x="142875" y="297656"/>
                      </a:lnTo>
                      <a:lnTo>
                        <a:pt x="190500" y="297656"/>
                      </a:lnTo>
                      <a:lnTo>
                        <a:pt x="190500" y="321469"/>
                      </a:lnTo>
                      <a:cubicBezTo>
                        <a:pt x="190500" y="328044"/>
                        <a:pt x="195831" y="333375"/>
                        <a:pt x="202406" y="333375"/>
                      </a:cubicBezTo>
                      <a:cubicBezTo>
                        <a:pt x="208982" y="333375"/>
                        <a:pt x="214312" y="328044"/>
                        <a:pt x="214312" y="321469"/>
                      </a:cubicBezTo>
                      <a:lnTo>
                        <a:pt x="214312" y="297656"/>
                      </a:lnTo>
                      <a:lnTo>
                        <a:pt x="273844" y="297656"/>
                      </a:lnTo>
                      <a:cubicBezTo>
                        <a:pt x="286995" y="297656"/>
                        <a:pt x="297656" y="286995"/>
                        <a:pt x="297656" y="273844"/>
                      </a:cubicBezTo>
                      <a:lnTo>
                        <a:pt x="297656" y="214312"/>
                      </a:lnTo>
                      <a:lnTo>
                        <a:pt x="321469" y="214312"/>
                      </a:lnTo>
                      <a:cubicBezTo>
                        <a:pt x="328044" y="214312"/>
                        <a:pt x="333375" y="208982"/>
                        <a:pt x="333375" y="202406"/>
                      </a:cubicBezTo>
                      <a:cubicBezTo>
                        <a:pt x="333375" y="195831"/>
                        <a:pt x="328044" y="190500"/>
                        <a:pt x="321469" y="190500"/>
                      </a:cubicBezTo>
                      <a:close/>
                      <a:moveTo>
                        <a:pt x="273844" y="273844"/>
                      </a:moveTo>
                      <a:lnTo>
                        <a:pt x="59531" y="273844"/>
                      </a:lnTo>
                      <a:lnTo>
                        <a:pt x="59531" y="59531"/>
                      </a:lnTo>
                      <a:lnTo>
                        <a:pt x="273844" y="59531"/>
                      </a:lnTo>
                      <a:lnTo>
                        <a:pt x="273844" y="202213"/>
                      </a:lnTo>
                      <a:cubicBezTo>
                        <a:pt x="273844" y="202213"/>
                        <a:pt x="273844" y="202347"/>
                        <a:pt x="273844" y="202406"/>
                      </a:cubicBezTo>
                      <a:cubicBezTo>
                        <a:pt x="273844" y="202466"/>
                        <a:pt x="273844" y="202540"/>
                        <a:pt x="273844" y="202600"/>
                      </a:cubicBezTo>
                      <a:lnTo>
                        <a:pt x="273844" y="273844"/>
                      </a:lnTo>
                      <a:close/>
                    </a:path>
                  </a:pathLst>
                </a:custGeom>
                <a:solidFill>
                  <a:srgbClr val="93C5FD"/>
                </a:solidFill>
                <a:ln>
                  <a:noFill/>
                </a:ln>
              </p:spPr>
            </p:sp>
          </p:grpSp>
          <p:sp>
            <p:nvSpPr>
              <p:cNvPr id="32" name="TextBox 32"/>
              <p:cNvSpPr txBox="1"/>
              <p:nvPr/>
            </p:nvSpPr>
            <p:spPr>
              <a:xfrm>
                <a:off x="9308592" y="4445318"/>
                <a:ext cx="97323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350" b="1" dirty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rPr>
                  <a:t>Controller</a:t>
                </a:r>
              </a:p>
            </p:txBody>
          </p:sp>
          <p:sp>
            <p:nvSpPr>
              <p:cNvPr id="33" name="TextBox 33"/>
              <p:cNvSpPr txBox="1"/>
              <p:nvPr/>
            </p:nvSpPr>
            <p:spPr>
              <a:xfrm>
                <a:off x="9309735" y="4717256"/>
                <a:ext cx="2235352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120" dirty="0">
                    <a:solidFill>
                      <a:srgbClr val="93C5FD"/>
                    </a:solidFill>
                    <a:latin typeface="+mn-lt"/>
                    <a:ea typeface="+mn-ea"/>
                    <a:cs typeface="+mn-cs"/>
                  </a:rPr>
                  <a:t>reads packet · no coding tools</a:t>
                </a:r>
              </a:p>
            </p:txBody>
          </p:sp>
        </p:grpSp>
        <p:grpSp>
          <p:nvGrpSpPr>
            <p:cNvPr id="41" name="Group 41"/>
            <p:cNvGrpSpPr/>
            <p:nvPr/>
          </p:nvGrpSpPr>
          <p:grpSpPr>
            <a:xfrm>
              <a:off x="8686800" y="5143500"/>
              <a:ext cx="2819400" cy="819150"/>
              <a:chOff x="8686800" y="5143500"/>
              <a:chExt cx="2819400" cy="819150"/>
            </a:xfrm>
          </p:grpSpPr>
          <p:sp>
            <p:nvSpPr>
              <p:cNvPr id="35" name="Rectangle 35"/>
              <p:cNvSpPr/>
              <p:nvPr/>
            </p:nvSpPr>
            <p:spPr>
              <a:xfrm>
                <a:off x="8686800" y="5143500"/>
                <a:ext cx="2819400" cy="819150"/>
              </a:xfrm>
              <a:prstGeom prst="roundRect">
                <a:avLst>
                  <a:gd name="adj" fmla="val 11628"/>
                </a:avLst>
              </a:prstGeom>
              <a:solidFill>
                <a:schemeClr val="lt2"/>
              </a:solidFill>
              <a:ln>
                <a:noFill/>
              </a:ln>
            </p:spPr>
          </p:sp>
          <p:grpSp>
            <p:nvGrpSpPr>
              <p:cNvPr id="38" name="Group 38"/>
              <p:cNvGrpSpPr/>
              <p:nvPr/>
            </p:nvGrpSpPr>
            <p:grpSpPr>
              <a:xfrm>
                <a:off x="8850915" y="5373312"/>
                <a:ext cx="357388" cy="265731"/>
                <a:chOff x="8850915" y="5373312"/>
                <a:chExt cx="357388" cy="265731"/>
              </a:xfrm>
            </p:grpSpPr>
            <p:sp>
              <p:nvSpPr>
                <p:cNvPr id="36" name="Freeform 36"/>
                <p:cNvSpPr/>
                <p:nvPr/>
              </p:nvSpPr>
              <p:spPr>
                <a:xfrm>
                  <a:off x="8863012" y="5529262"/>
                  <a:ext cx="95250" cy="9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0" h="95250">
                      <a:moveTo>
                        <a:pt x="95250" y="47625"/>
                      </a:moveTo>
                      <a:cubicBezTo>
                        <a:pt x="95250" y="73928"/>
                        <a:pt x="73928" y="95250"/>
                        <a:pt x="47625" y="95250"/>
                      </a:cubicBezTo>
                      <a:cubicBezTo>
                        <a:pt x="21322" y="95250"/>
                        <a:pt x="0" y="73928"/>
                        <a:pt x="0" y="47625"/>
                      </a:cubicBezTo>
                      <a:cubicBezTo>
                        <a:pt x="0" y="21322"/>
                        <a:pt x="21322" y="0"/>
                        <a:pt x="47625" y="0"/>
                      </a:cubicBezTo>
                      <a:cubicBezTo>
                        <a:pt x="73928" y="0"/>
                        <a:pt x="95250" y="21322"/>
                        <a:pt x="95250" y="47625"/>
                      </a:cubicBezTo>
                      <a:close/>
                    </a:path>
                  </a:pathLst>
                </a:custGeom>
                <a:solidFill>
                  <a:srgbClr val="0369A1">
                    <a:alpha val="20000"/>
                  </a:srgbClr>
                </a:solidFill>
                <a:ln>
                  <a:noFill/>
                </a:ln>
              </p:spPr>
            </p:sp>
            <p:sp>
              <p:nvSpPr>
                <p:cNvPr id="37" name="Freeform 37"/>
                <p:cNvSpPr/>
                <p:nvPr/>
              </p:nvSpPr>
              <p:spPr>
                <a:xfrm>
                  <a:off x="8850915" y="5373312"/>
                  <a:ext cx="357388" cy="2657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388" h="265731">
                      <a:moveTo>
                        <a:pt x="353896" y="52277"/>
                      </a:moveTo>
                      <a:lnTo>
                        <a:pt x="306271" y="4652"/>
                      </a:lnTo>
                      <a:cubicBezTo>
                        <a:pt x="301619" y="0"/>
                        <a:pt x="294076" y="0"/>
                        <a:pt x="289424" y="4652"/>
                      </a:cubicBezTo>
                      <a:cubicBezTo>
                        <a:pt x="284772" y="9305"/>
                        <a:pt x="284772" y="16847"/>
                        <a:pt x="289424" y="21500"/>
                      </a:cubicBezTo>
                      <a:lnTo>
                        <a:pt x="316734" y="48795"/>
                      </a:lnTo>
                      <a:lnTo>
                        <a:pt x="297848" y="48795"/>
                      </a:lnTo>
                      <a:cubicBezTo>
                        <a:pt x="224431" y="48795"/>
                        <a:pt x="206988" y="90645"/>
                        <a:pt x="191614" y="127555"/>
                      </a:cubicBezTo>
                      <a:cubicBezTo>
                        <a:pt x="177654" y="161056"/>
                        <a:pt x="166432" y="187964"/>
                        <a:pt x="117974" y="191312"/>
                      </a:cubicBezTo>
                      <a:cubicBezTo>
                        <a:pt x="111675" y="161408"/>
                        <a:pt x="83754" y="141130"/>
                        <a:pt x="53367" y="144392"/>
                      </a:cubicBezTo>
                      <a:cubicBezTo>
                        <a:pt x="22981" y="147654"/>
                        <a:pt x="0" y="173395"/>
                        <a:pt x="191" y="203955"/>
                      </a:cubicBezTo>
                      <a:cubicBezTo>
                        <a:pt x="382" y="234516"/>
                        <a:pt x="23683" y="259968"/>
                        <a:pt x="54108" y="262849"/>
                      </a:cubicBezTo>
                      <a:cubicBezTo>
                        <a:pt x="84533" y="265731"/>
                        <a:pt x="112198" y="245106"/>
                        <a:pt x="118123" y="215125"/>
                      </a:cubicBezTo>
                      <a:cubicBezTo>
                        <a:pt x="182506" y="211181"/>
                        <a:pt x="198996" y="171742"/>
                        <a:pt x="213581" y="136707"/>
                      </a:cubicBezTo>
                      <a:cubicBezTo>
                        <a:pt x="228509" y="100885"/>
                        <a:pt x="240296" y="72607"/>
                        <a:pt x="297848" y="72607"/>
                      </a:cubicBezTo>
                      <a:lnTo>
                        <a:pt x="316734" y="72607"/>
                      </a:lnTo>
                      <a:lnTo>
                        <a:pt x="289424" y="99902"/>
                      </a:lnTo>
                      <a:cubicBezTo>
                        <a:pt x="284772" y="104555"/>
                        <a:pt x="284772" y="112097"/>
                        <a:pt x="289424" y="116750"/>
                      </a:cubicBezTo>
                      <a:cubicBezTo>
                        <a:pt x="294076" y="121402"/>
                        <a:pt x="301619" y="121402"/>
                        <a:pt x="306271" y="116750"/>
                      </a:cubicBezTo>
                      <a:lnTo>
                        <a:pt x="353896" y="69125"/>
                      </a:lnTo>
                      <a:cubicBezTo>
                        <a:pt x="356132" y="66891"/>
                        <a:pt x="357388" y="63861"/>
                        <a:pt x="357388" y="60701"/>
                      </a:cubicBezTo>
                      <a:cubicBezTo>
                        <a:pt x="357388" y="57541"/>
                        <a:pt x="356132" y="54511"/>
                        <a:pt x="353896" y="52277"/>
                      </a:cubicBezTo>
                      <a:close/>
                      <a:moveTo>
                        <a:pt x="59723" y="239295"/>
                      </a:moveTo>
                      <a:cubicBezTo>
                        <a:pt x="39996" y="239295"/>
                        <a:pt x="24004" y="223303"/>
                        <a:pt x="24004" y="203576"/>
                      </a:cubicBezTo>
                      <a:cubicBezTo>
                        <a:pt x="24004" y="183849"/>
                        <a:pt x="39996" y="167857"/>
                        <a:pt x="59723" y="167857"/>
                      </a:cubicBezTo>
                      <a:cubicBezTo>
                        <a:pt x="79450" y="167857"/>
                        <a:pt x="95441" y="183849"/>
                        <a:pt x="95441" y="203576"/>
                      </a:cubicBezTo>
                      <a:cubicBezTo>
                        <a:pt x="95441" y="223303"/>
                        <a:pt x="79450" y="239295"/>
                        <a:pt x="59723" y="239295"/>
                      </a:cubicBezTo>
                      <a:close/>
                    </a:path>
                  </a:pathLst>
                </a:custGeom>
                <a:solidFill>
                  <a:srgbClr val="0369A1"/>
                </a:solidFill>
                <a:ln>
                  <a:noFill/>
                </a:ln>
              </p:spPr>
            </p:sp>
          </p:grpSp>
          <p:sp>
            <p:nvSpPr>
              <p:cNvPr id="39" name="TextBox 39"/>
              <p:cNvSpPr txBox="1"/>
              <p:nvPr/>
            </p:nvSpPr>
            <p:spPr>
              <a:xfrm>
                <a:off x="9308592" y="5359718"/>
                <a:ext cx="1342822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350" b="1" dirty="0">
                    <a:solidFill>
                      <a:srgbClr val="0369A1"/>
                    </a:solidFill>
                    <a:latin typeface="+mn-lt"/>
                    <a:ea typeface="+mn-ea"/>
                    <a:cs typeface="+mn-cs"/>
                  </a:rPr>
                  <a:t>Loop Contract</a:t>
                </a:r>
              </a:p>
            </p:txBody>
          </p:sp>
          <p:sp>
            <p:nvSpPr>
              <p:cNvPr id="40" name="TextBox 40"/>
              <p:cNvSpPr txBox="1"/>
              <p:nvPr/>
            </p:nvSpPr>
            <p:spPr>
              <a:xfrm>
                <a:off x="9309735" y="5631656"/>
                <a:ext cx="1926265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120" dirty="0">
                    <a:solidFill>
                      <a:srgbClr val="475569"/>
                    </a:solidFill>
                    <a:latin typeface="+mn-lt"/>
                    <a:ea typeface="+mn-ea"/>
                    <a:cs typeface="+mn-cs"/>
                  </a:rPr>
                  <a:t>next assignment — or stop</a:t>
                </a:r>
              </a:p>
            </p:txBody>
          </p:sp>
        </p:grpSp>
      </p:grpSp>
      <p:sp>
        <p:nvSpPr>
          <p:cNvPr id="43" name="TextBox 43"/>
          <p:cNvSpPr txBox="1"/>
          <p:nvPr/>
        </p:nvSpPr>
        <p:spPr>
          <a:xfrm>
            <a:off x="11103540" y="619220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rgbClr val="94A3B8"/>
                </a:solidFill>
                <a:latin typeface="Courier New"/>
                <a:ea typeface="Courier New"/>
                <a:cs typeface="Courier New"/>
              </a:rPr>
              <a:t>06 / 14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3335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grpSp>
        <p:nvGrpSpPr>
          <p:cNvPr id="6" name="Group 6"/>
          <p:cNvGrpSpPr/>
          <p:nvPr/>
        </p:nvGrpSpPr>
        <p:grpSpPr>
          <a:xfrm>
            <a:off x="670560" y="689610"/>
            <a:ext cx="10835640" cy="830580"/>
            <a:chOff x="670560" y="689610"/>
            <a:chExt cx="10835640" cy="830580"/>
          </a:xfrm>
        </p:grpSpPr>
        <p:sp>
          <p:nvSpPr>
            <p:cNvPr id="3" name="TextBox 3"/>
            <p:cNvSpPr txBox="1"/>
            <p:nvPr/>
          </p:nvSpPr>
          <p:spPr>
            <a:xfrm>
              <a:off x="679704" y="689610"/>
              <a:ext cx="2875910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b="1" spc="225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METHOD · THREE SETTINGS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670560" y="933450"/>
              <a:ext cx="6467319" cy="5867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000" b="1" dirty="0">
                  <a:solidFill>
                    <a:schemeClr val="dk1"/>
                  </a:solidFill>
                  <a:latin typeface="+mj-lt"/>
                  <a:ea typeface="+mj-ea"/>
                  <a:cs typeface="+mj-cs"/>
                </a:rPr>
                <a:t>Three Settings, Three Costs</a:t>
              </a:r>
            </a:p>
          </p:txBody>
        </p:sp>
        <p:sp>
          <p:nvSpPr>
            <p:cNvPr id="5" name="Line 5"/>
            <p:cNvSpPr/>
            <p:nvPr/>
          </p:nvSpPr>
          <p:spPr>
            <a:xfrm>
              <a:off x="685800" y="1485900"/>
              <a:ext cx="10820400" cy="9525"/>
            </a:xfrm>
            <a:custGeom>
              <a:avLst/>
              <a:gdLst/>
              <a:ahLst/>
              <a:cxnLst/>
              <a:rect l="l" t="t" r="r" b="b"/>
              <a:pathLst>
                <a:path w="10820400" h="9525">
                  <a:moveTo>
                    <a:pt x="0" y="0"/>
                  </a:moveTo>
                  <a:lnTo>
                    <a:pt x="10820400" y="0"/>
                  </a:lnTo>
                </a:path>
              </a:pathLst>
            </a:custGeom>
            <a:noFill/>
            <a:ln w="9525">
              <a:solidFill>
                <a:srgbClr val="CBD5E1"/>
              </a:solidFill>
            </a:ln>
          </p:spPr>
        </p:sp>
      </p:grpSp>
      <p:grpSp>
        <p:nvGrpSpPr>
          <p:cNvPr id="12" name="Group 12" descr="## [Group 12] Each control point issues a decision from history and packet:&#10;Three settings vary cost and scope. Type one scores a single four-way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e2bad3bca25f8305865ea0ff6fab23bbfda2cfcbf12bcdcc766c025e0ba0b091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Each control point issues a decision from history and packet:</p2vs:concise>
                  <p2vs:detailed>Three settings vary cost and scope. Type one scores a single four-way</p2vs:detailed>
                </p2vs:blockSemantics>
              </a:ext>
            </a:extLst>
          </p:cNvPr>
          <p:cNvGrpSpPr/>
          <p:nvPr/>
        </p:nvGrpSpPr>
        <p:grpSpPr>
          <a:xfrm>
            <a:off x="709612" y="1792957"/>
            <a:ext cx="8986330" cy="397355"/>
            <a:chOff x="709612" y="1792957"/>
            <a:chExt cx="8986330" cy="397355"/>
          </a:xfrm>
        </p:grpSpPr>
        <p:grpSp>
          <p:nvGrpSpPr>
            <p:cNvPr id="9" name="Group 9"/>
            <p:cNvGrpSpPr/>
            <p:nvPr/>
          </p:nvGrpSpPr>
          <p:grpSpPr>
            <a:xfrm>
              <a:off x="709612" y="1792957"/>
              <a:ext cx="333498" cy="226343"/>
              <a:chOff x="709612" y="1792957"/>
              <a:chExt cx="333498" cy="226343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721519" y="1804841"/>
                <a:ext cx="309563" cy="202553"/>
              </a:xfrm>
              <a:custGeom>
                <a:avLst/>
                <a:gdLst/>
                <a:ahLst/>
                <a:cxnLst/>
                <a:rect l="l" t="t" r="r" b="b"/>
                <a:pathLst>
                  <a:path w="309563" h="202553">
                    <a:moveTo>
                      <a:pt x="309562" y="154928"/>
                    </a:moveTo>
                    <a:lnTo>
                      <a:pt x="309562" y="190646"/>
                    </a:lnTo>
                    <a:cubicBezTo>
                      <a:pt x="309562" y="197222"/>
                      <a:pt x="304232" y="202553"/>
                      <a:pt x="297656" y="202553"/>
                    </a:cubicBezTo>
                    <a:lnTo>
                      <a:pt x="11906" y="202553"/>
                    </a:lnTo>
                    <a:cubicBezTo>
                      <a:pt x="5331" y="202553"/>
                      <a:pt x="0" y="197222"/>
                      <a:pt x="0" y="190646"/>
                    </a:cubicBezTo>
                    <a:lnTo>
                      <a:pt x="0" y="156609"/>
                    </a:lnTo>
                    <a:cubicBezTo>
                      <a:pt x="0" y="71063"/>
                      <a:pt x="68684" y="444"/>
                      <a:pt x="154231" y="146"/>
                    </a:cubicBezTo>
                    <a:cubicBezTo>
                      <a:pt x="195376" y="0"/>
                      <a:pt x="234887" y="16243"/>
                      <a:pt x="264034" y="45286"/>
                    </a:cubicBezTo>
                    <a:cubicBezTo>
                      <a:pt x="293180" y="74329"/>
                      <a:pt x="309563" y="113782"/>
                      <a:pt x="309562" y="154928"/>
                    </a:cubicBezTo>
                    <a:close/>
                  </a:path>
                </a:pathLst>
              </a:custGeom>
              <a:solidFill>
                <a:schemeClr val="accent2">
                  <a:alpha val="20000"/>
                </a:schemeClr>
              </a:solidFill>
              <a:ln>
                <a:noFill/>
              </a:ln>
            </p:spPr>
          </p:sp>
          <p:sp>
            <p:nvSpPr>
              <p:cNvPr id="8" name="Freeform 8"/>
              <p:cNvSpPr/>
              <p:nvPr/>
            </p:nvSpPr>
            <p:spPr>
              <a:xfrm>
                <a:off x="709612" y="1792957"/>
                <a:ext cx="333498" cy="226343"/>
              </a:xfrm>
              <a:custGeom>
                <a:avLst/>
                <a:gdLst/>
                <a:ahLst/>
                <a:cxnLst/>
                <a:rect l="l" t="t" r="r" b="b"/>
                <a:pathLst>
                  <a:path w="333498" h="226343">
                    <a:moveTo>
                      <a:pt x="284351" y="48746"/>
                    </a:moveTo>
                    <a:cubicBezTo>
                      <a:pt x="253179" y="17503"/>
                      <a:pt x="210822" y="0"/>
                      <a:pt x="166688" y="124"/>
                    </a:cubicBezTo>
                    <a:lnTo>
                      <a:pt x="166092" y="124"/>
                    </a:lnTo>
                    <a:cubicBezTo>
                      <a:pt x="74518" y="437"/>
                      <a:pt x="0" y="76026"/>
                      <a:pt x="0" y="168493"/>
                    </a:cubicBezTo>
                    <a:lnTo>
                      <a:pt x="0" y="202530"/>
                    </a:lnTo>
                    <a:cubicBezTo>
                      <a:pt x="0" y="215682"/>
                      <a:pt x="10661" y="226343"/>
                      <a:pt x="23812" y="226343"/>
                    </a:cubicBezTo>
                    <a:lnTo>
                      <a:pt x="309562" y="226343"/>
                    </a:lnTo>
                    <a:cubicBezTo>
                      <a:pt x="322714" y="226343"/>
                      <a:pt x="333375" y="215682"/>
                      <a:pt x="333375" y="202530"/>
                    </a:cubicBezTo>
                    <a:lnTo>
                      <a:pt x="333375" y="166812"/>
                    </a:lnTo>
                    <a:cubicBezTo>
                      <a:pt x="333498" y="122480"/>
                      <a:pt x="315839" y="79951"/>
                      <a:pt x="284351" y="48746"/>
                    </a:cubicBezTo>
                    <a:close/>
                    <a:moveTo>
                      <a:pt x="309562" y="202530"/>
                    </a:moveTo>
                    <a:lnTo>
                      <a:pt x="154350" y="202530"/>
                    </a:lnTo>
                    <a:lnTo>
                      <a:pt x="235848" y="90463"/>
                    </a:lnTo>
                    <a:cubicBezTo>
                      <a:pt x="239719" y="85145"/>
                      <a:pt x="238547" y="77695"/>
                      <a:pt x="233229" y="73824"/>
                    </a:cubicBezTo>
                    <a:cubicBezTo>
                      <a:pt x="227911" y="69952"/>
                      <a:pt x="220461" y="71125"/>
                      <a:pt x="216590" y="76443"/>
                    </a:cubicBezTo>
                    <a:lnTo>
                      <a:pt x="124897" y="202530"/>
                    </a:lnTo>
                    <a:lnTo>
                      <a:pt x="23812" y="202530"/>
                    </a:lnTo>
                    <a:lnTo>
                      <a:pt x="23812" y="168493"/>
                    </a:lnTo>
                    <a:cubicBezTo>
                      <a:pt x="23812" y="163909"/>
                      <a:pt x="24036" y="159385"/>
                      <a:pt x="24452" y="154905"/>
                    </a:cubicBezTo>
                    <a:lnTo>
                      <a:pt x="59531" y="154905"/>
                    </a:lnTo>
                    <a:cubicBezTo>
                      <a:pt x="66107" y="154905"/>
                      <a:pt x="71438" y="149575"/>
                      <a:pt x="71438" y="142999"/>
                    </a:cubicBezTo>
                    <a:cubicBezTo>
                      <a:pt x="71438" y="136423"/>
                      <a:pt x="66107" y="131093"/>
                      <a:pt x="59531" y="131093"/>
                    </a:cubicBezTo>
                    <a:lnTo>
                      <a:pt x="28679" y="131093"/>
                    </a:lnTo>
                    <a:cubicBezTo>
                      <a:pt x="44038" y="73258"/>
                      <a:pt x="94164" y="29532"/>
                      <a:pt x="154781" y="24443"/>
                    </a:cubicBezTo>
                    <a:lnTo>
                      <a:pt x="154781" y="59655"/>
                    </a:lnTo>
                    <a:cubicBezTo>
                      <a:pt x="154781" y="66231"/>
                      <a:pt x="160112" y="71562"/>
                      <a:pt x="166688" y="71562"/>
                    </a:cubicBezTo>
                    <a:cubicBezTo>
                      <a:pt x="173263" y="71562"/>
                      <a:pt x="178594" y="66231"/>
                      <a:pt x="178594" y="59655"/>
                    </a:cubicBezTo>
                    <a:lnTo>
                      <a:pt x="178594" y="24428"/>
                    </a:lnTo>
                    <a:cubicBezTo>
                      <a:pt x="239130" y="29522"/>
                      <a:pt x="289849" y="72288"/>
                      <a:pt x="305098" y="131093"/>
                    </a:cubicBezTo>
                    <a:lnTo>
                      <a:pt x="273844" y="131093"/>
                    </a:lnTo>
                    <a:cubicBezTo>
                      <a:pt x="267268" y="131093"/>
                      <a:pt x="261938" y="136423"/>
                      <a:pt x="261938" y="142999"/>
                    </a:cubicBezTo>
                    <a:cubicBezTo>
                      <a:pt x="261938" y="149575"/>
                      <a:pt x="267268" y="154905"/>
                      <a:pt x="273844" y="154905"/>
                    </a:cubicBezTo>
                    <a:lnTo>
                      <a:pt x="309071" y="154905"/>
                    </a:lnTo>
                    <a:cubicBezTo>
                      <a:pt x="309384" y="158849"/>
                      <a:pt x="309562" y="162808"/>
                      <a:pt x="309562" y="16681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</p:grpSp>
        <p:sp>
          <p:nvSpPr>
            <p:cNvPr id="10" name="TextBox 10"/>
            <p:cNvSpPr txBox="1"/>
            <p:nvPr/>
          </p:nvSpPr>
          <p:spPr>
            <a:xfrm>
              <a:off x="1154811" y="1846421"/>
              <a:ext cx="5755655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Each control point issues a decision from history and packet:</a:t>
              </a: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1" name="TextBox 11"/>
                <p:cNvSpPr txBox="1"/>
                <p:nvPr/>
              </p:nvSpPr>
              <p:spPr>
                <a:xfrm>
                  <a:off x="6773418" y="1811655"/>
                  <a:ext cx="2922524" cy="37865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14:m>
                    <m:oMath xmlns:a="http://schemas.openxmlformats.org/drawingml/2006/main" xmlns:m="http://schemas.openxmlformats.org/officeDocument/2006/math">
                      <m:sSub>
                        <m:e>
                          <m:r>
                            <a:rPr lang="en" sz="1650" dirty="0">
                              <a:solidFill>
                                <a:schemeClr val="accent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  <m:t>c</m:t>
                          </m:r>
                        </m:e>
                        <m:sub>
                          <m:r>
                            <a:rPr lang="en" sz="1650" dirty="0">
                              <a:solidFill>
                                <a:schemeClr val="accent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  <m:t>i</m:t>
                          </m:r>
                          <m:r>
                            <m:rPr>
                              <m:sty m:val="p"/>
                            </m:rPr>
                            <a:rPr lang="en" sz="1650" dirty="0">
                              <a:solidFill>
                                <a:schemeClr val="accent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  <m:t>,</m:t>
                          </m:r>
                          <m:r>
                            <a:rPr lang="en" sz="1650" dirty="0">
                              <a:solidFill>
                                <a:schemeClr val="accent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  <m:t>k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en" sz="1650" dirty="0">
                          <a:solidFill>
                            <a:schemeClr val="accent1"/>
                          </a:solidFill>
                          <a:latin typeface="Cambria Math"/>
                          <a:ea typeface="Cambria Math"/>
                          <a:cs typeface="Cambria Math"/>
                        </a:rPr>
                        <m:t>=</m:t>
                      </m:r>
                      <m:r>
                        <a:rPr lang="en" sz="1650" dirty="0">
                          <a:solidFill>
                            <a:schemeClr val="accent1"/>
                          </a:solidFill>
                          <a:latin typeface="Cambria Math"/>
                          <a:ea typeface="Cambria Math"/>
                          <a:cs typeface="Cambria Math"/>
                        </a:rPr>
                        <m:t>π</m:t>
                      </m:r>
                      <m:d>
                        <m:dPr>
                          <m:begChr m:val="("/>
                          <m:sepChr m:val=""/>
                          <m:endChr m:val=")"/>
                          <m:grow m:val="on"/>
                          <m:ctrlPr>
                            <a:rPr lang="en" sz="1650" dirty="0">
                              <a:solidFill>
                                <a:schemeClr val="accent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sSub>
                            <m:e>
                              <m:r>
                                <a:rPr lang="en" sz="1650" dirty="0">
                                  <a:solidFill>
                                    <a:schemeClr val="accent1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" sz="1650" dirty="0">
                                  <a:solidFill>
                                    <a:schemeClr val="accent1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  <m:t>i</m:t>
                              </m:r>
                              <m:r>
                                <m:rPr>
                                  <m:sty m:val="p"/>
                                </m:rPr>
                                <a:rPr lang="en" sz="1650" dirty="0">
                                  <a:solidFill>
                                    <a:schemeClr val="accent1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  <m:t>,</m:t>
                              </m:r>
                              <m:r>
                                <a:rPr lang="en" sz="1650" dirty="0">
                                  <a:solidFill>
                                    <a:schemeClr val="accent1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  <m:t>k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" sz="1650" dirty="0">
                              <a:solidFill>
                                <a:schemeClr val="accent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  <m:t>,</m:t>
                          </m:r>
                          <m:sSub>
                            <m:e>
                              <m:r>
                                <m:rPr>
                                  <m:nor m:val="on"/>
                                </m:rPr>
                                <a:rPr lang="en" sz="1650" dirty="0">
                                  <a:solidFill>
                                    <a:schemeClr val="accent1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  <m:t>Packet</m:t>
                              </m:r>
                            </m:e>
                            <m:sub>
                              <m:r>
                                <a:rPr lang="en" sz="1650" dirty="0">
                                  <a:solidFill>
                                    <a:schemeClr val="accent1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  <m:t>i</m:t>
                              </m:r>
                              <m:r>
                                <m:rPr>
                                  <m:sty m:val="p"/>
                                </m:rPr>
                                <a:rPr lang="en" sz="1650" dirty="0">
                                  <a:solidFill>
                                    <a:schemeClr val="accent1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  <m:t>,</m:t>
                              </m:r>
                              <m:r>
                                <a:rPr lang="en" sz="1650" dirty="0">
                                  <a:solidFill>
                                    <a:schemeClr val="accent1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  <m:t>k</m:t>
                              </m:r>
                            </m:sub>
                          </m:sSub>
                        </m:e>
                      </m:d>
                    </m:oMath>
                  </a14:m>
                </a:p>
              </p:txBody>
            </p:sp>
          </mc:Choice>
        </mc:AlternateContent>
      </p:grpSp>
      <p:grpSp>
        <p:nvGrpSpPr>
          <p:cNvPr id="27" name="Group 27" descr="## [Group 27] Type I&#10;contract choice offline, with no Worker execution. Type two exercises repeated control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a2ecdd9241f8a84d559b23e5b02a56ddd72fecfa33979a73acba9cf457e2075a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Type I</p2vs:concise>
                  <p2vs:detailed>contract choice offline, with no Worker execution. Type two exercises repeated control</p2vs:detailed>
                </p2vs:blockSemantics>
              </a:ext>
            </a:extLst>
          </p:cNvPr>
          <p:cNvGrpSpPr/>
          <p:nvPr/>
        </p:nvGrpSpPr>
        <p:grpSpPr>
          <a:xfrm>
            <a:off x="685800" y="2286000"/>
            <a:ext cx="3429000" cy="3467100"/>
            <a:chOff x="685800" y="2286000"/>
            <a:chExt cx="3429000" cy="3467100"/>
          </a:xfrm>
        </p:grpSpPr>
        <p:sp>
          <p:nvSpPr>
            <p:cNvPr id="13" name="Rectangle 13"/>
            <p:cNvSpPr/>
            <p:nvPr/>
          </p:nvSpPr>
          <p:spPr>
            <a:xfrm>
              <a:off x="685800" y="2286000"/>
              <a:ext cx="3429000" cy="3467100"/>
            </a:xfrm>
            <a:prstGeom prst="roundRect">
              <a:avLst>
                <a:gd name="adj" fmla="val 3333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4" name="Rectangle 14"/>
            <p:cNvSpPr/>
            <p:nvPr/>
          </p:nvSpPr>
          <p:spPr>
            <a:xfrm>
              <a:off x="685800" y="2286000"/>
              <a:ext cx="3429000" cy="533400"/>
            </a:xfrm>
            <a:prstGeom prst="roundRect">
              <a:avLst>
                <a:gd name="adj" fmla="val 21429"/>
              </a:avLst>
            </a:prstGeom>
            <a:solidFill>
              <a:schemeClr val="accent3"/>
            </a:solidFill>
            <a:ln>
              <a:noFill/>
            </a:ln>
          </p:spPr>
        </p:sp>
        <p:sp>
          <p:nvSpPr>
            <p:cNvPr id="15" name="Rectangle 15"/>
            <p:cNvSpPr/>
            <p:nvPr/>
          </p:nvSpPr>
          <p:spPr>
            <a:xfrm>
              <a:off x="685800" y="2590800"/>
              <a:ext cx="3429000" cy="228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942594" y="2437448"/>
              <a:ext cx="905171" cy="3813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950" b="1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Type I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939435" y="2526506"/>
              <a:ext cx="921730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120" b="1" dirty="0">
                  <a:solidFill>
                    <a:srgbClr val="E0F2FE"/>
                  </a:solidFill>
                  <a:latin typeface="+mn-lt"/>
                  <a:ea typeface="+mn-ea"/>
                  <a:cs typeface="+mn-cs"/>
                </a:rPr>
                <a:t>lowest cost</a:t>
              </a:r>
            </a:p>
          </p:txBody>
        </p:sp>
        <p:grpSp>
          <p:nvGrpSpPr>
            <p:cNvPr id="20" name="Group 20"/>
            <p:cNvGrpSpPr/>
            <p:nvPr/>
          </p:nvGrpSpPr>
          <p:grpSpPr>
            <a:xfrm>
              <a:off x="1041934" y="3069366"/>
              <a:ext cx="359432" cy="373890"/>
              <a:chOff x="1041934" y="3069366"/>
              <a:chExt cx="359432" cy="37389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1293019" y="3087291"/>
                <a:ext cx="92869" cy="92869"/>
              </a:xfrm>
              <a:custGeom>
                <a:avLst/>
                <a:gdLst/>
                <a:ahLst/>
                <a:cxnLst/>
                <a:rect l="l" t="t" r="r" b="b"/>
                <a:pathLst>
                  <a:path w="92869" h="92869">
                    <a:moveTo>
                      <a:pt x="92869" y="46434"/>
                    </a:moveTo>
                    <a:cubicBezTo>
                      <a:pt x="92869" y="72079"/>
                      <a:pt x="72079" y="92869"/>
                      <a:pt x="46434" y="92869"/>
                    </a:cubicBezTo>
                    <a:cubicBezTo>
                      <a:pt x="20789" y="92869"/>
                      <a:pt x="0" y="72079"/>
                      <a:pt x="0" y="46434"/>
                    </a:cubicBezTo>
                    <a:cubicBezTo>
                      <a:pt x="0" y="20789"/>
                      <a:pt x="20789" y="0"/>
                      <a:pt x="46434" y="0"/>
                    </a:cubicBezTo>
                    <a:cubicBezTo>
                      <a:pt x="72079" y="0"/>
                      <a:pt x="92869" y="20789"/>
                      <a:pt x="92869" y="46434"/>
                    </a:cubicBezTo>
                    <a:close/>
                  </a:path>
                </a:pathLst>
              </a:custGeom>
              <a:solidFill>
                <a:srgbClr val="0369A1">
                  <a:alpha val="20000"/>
                </a:srgbClr>
              </a:solidFill>
              <a:ln>
                <a:noFill/>
              </a:ln>
            </p:spPr>
          </p:sp>
          <p:sp>
            <p:nvSpPr>
              <p:cNvPr id="19" name="Freeform 19"/>
              <p:cNvSpPr/>
              <p:nvPr/>
            </p:nvSpPr>
            <p:spPr>
              <a:xfrm>
                <a:off x="1041934" y="3069366"/>
                <a:ext cx="359432" cy="373890"/>
              </a:xfrm>
              <a:custGeom>
                <a:avLst/>
                <a:gdLst/>
                <a:ahLst/>
                <a:cxnLst/>
                <a:rect l="l" t="t" r="r" b="b"/>
                <a:pathLst>
                  <a:path w="359432" h="373890">
                    <a:moveTo>
                      <a:pt x="359432" y="64359"/>
                    </a:moveTo>
                    <a:cubicBezTo>
                      <a:pt x="359416" y="32189"/>
                      <a:pt x="334764" y="5391"/>
                      <a:pt x="302707" y="2696"/>
                    </a:cubicBezTo>
                    <a:cubicBezTo>
                      <a:pt x="270650" y="0"/>
                      <a:pt x="241870" y="22305"/>
                      <a:pt x="236481" y="54021"/>
                    </a:cubicBezTo>
                    <a:cubicBezTo>
                      <a:pt x="231093" y="85736"/>
                      <a:pt x="250893" y="116294"/>
                      <a:pt x="282041" y="124337"/>
                    </a:cubicBezTo>
                    <a:lnTo>
                      <a:pt x="282041" y="157228"/>
                    </a:lnTo>
                    <a:cubicBezTo>
                      <a:pt x="282041" y="165776"/>
                      <a:pt x="275111" y="172706"/>
                      <a:pt x="266563" y="172706"/>
                    </a:cubicBezTo>
                    <a:lnTo>
                      <a:pt x="96304" y="172706"/>
                    </a:lnTo>
                    <a:cubicBezTo>
                      <a:pt x="91030" y="172705"/>
                      <a:pt x="85794" y="173608"/>
                      <a:pt x="80826" y="175376"/>
                    </a:cubicBezTo>
                    <a:lnTo>
                      <a:pt x="80826" y="124337"/>
                    </a:lnTo>
                    <a:cubicBezTo>
                      <a:pt x="111013" y="116543"/>
                      <a:pt x="130695" y="87518"/>
                      <a:pt x="126767" y="56589"/>
                    </a:cubicBezTo>
                    <a:cubicBezTo>
                      <a:pt x="122838" y="25661"/>
                      <a:pt x="96525" y="2478"/>
                      <a:pt x="65347" y="2478"/>
                    </a:cubicBezTo>
                    <a:cubicBezTo>
                      <a:pt x="34170" y="2478"/>
                      <a:pt x="7857" y="25661"/>
                      <a:pt x="3928" y="56589"/>
                    </a:cubicBezTo>
                    <a:cubicBezTo>
                      <a:pt x="0" y="87518"/>
                      <a:pt x="19682" y="116543"/>
                      <a:pt x="49869" y="124337"/>
                    </a:cubicBezTo>
                    <a:lnTo>
                      <a:pt x="49869" y="252031"/>
                    </a:lnTo>
                    <a:cubicBezTo>
                      <a:pt x="19682" y="259826"/>
                      <a:pt x="0" y="288851"/>
                      <a:pt x="3928" y="319779"/>
                    </a:cubicBezTo>
                    <a:cubicBezTo>
                      <a:pt x="7857" y="350708"/>
                      <a:pt x="34170" y="373890"/>
                      <a:pt x="65347" y="373890"/>
                    </a:cubicBezTo>
                    <a:cubicBezTo>
                      <a:pt x="96525" y="373890"/>
                      <a:pt x="122838" y="350708"/>
                      <a:pt x="126767" y="319779"/>
                    </a:cubicBezTo>
                    <a:cubicBezTo>
                      <a:pt x="130695" y="288851"/>
                      <a:pt x="111013" y="259826"/>
                      <a:pt x="80826" y="252031"/>
                    </a:cubicBezTo>
                    <a:lnTo>
                      <a:pt x="80826" y="219140"/>
                    </a:lnTo>
                    <a:cubicBezTo>
                      <a:pt x="80826" y="210592"/>
                      <a:pt x="87755" y="203662"/>
                      <a:pt x="96304" y="203662"/>
                    </a:cubicBezTo>
                    <a:lnTo>
                      <a:pt x="266563" y="203662"/>
                    </a:lnTo>
                    <a:cubicBezTo>
                      <a:pt x="292208" y="203662"/>
                      <a:pt x="312997" y="182873"/>
                      <a:pt x="312997" y="157228"/>
                    </a:cubicBezTo>
                    <a:lnTo>
                      <a:pt x="312997" y="124337"/>
                    </a:lnTo>
                    <a:cubicBezTo>
                      <a:pt x="340320" y="117240"/>
                      <a:pt x="359405" y="92589"/>
                      <a:pt x="359432" y="64359"/>
                    </a:cubicBezTo>
                    <a:close/>
                    <a:moveTo>
                      <a:pt x="34391" y="64359"/>
                    </a:moveTo>
                    <a:cubicBezTo>
                      <a:pt x="34391" y="47263"/>
                      <a:pt x="48251" y="33403"/>
                      <a:pt x="65347" y="33403"/>
                    </a:cubicBezTo>
                    <a:cubicBezTo>
                      <a:pt x="82444" y="33403"/>
                      <a:pt x="96304" y="47263"/>
                      <a:pt x="96304" y="64359"/>
                    </a:cubicBezTo>
                    <a:cubicBezTo>
                      <a:pt x="96304" y="81456"/>
                      <a:pt x="82444" y="95315"/>
                      <a:pt x="65347" y="95315"/>
                    </a:cubicBezTo>
                    <a:cubicBezTo>
                      <a:pt x="48251" y="95315"/>
                      <a:pt x="34391" y="81456"/>
                      <a:pt x="34391" y="64359"/>
                    </a:cubicBezTo>
                    <a:close/>
                    <a:moveTo>
                      <a:pt x="96304" y="312009"/>
                    </a:moveTo>
                    <a:cubicBezTo>
                      <a:pt x="96304" y="329106"/>
                      <a:pt x="82444" y="342965"/>
                      <a:pt x="65347" y="342965"/>
                    </a:cubicBezTo>
                    <a:cubicBezTo>
                      <a:pt x="48251" y="342965"/>
                      <a:pt x="34391" y="329106"/>
                      <a:pt x="34391" y="312009"/>
                    </a:cubicBezTo>
                    <a:cubicBezTo>
                      <a:pt x="34391" y="294913"/>
                      <a:pt x="48251" y="281053"/>
                      <a:pt x="65347" y="281053"/>
                    </a:cubicBezTo>
                    <a:cubicBezTo>
                      <a:pt x="82444" y="281053"/>
                      <a:pt x="96304" y="294913"/>
                      <a:pt x="96304" y="312009"/>
                    </a:cubicBezTo>
                    <a:close/>
                    <a:moveTo>
                      <a:pt x="297519" y="95315"/>
                    </a:moveTo>
                    <a:cubicBezTo>
                      <a:pt x="280423" y="95315"/>
                      <a:pt x="266563" y="81456"/>
                      <a:pt x="266563" y="64359"/>
                    </a:cubicBezTo>
                    <a:cubicBezTo>
                      <a:pt x="266563" y="47263"/>
                      <a:pt x="280423" y="33403"/>
                      <a:pt x="297519" y="33403"/>
                    </a:cubicBezTo>
                    <a:cubicBezTo>
                      <a:pt x="314616" y="33403"/>
                      <a:pt x="328476" y="47263"/>
                      <a:pt x="328476" y="64359"/>
                    </a:cubicBezTo>
                    <a:cubicBezTo>
                      <a:pt x="328476" y="81456"/>
                      <a:pt x="314616" y="95315"/>
                      <a:pt x="297519" y="95315"/>
                    </a:cubicBezTo>
                    <a:close/>
                  </a:path>
                </a:pathLst>
              </a:custGeom>
              <a:solidFill>
                <a:srgbClr val="0369A1"/>
              </a:solidFill>
              <a:ln>
                <a:noFill/>
              </a:ln>
            </p:spPr>
          </p:sp>
        </p:grpSp>
        <p:sp>
          <p:nvSpPr>
            <p:cNvPr id="21" name="TextBox 21"/>
            <p:cNvSpPr txBox="1"/>
            <p:nvPr/>
          </p:nvSpPr>
          <p:spPr>
            <a:xfrm>
              <a:off x="944880" y="3686175"/>
              <a:ext cx="1505426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Single decision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945642" y="4102418"/>
              <a:ext cx="2573143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Choose among four candidate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945642" y="4350068"/>
              <a:ext cx="198882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Loop Contracts at one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945642" y="4597718"/>
              <a:ext cx="127678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control point.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946023" y="5063014"/>
              <a:ext cx="1638000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b="1" dirty="0">
                  <a:solidFill>
                    <a:srgbClr val="0369A1"/>
                  </a:solidFill>
                  <a:latin typeface="+mn-lt"/>
                  <a:ea typeface="+mn-ea"/>
                  <a:cs typeface="+mn-cs"/>
                </a:rPr>
                <a:t>Validated offline —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946023" y="5291614"/>
              <a:ext cx="1909960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b="1" dirty="0">
                  <a:solidFill>
                    <a:srgbClr val="0369A1"/>
                  </a:solidFill>
                  <a:latin typeface="+mn-lt"/>
                  <a:ea typeface="+mn-ea"/>
                  <a:cs typeface="+mn-cs"/>
                </a:rPr>
                <a:t>no Worker execution.</a:t>
              </a:r>
            </a:p>
          </p:txBody>
        </p:sp>
      </p:grpSp>
      <p:grpSp>
        <p:nvGrpSpPr>
          <p:cNvPr id="42" name="Group 42" descr="## [Group 42] Type II&#10;over a prepared task slice. And Type three controls the full task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f1e481aae45bcac626fc903f2a42b924ebfe4e3f91ac8f9399e05c3ac28126ba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Type II</p2vs:concise>
                  <p2vs:detailed>over a prepared task slice. And Type three controls the full task</p2vs:detailed>
                </p2vs:blockSemantics>
              </a:ext>
            </a:extLst>
          </p:cNvPr>
          <p:cNvGrpSpPr/>
          <p:nvPr/>
        </p:nvGrpSpPr>
        <p:grpSpPr>
          <a:xfrm>
            <a:off x="4381500" y="2286000"/>
            <a:ext cx="3429000" cy="3467100"/>
            <a:chOff x="4381500" y="2286000"/>
            <a:chExt cx="3429000" cy="3467100"/>
          </a:xfrm>
        </p:grpSpPr>
        <p:sp>
          <p:nvSpPr>
            <p:cNvPr id="28" name="Rectangle 28"/>
            <p:cNvSpPr/>
            <p:nvPr/>
          </p:nvSpPr>
          <p:spPr>
            <a:xfrm>
              <a:off x="4381500" y="2286000"/>
              <a:ext cx="3429000" cy="3467100"/>
            </a:xfrm>
            <a:prstGeom prst="roundRect">
              <a:avLst>
                <a:gd name="adj" fmla="val 3333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29" name="Rectangle 29"/>
            <p:cNvSpPr/>
            <p:nvPr/>
          </p:nvSpPr>
          <p:spPr>
            <a:xfrm>
              <a:off x="4381500" y="2286000"/>
              <a:ext cx="3429000" cy="533400"/>
            </a:xfrm>
            <a:prstGeom prst="roundRect">
              <a:avLst>
                <a:gd name="adj" fmla="val 21429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30" name="Rectangle 30"/>
            <p:cNvSpPr/>
            <p:nvPr/>
          </p:nvSpPr>
          <p:spPr>
            <a:xfrm>
              <a:off x="4381500" y="2590800"/>
              <a:ext cx="3429000" cy="228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31" name="TextBox 31"/>
            <p:cNvSpPr txBox="1"/>
            <p:nvPr/>
          </p:nvSpPr>
          <p:spPr>
            <a:xfrm>
              <a:off x="4638294" y="2437448"/>
              <a:ext cx="1019377" cy="3813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950" b="1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Type II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5619303" y="2526506"/>
              <a:ext cx="953393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120" b="1" dirty="0">
                  <a:solidFill>
                    <a:srgbClr val="DBEAFE"/>
                  </a:solidFill>
                  <a:latin typeface="+mn-lt"/>
                  <a:ea typeface="+mn-ea"/>
                  <a:cs typeface="+mn-cs"/>
                </a:rPr>
                <a:t>medium cost</a:t>
              </a:r>
            </a:p>
          </p:txBody>
        </p:sp>
        <p:grpSp>
          <p:nvGrpSpPr>
            <p:cNvPr id="35" name="Group 35"/>
            <p:cNvGrpSpPr/>
            <p:nvPr/>
          </p:nvGrpSpPr>
          <p:grpSpPr>
            <a:xfrm>
              <a:off x="4694634" y="3039616"/>
              <a:ext cx="402431" cy="435829"/>
              <a:chOff x="4694634" y="3039616"/>
              <a:chExt cx="402431" cy="435829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4710112" y="3158742"/>
                <a:ext cx="185738" cy="300024"/>
              </a:xfrm>
              <a:custGeom>
                <a:avLst/>
                <a:gdLst/>
                <a:ahLst/>
                <a:cxnLst/>
                <a:rect l="l" t="t" r="r" b="b"/>
                <a:pathLst>
                  <a:path w="185738" h="300024">
                    <a:moveTo>
                      <a:pt x="185738" y="100917"/>
                    </a:moveTo>
                    <a:lnTo>
                      <a:pt x="185738" y="300024"/>
                    </a:lnTo>
                    <a:cubicBezTo>
                      <a:pt x="183138" y="300013"/>
                      <a:pt x="180583" y="299348"/>
                      <a:pt x="178308" y="298089"/>
                    </a:cubicBezTo>
                    <a:lnTo>
                      <a:pt x="8049" y="204872"/>
                    </a:lnTo>
                    <a:cubicBezTo>
                      <a:pt x="3097" y="202163"/>
                      <a:pt x="13" y="196973"/>
                      <a:pt x="0" y="191329"/>
                    </a:cubicBezTo>
                    <a:lnTo>
                      <a:pt x="0" y="6288"/>
                    </a:lnTo>
                    <a:cubicBezTo>
                      <a:pt x="6" y="4120"/>
                      <a:pt x="468" y="1978"/>
                      <a:pt x="1354" y="0"/>
                    </a:cubicBezTo>
                    <a:close/>
                  </a:path>
                </a:pathLst>
              </a:custGeom>
              <a:solidFill>
                <a:schemeClr val="accent2">
                  <a:alpha val="20000"/>
                </a:schemeClr>
              </a:solidFill>
              <a:ln>
                <a:noFill/>
              </a:ln>
            </p:spPr>
          </p:sp>
          <p:sp>
            <p:nvSpPr>
              <p:cNvPr id="34" name="Freeform 34"/>
              <p:cNvSpPr/>
              <p:nvPr/>
            </p:nvSpPr>
            <p:spPr>
              <a:xfrm>
                <a:off x="4694634" y="3039616"/>
                <a:ext cx="402431" cy="435829"/>
              </a:xfrm>
              <a:custGeom>
                <a:avLst/>
                <a:gdLst/>
                <a:ahLst/>
                <a:cxnLst/>
                <a:rect l="l" t="t" r="r" b="b"/>
                <a:pathLst>
                  <a:path w="402431" h="435829">
                    <a:moveTo>
                      <a:pt x="386334" y="98268"/>
                    </a:moveTo>
                    <a:lnTo>
                      <a:pt x="216075" y="5109"/>
                    </a:lnTo>
                    <a:cubicBezTo>
                      <a:pt x="206827" y="0"/>
                      <a:pt x="195604" y="0"/>
                      <a:pt x="186357" y="5109"/>
                    </a:cubicBezTo>
                    <a:lnTo>
                      <a:pt x="16097" y="98307"/>
                    </a:lnTo>
                    <a:cubicBezTo>
                      <a:pt x="6194" y="103726"/>
                      <a:pt x="26" y="114105"/>
                      <a:pt x="0" y="125394"/>
                    </a:cubicBezTo>
                    <a:lnTo>
                      <a:pt x="0" y="310435"/>
                    </a:lnTo>
                    <a:cubicBezTo>
                      <a:pt x="26" y="321723"/>
                      <a:pt x="6194" y="332103"/>
                      <a:pt x="16097" y="337522"/>
                    </a:cubicBezTo>
                    <a:lnTo>
                      <a:pt x="186357" y="430719"/>
                    </a:lnTo>
                    <a:cubicBezTo>
                      <a:pt x="195604" y="435829"/>
                      <a:pt x="206827" y="435829"/>
                      <a:pt x="216075" y="430719"/>
                    </a:cubicBezTo>
                    <a:lnTo>
                      <a:pt x="386334" y="337522"/>
                    </a:lnTo>
                    <a:cubicBezTo>
                      <a:pt x="396237" y="332103"/>
                      <a:pt x="402406" y="321723"/>
                      <a:pt x="402431" y="310435"/>
                    </a:cubicBezTo>
                    <a:lnTo>
                      <a:pt x="402431" y="125413"/>
                    </a:lnTo>
                    <a:cubicBezTo>
                      <a:pt x="402427" y="114104"/>
                      <a:pt x="396255" y="103697"/>
                      <a:pt x="386334" y="98268"/>
                    </a:cubicBezTo>
                    <a:close/>
                    <a:moveTo>
                      <a:pt x="201216" y="32196"/>
                    </a:moveTo>
                    <a:lnTo>
                      <a:pt x="356655" y="117326"/>
                    </a:lnTo>
                    <a:lnTo>
                      <a:pt x="299057" y="148863"/>
                    </a:lnTo>
                    <a:lnTo>
                      <a:pt x="143598" y="63733"/>
                    </a:lnTo>
                    <a:close/>
                    <a:moveTo>
                      <a:pt x="201216" y="202456"/>
                    </a:moveTo>
                    <a:lnTo>
                      <a:pt x="45777" y="117326"/>
                    </a:lnTo>
                    <a:lnTo>
                      <a:pt x="111365" y="81417"/>
                    </a:lnTo>
                    <a:lnTo>
                      <a:pt x="266804" y="166546"/>
                    </a:lnTo>
                    <a:close/>
                    <a:moveTo>
                      <a:pt x="30956" y="144413"/>
                    </a:moveTo>
                    <a:lnTo>
                      <a:pt x="185738" y="229117"/>
                    </a:lnTo>
                    <a:lnTo>
                      <a:pt x="185738" y="395100"/>
                    </a:lnTo>
                    <a:lnTo>
                      <a:pt x="30956" y="310454"/>
                    </a:lnTo>
                    <a:close/>
                    <a:moveTo>
                      <a:pt x="371475" y="310377"/>
                    </a:moveTo>
                    <a:lnTo>
                      <a:pt x="371475" y="310377"/>
                    </a:lnTo>
                    <a:lnTo>
                      <a:pt x="216694" y="395100"/>
                    </a:lnTo>
                    <a:lnTo>
                      <a:pt x="216694" y="229194"/>
                    </a:lnTo>
                    <a:lnTo>
                      <a:pt x="278606" y="195316"/>
                    </a:lnTo>
                    <a:lnTo>
                      <a:pt x="278606" y="264368"/>
                    </a:lnTo>
                    <a:cubicBezTo>
                      <a:pt x="278606" y="272916"/>
                      <a:pt x="285536" y="279846"/>
                      <a:pt x="294084" y="279846"/>
                    </a:cubicBezTo>
                    <a:cubicBezTo>
                      <a:pt x="302633" y="279846"/>
                      <a:pt x="309562" y="272916"/>
                      <a:pt x="309562" y="264368"/>
                    </a:cubicBezTo>
                    <a:lnTo>
                      <a:pt x="309562" y="178368"/>
                    </a:lnTo>
                    <a:lnTo>
                      <a:pt x="371475" y="144413"/>
                    </a:lnTo>
                    <a:lnTo>
                      <a:pt x="371475" y="31035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</p:grpSp>
        <p:sp>
          <p:nvSpPr>
            <p:cNvPr id="36" name="TextBox 36"/>
            <p:cNvSpPr txBox="1"/>
            <p:nvPr/>
          </p:nvSpPr>
          <p:spPr>
            <a:xfrm>
              <a:off x="4640580" y="3686175"/>
              <a:ext cx="1028700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Task slice</a:t>
              </a: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4641342" y="4102418"/>
              <a:ext cx="2136944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Repeated control over a</a:t>
              </a: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4641342" y="4350068"/>
              <a:ext cx="2040084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prepared task slice — a</a:t>
              </a: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4641342" y="4597718"/>
              <a:ext cx="180382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condensed segment.</a:t>
              </a:r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4641723" y="5063014"/>
              <a:ext cx="1783255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Real execution, at a</a:t>
              </a: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4641723" y="5291614"/>
              <a:ext cx="1360877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bounded scope.</a:t>
              </a:r>
            </a:p>
          </p:txBody>
        </p:sp>
      </p:grpSp>
      <p:grpSp>
        <p:nvGrpSpPr>
          <p:cNvPr id="57" name="Group 57" descr="## [Group 57] Type III&#10;from its original state. Together they trade off execution cost against realism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a95fa2785a152e552e3ca636e9323771a0e24a671d340a238176afa9917e72b9" orderSource="geometry" orderIndex="3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Type III</p2vs:concise>
                  <p2vs:detailed>from its original state. Together they trade off execution cost against realism.</p2vs:detailed>
                </p2vs:blockSemantics>
              </a:ext>
            </a:extLst>
          </p:cNvPr>
          <p:cNvGrpSpPr/>
          <p:nvPr/>
        </p:nvGrpSpPr>
        <p:grpSpPr>
          <a:xfrm>
            <a:off x="8077200" y="2286000"/>
            <a:ext cx="3429000" cy="3467100"/>
            <a:chOff x="8077200" y="2286000"/>
            <a:chExt cx="3429000" cy="3467100"/>
          </a:xfrm>
        </p:grpSpPr>
        <p:sp>
          <p:nvSpPr>
            <p:cNvPr id="43" name="Rectangle 43"/>
            <p:cNvSpPr/>
            <p:nvPr/>
          </p:nvSpPr>
          <p:spPr>
            <a:xfrm>
              <a:off x="8077200" y="2286000"/>
              <a:ext cx="3429000" cy="3467100"/>
            </a:xfrm>
            <a:prstGeom prst="roundRect">
              <a:avLst>
                <a:gd name="adj" fmla="val 3333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44" name="Rectangle 44"/>
            <p:cNvSpPr/>
            <p:nvPr/>
          </p:nvSpPr>
          <p:spPr>
            <a:xfrm>
              <a:off x="8077200" y="2286000"/>
              <a:ext cx="3429000" cy="533400"/>
            </a:xfrm>
            <a:prstGeom prst="roundRect">
              <a:avLst>
                <a:gd name="adj" fmla="val 21429"/>
              </a:avLst>
            </a:prstGeom>
            <a:solidFill>
              <a:srgbClr val="172E68"/>
            </a:solidFill>
            <a:ln>
              <a:noFill/>
            </a:ln>
          </p:spPr>
        </p:sp>
        <p:sp>
          <p:nvSpPr>
            <p:cNvPr id="45" name="Rectangle 45"/>
            <p:cNvSpPr/>
            <p:nvPr/>
          </p:nvSpPr>
          <p:spPr>
            <a:xfrm>
              <a:off x="8077200" y="2590800"/>
              <a:ext cx="3429000" cy="228600"/>
            </a:xfrm>
            <a:prstGeom prst="rect">
              <a:avLst/>
            </a:prstGeom>
            <a:solidFill>
              <a:srgbClr val="172E68"/>
            </a:solidFill>
            <a:ln>
              <a:noFill/>
            </a:ln>
          </p:spPr>
        </p:sp>
        <p:sp>
          <p:nvSpPr>
            <p:cNvPr id="46" name="TextBox 46"/>
            <p:cNvSpPr txBox="1"/>
            <p:nvPr/>
          </p:nvSpPr>
          <p:spPr>
            <a:xfrm>
              <a:off x="8333994" y="2437448"/>
              <a:ext cx="1131265" cy="3813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950" b="1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Type III</a:t>
              </a:r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9303130" y="2526506"/>
              <a:ext cx="977140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120" b="1" dirty="0">
                  <a:solidFill>
                    <a:srgbClr val="93C5FD"/>
                  </a:solidFill>
                  <a:latin typeface="+mn-lt"/>
                  <a:ea typeface="+mn-ea"/>
                  <a:cs typeface="+mn-cs"/>
                </a:rPr>
                <a:t>highest cost</a:t>
              </a:r>
            </a:p>
          </p:txBody>
        </p:sp>
        <p:grpSp>
          <p:nvGrpSpPr>
            <p:cNvPr id="50" name="Group 50"/>
            <p:cNvGrpSpPr/>
            <p:nvPr/>
          </p:nvGrpSpPr>
          <p:grpSpPr>
            <a:xfrm>
              <a:off x="8390334" y="3102769"/>
              <a:ext cx="404878" cy="360511"/>
              <a:chOff x="8390334" y="3102769"/>
              <a:chExt cx="404878" cy="360511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8684419" y="3350419"/>
                <a:ext cx="92869" cy="92869"/>
              </a:xfrm>
              <a:custGeom>
                <a:avLst/>
                <a:gdLst/>
                <a:ahLst/>
                <a:cxnLst/>
                <a:rect l="l" t="t" r="r" b="b"/>
                <a:pathLst>
                  <a:path w="92869" h="92869">
                    <a:moveTo>
                      <a:pt x="92869" y="46434"/>
                    </a:moveTo>
                    <a:cubicBezTo>
                      <a:pt x="92869" y="72079"/>
                      <a:pt x="72079" y="92869"/>
                      <a:pt x="46434" y="92869"/>
                    </a:cubicBezTo>
                    <a:cubicBezTo>
                      <a:pt x="20789" y="92869"/>
                      <a:pt x="0" y="72079"/>
                      <a:pt x="0" y="46434"/>
                    </a:cubicBezTo>
                    <a:cubicBezTo>
                      <a:pt x="0" y="20789"/>
                      <a:pt x="20789" y="0"/>
                      <a:pt x="46434" y="0"/>
                    </a:cubicBezTo>
                    <a:cubicBezTo>
                      <a:pt x="72079" y="0"/>
                      <a:pt x="92869" y="20789"/>
                      <a:pt x="92869" y="46434"/>
                    </a:cubicBezTo>
                    <a:close/>
                  </a:path>
                </a:pathLst>
              </a:custGeom>
              <a:solidFill>
                <a:srgbClr val="93C5FD">
                  <a:alpha val="20000"/>
                </a:srgbClr>
              </a:solidFill>
              <a:ln>
                <a:noFill/>
              </a:ln>
            </p:spPr>
          </p:sp>
          <p:sp>
            <p:nvSpPr>
              <p:cNvPr id="49" name="Freeform 49"/>
              <p:cNvSpPr/>
              <p:nvPr/>
            </p:nvSpPr>
            <p:spPr>
              <a:xfrm>
                <a:off x="8390334" y="3102769"/>
                <a:ext cx="404878" cy="360511"/>
              </a:xfrm>
              <a:custGeom>
                <a:avLst/>
                <a:gdLst/>
                <a:ahLst/>
                <a:cxnLst/>
                <a:rect l="l" t="t" r="r" b="b"/>
                <a:pathLst>
                  <a:path w="404878" h="360511">
                    <a:moveTo>
                      <a:pt x="340519" y="232172"/>
                    </a:moveTo>
                    <a:cubicBezTo>
                      <a:pt x="312289" y="232199"/>
                      <a:pt x="287638" y="251283"/>
                      <a:pt x="280541" y="278606"/>
                    </a:cubicBezTo>
                    <a:lnTo>
                      <a:pt x="92869" y="278606"/>
                    </a:lnTo>
                    <a:cubicBezTo>
                      <a:pt x="58675" y="278606"/>
                      <a:pt x="30956" y="250887"/>
                      <a:pt x="30956" y="216694"/>
                    </a:cubicBezTo>
                    <a:cubicBezTo>
                      <a:pt x="30956" y="182500"/>
                      <a:pt x="58675" y="154781"/>
                      <a:pt x="92869" y="154781"/>
                    </a:cubicBezTo>
                    <a:lnTo>
                      <a:pt x="278606" y="154781"/>
                    </a:lnTo>
                    <a:cubicBezTo>
                      <a:pt x="321348" y="154781"/>
                      <a:pt x="355997" y="120132"/>
                      <a:pt x="355997" y="77391"/>
                    </a:cubicBezTo>
                    <a:cubicBezTo>
                      <a:pt x="355997" y="34649"/>
                      <a:pt x="321348" y="0"/>
                      <a:pt x="278606" y="0"/>
                    </a:cubicBezTo>
                    <a:lnTo>
                      <a:pt x="92869" y="0"/>
                    </a:lnTo>
                    <a:cubicBezTo>
                      <a:pt x="84320" y="0"/>
                      <a:pt x="77391" y="6930"/>
                      <a:pt x="77391" y="15478"/>
                    </a:cubicBezTo>
                    <a:cubicBezTo>
                      <a:pt x="77391" y="24026"/>
                      <a:pt x="84320" y="30956"/>
                      <a:pt x="92869" y="30956"/>
                    </a:cubicBezTo>
                    <a:lnTo>
                      <a:pt x="278606" y="30956"/>
                    </a:lnTo>
                    <a:cubicBezTo>
                      <a:pt x="304251" y="30956"/>
                      <a:pt x="325041" y="51746"/>
                      <a:pt x="325041" y="77391"/>
                    </a:cubicBezTo>
                    <a:cubicBezTo>
                      <a:pt x="325041" y="103036"/>
                      <a:pt x="304251" y="123825"/>
                      <a:pt x="278606" y="123825"/>
                    </a:cubicBezTo>
                    <a:lnTo>
                      <a:pt x="92869" y="123825"/>
                    </a:lnTo>
                    <a:cubicBezTo>
                      <a:pt x="41579" y="123825"/>
                      <a:pt x="0" y="165404"/>
                      <a:pt x="0" y="216694"/>
                    </a:cubicBezTo>
                    <a:cubicBezTo>
                      <a:pt x="0" y="267984"/>
                      <a:pt x="41579" y="309562"/>
                      <a:pt x="92869" y="309562"/>
                    </a:cubicBezTo>
                    <a:lnTo>
                      <a:pt x="280541" y="309562"/>
                    </a:lnTo>
                    <a:cubicBezTo>
                      <a:pt x="288584" y="340711"/>
                      <a:pt x="319142" y="360511"/>
                      <a:pt x="350857" y="355122"/>
                    </a:cubicBezTo>
                    <a:cubicBezTo>
                      <a:pt x="382573" y="349734"/>
                      <a:pt x="404878" y="320954"/>
                      <a:pt x="402182" y="288897"/>
                    </a:cubicBezTo>
                    <a:cubicBezTo>
                      <a:pt x="399487" y="256840"/>
                      <a:pt x="372689" y="232188"/>
                      <a:pt x="340519" y="232172"/>
                    </a:cubicBezTo>
                    <a:close/>
                    <a:moveTo>
                      <a:pt x="340519" y="325041"/>
                    </a:moveTo>
                    <a:cubicBezTo>
                      <a:pt x="323422" y="325041"/>
                      <a:pt x="309562" y="311181"/>
                      <a:pt x="309562" y="294084"/>
                    </a:cubicBezTo>
                    <a:cubicBezTo>
                      <a:pt x="309562" y="276988"/>
                      <a:pt x="323422" y="263128"/>
                      <a:pt x="340519" y="263128"/>
                    </a:cubicBezTo>
                    <a:cubicBezTo>
                      <a:pt x="357615" y="263128"/>
                      <a:pt x="371475" y="276988"/>
                      <a:pt x="371475" y="294084"/>
                    </a:cubicBezTo>
                    <a:cubicBezTo>
                      <a:pt x="371475" y="311181"/>
                      <a:pt x="357615" y="325041"/>
                      <a:pt x="340519" y="325041"/>
                    </a:cubicBezTo>
                    <a:close/>
                  </a:path>
                </a:pathLst>
              </a:custGeom>
              <a:solidFill>
                <a:srgbClr val="93C5FD"/>
              </a:solidFill>
              <a:ln>
                <a:noFill/>
              </a:ln>
            </p:spPr>
          </p:sp>
        </p:grpSp>
        <p:sp>
          <p:nvSpPr>
            <p:cNvPr id="51" name="TextBox 51"/>
            <p:cNvSpPr txBox="1"/>
            <p:nvPr/>
          </p:nvSpPr>
          <p:spPr>
            <a:xfrm>
              <a:off x="8336280" y="3686175"/>
              <a:ext cx="9120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b="1" dirty="0">
                  <a:solidFill>
                    <a:srgbClr val="FFFFFF"/>
                  </a:solidFill>
                  <a:latin typeface="+mn-lt"/>
                  <a:ea typeface="+mn-ea"/>
                  <a:cs typeface="+mn-cs"/>
                </a:rPr>
                <a:t>Full task</a:t>
              </a:r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8337042" y="4102418"/>
              <a:ext cx="2354784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The paired full coding task</a:t>
              </a:r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8337042" y="4350068"/>
              <a:ext cx="2485339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from its original state, end</a:t>
              </a:r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8337042" y="4597718"/>
              <a:ext cx="667969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rgbClr val="E2E8F0"/>
                  </a:solidFill>
                  <a:latin typeface="+mn-lt"/>
                  <a:ea typeface="+mn-ea"/>
                  <a:cs typeface="+mn-cs"/>
                </a:rPr>
                <a:t>to end.</a:t>
              </a:r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8337423" y="5063014"/>
              <a:ext cx="2127060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b="1" dirty="0">
                  <a:solidFill>
                    <a:srgbClr val="93C5FD"/>
                  </a:solidFill>
                  <a:latin typeface="+mn-lt"/>
                  <a:ea typeface="+mn-ea"/>
                  <a:cs typeface="+mn-cs"/>
                </a:rPr>
                <a:t>Most realistic — and the</a:t>
              </a:r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8337423" y="5291614"/>
              <a:ext cx="1614178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b="1" dirty="0">
                  <a:solidFill>
                    <a:srgbClr val="93C5FD"/>
                  </a:solidFill>
                  <a:latin typeface="+mn-lt"/>
                  <a:ea typeface="+mn-ea"/>
                  <a:cs typeface="+mn-cs"/>
                </a:rPr>
                <a:t>hardest to steer.</a:t>
              </a:r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11103540" y="619220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rgbClr val="94A3B8"/>
                </a:solidFill>
                <a:latin typeface="Courier New"/>
                <a:ea typeface="Courier New"/>
                <a:cs typeface="Courier New"/>
              </a:rPr>
              <a:t>07 / 14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3335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grpSp>
        <p:nvGrpSpPr>
          <p:cNvPr id="6" name="Group 6"/>
          <p:cNvGrpSpPr/>
          <p:nvPr/>
        </p:nvGrpSpPr>
        <p:grpSpPr>
          <a:xfrm>
            <a:off x="670560" y="689610"/>
            <a:ext cx="10835640" cy="830580"/>
            <a:chOff x="670560" y="689610"/>
            <a:chExt cx="10835640" cy="830580"/>
          </a:xfrm>
        </p:grpSpPr>
        <p:sp>
          <p:nvSpPr>
            <p:cNvPr id="3" name="TextBox 3"/>
            <p:cNvSpPr txBox="1"/>
            <p:nvPr/>
          </p:nvSpPr>
          <p:spPr>
            <a:xfrm>
              <a:off x="679704" y="689610"/>
              <a:ext cx="3398215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b="1" spc="225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BENCHMARK · SOURCES &amp; SCALE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670560" y="933450"/>
              <a:ext cx="8429981" cy="5867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000" b="1" dirty="0">
                  <a:solidFill>
                    <a:schemeClr val="dk1"/>
                  </a:solidFill>
                  <a:latin typeface="+mj-lt"/>
                  <a:ea typeface="+mj-ea"/>
                  <a:cs typeface="+mj-cs"/>
                </a:rPr>
                <a:t>Built From Long-Horizon Coding Tasks</a:t>
              </a:r>
            </a:p>
          </p:txBody>
        </p:sp>
        <p:sp>
          <p:nvSpPr>
            <p:cNvPr id="5" name="Line 5"/>
            <p:cNvSpPr/>
            <p:nvPr/>
          </p:nvSpPr>
          <p:spPr>
            <a:xfrm>
              <a:off x="685800" y="1485900"/>
              <a:ext cx="10820400" cy="9525"/>
            </a:xfrm>
            <a:custGeom>
              <a:avLst/>
              <a:gdLst/>
              <a:ahLst/>
              <a:cxnLst/>
              <a:rect l="l" t="t" r="r" b="b"/>
              <a:pathLst>
                <a:path w="10820400" h="9525">
                  <a:moveTo>
                    <a:pt x="0" y="0"/>
                  </a:moveTo>
                  <a:lnTo>
                    <a:pt x="10820400" y="0"/>
                  </a:lnTo>
                </a:path>
              </a:pathLst>
            </a:custGeom>
            <a:noFill/>
            <a:ln w="9525">
              <a:solidFill>
                <a:srgbClr val="CBD5E1"/>
              </a:solidFill>
            </a:ln>
          </p:spPr>
        </p:sp>
      </p:grpSp>
      <p:grpSp>
        <p:nvGrpSpPr>
          <p:cNvPr id="24" name="Group 24" descr="## [Group 24] TWO SOURCE SUITES&#10;The benchmark draws on two long-horizon coding suites, SlopCodeBench and BeyondSWE. It comprises ninety Type one contract-selection questions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150a5440cd41fe7affda1a657f173b3fe2c5b2ad29aa7543aaf15737ed76bc41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TWO SOURCE SUITES</p2vs:concise>
                  <p2vs:detailed>The benchmark draws on two long-horizon coding suites, SlopCodeBench and BeyondSWE. It comprises ninety Type one contract-selection questions</p2vs:detailed>
                </p2vs:blockSemantics>
              </a:ext>
            </a:extLst>
          </p:cNvPr>
          <p:cNvGrpSpPr/>
          <p:nvPr/>
        </p:nvGrpSpPr>
        <p:grpSpPr>
          <a:xfrm>
            <a:off x="678942" y="1797368"/>
            <a:ext cx="5112258" cy="3365182"/>
            <a:chOff x="678942" y="1797368"/>
            <a:chExt cx="5112258" cy="3365182"/>
          </a:xfrm>
        </p:grpSpPr>
        <p:sp>
          <p:nvSpPr>
            <p:cNvPr id="7" name="TextBox 7"/>
            <p:cNvSpPr txBox="1"/>
            <p:nvPr/>
          </p:nvSpPr>
          <p:spPr>
            <a:xfrm>
              <a:off x="678942" y="1797368"/>
              <a:ext cx="2039356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b="1" spc="75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TWO SOURCE SUITES</a:t>
              </a: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685800" y="2133600"/>
              <a:ext cx="5105400" cy="1428750"/>
              <a:chOff x="685800" y="2133600"/>
              <a:chExt cx="5105400" cy="1428750"/>
            </a:xfrm>
          </p:grpSpPr>
          <p:sp>
            <p:nvSpPr>
              <p:cNvPr id="8" name="Rectangle 8"/>
              <p:cNvSpPr/>
              <p:nvPr/>
            </p:nvSpPr>
            <p:spPr>
              <a:xfrm>
                <a:off x="685800" y="2133600"/>
                <a:ext cx="5105400" cy="1428750"/>
              </a:xfrm>
              <a:prstGeom prst="roundRect">
                <a:avLst>
                  <a:gd name="adj" fmla="val 8000"/>
                </a:avLst>
              </a:prstGeom>
              <a:solidFill>
                <a:schemeClr val="lt2"/>
              </a:solidFill>
              <a:ln>
                <a:noFill/>
              </a:ln>
            </p:spPr>
          </p:sp>
          <p:grpSp>
            <p:nvGrpSpPr>
              <p:cNvPr id="11" name="Group 11"/>
              <p:cNvGrpSpPr/>
              <p:nvPr/>
            </p:nvGrpSpPr>
            <p:grpSpPr>
              <a:xfrm>
                <a:off x="1014412" y="2446734"/>
                <a:ext cx="371475" cy="402431"/>
                <a:chOff x="1014412" y="2446734"/>
                <a:chExt cx="371475" cy="402431"/>
              </a:xfrm>
            </p:grpSpPr>
            <p:sp>
              <p:nvSpPr>
                <p:cNvPr id="9" name="Freeform 9"/>
                <p:cNvSpPr/>
                <p:nvPr/>
              </p:nvSpPr>
              <p:spPr>
                <a:xfrm>
                  <a:off x="1029891" y="2462212"/>
                  <a:ext cx="340519" cy="1857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519" h="185738">
                      <a:moveTo>
                        <a:pt x="340519" y="92869"/>
                      </a:moveTo>
                      <a:cubicBezTo>
                        <a:pt x="340519" y="144159"/>
                        <a:pt x="264289" y="185738"/>
                        <a:pt x="170259" y="185738"/>
                      </a:cubicBezTo>
                      <a:cubicBezTo>
                        <a:pt x="76230" y="185738"/>
                        <a:pt x="0" y="144159"/>
                        <a:pt x="0" y="92869"/>
                      </a:cubicBezTo>
                      <a:cubicBezTo>
                        <a:pt x="0" y="41578"/>
                        <a:pt x="76230" y="0"/>
                        <a:pt x="170259" y="0"/>
                      </a:cubicBezTo>
                      <a:cubicBezTo>
                        <a:pt x="264289" y="0"/>
                        <a:pt x="340519" y="41578"/>
                        <a:pt x="340519" y="92869"/>
                      </a:cubicBezTo>
                      <a:close/>
                    </a:path>
                  </a:pathLst>
                </a:custGeom>
                <a:solidFill>
                  <a:schemeClr val="accent2">
                    <a:alpha val="20000"/>
                  </a:schemeClr>
                </a:solidFill>
                <a:ln>
                  <a:noFill/>
                </a:ln>
              </p:spPr>
            </p:sp>
            <p:sp>
              <p:nvSpPr>
                <p:cNvPr id="10" name="Freeform 10"/>
                <p:cNvSpPr/>
                <p:nvPr/>
              </p:nvSpPr>
              <p:spPr>
                <a:xfrm>
                  <a:off x="1014412" y="2446734"/>
                  <a:ext cx="371475" cy="4024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1475" h="402431">
                      <a:moveTo>
                        <a:pt x="185738" y="0"/>
                      </a:moveTo>
                      <a:cubicBezTo>
                        <a:pt x="81589" y="0"/>
                        <a:pt x="0" y="47595"/>
                        <a:pt x="0" y="108347"/>
                      </a:cubicBezTo>
                      <a:lnTo>
                        <a:pt x="0" y="294084"/>
                      </a:lnTo>
                      <a:cubicBezTo>
                        <a:pt x="0" y="354836"/>
                        <a:pt x="81589" y="402431"/>
                        <a:pt x="185738" y="402431"/>
                      </a:cubicBezTo>
                      <a:cubicBezTo>
                        <a:pt x="289886" y="402431"/>
                        <a:pt x="371475" y="354836"/>
                        <a:pt x="371475" y="294084"/>
                      </a:cubicBezTo>
                      <a:lnTo>
                        <a:pt x="371475" y="108347"/>
                      </a:lnTo>
                      <a:cubicBezTo>
                        <a:pt x="371475" y="47595"/>
                        <a:pt x="289886" y="0"/>
                        <a:pt x="185738" y="0"/>
                      </a:cubicBezTo>
                      <a:close/>
                      <a:moveTo>
                        <a:pt x="340519" y="201216"/>
                      </a:moveTo>
                      <a:cubicBezTo>
                        <a:pt x="340519" y="219828"/>
                        <a:pt x="325273" y="238808"/>
                        <a:pt x="298708" y="253300"/>
                      </a:cubicBezTo>
                      <a:cubicBezTo>
                        <a:pt x="268797" y="269610"/>
                        <a:pt x="228670" y="278606"/>
                        <a:pt x="185738" y="278606"/>
                      </a:cubicBezTo>
                      <a:cubicBezTo>
                        <a:pt x="142805" y="278606"/>
                        <a:pt x="102678" y="269610"/>
                        <a:pt x="72767" y="253300"/>
                      </a:cubicBezTo>
                      <a:cubicBezTo>
                        <a:pt x="46202" y="238808"/>
                        <a:pt x="30956" y="219828"/>
                        <a:pt x="30956" y="201216"/>
                      </a:cubicBezTo>
                      <a:lnTo>
                        <a:pt x="30956" y="169021"/>
                      </a:lnTo>
                      <a:cubicBezTo>
                        <a:pt x="63963" y="198043"/>
                        <a:pt x="120400" y="216694"/>
                        <a:pt x="185738" y="216694"/>
                      </a:cubicBezTo>
                      <a:cubicBezTo>
                        <a:pt x="251075" y="216694"/>
                        <a:pt x="307512" y="197965"/>
                        <a:pt x="340519" y="169021"/>
                      </a:cubicBezTo>
                      <a:close/>
                      <a:moveTo>
                        <a:pt x="72767" y="56263"/>
                      </a:moveTo>
                      <a:cubicBezTo>
                        <a:pt x="102678" y="39953"/>
                        <a:pt x="142805" y="30956"/>
                        <a:pt x="185738" y="30956"/>
                      </a:cubicBezTo>
                      <a:cubicBezTo>
                        <a:pt x="228670" y="30956"/>
                        <a:pt x="268797" y="39953"/>
                        <a:pt x="298708" y="56263"/>
                      </a:cubicBezTo>
                      <a:cubicBezTo>
                        <a:pt x="325273" y="70754"/>
                        <a:pt x="340519" y="89734"/>
                        <a:pt x="340519" y="108347"/>
                      </a:cubicBezTo>
                      <a:cubicBezTo>
                        <a:pt x="340519" y="126959"/>
                        <a:pt x="325273" y="145939"/>
                        <a:pt x="298708" y="160431"/>
                      </a:cubicBezTo>
                      <a:cubicBezTo>
                        <a:pt x="268797" y="176741"/>
                        <a:pt x="228670" y="185738"/>
                        <a:pt x="185738" y="185738"/>
                      </a:cubicBezTo>
                      <a:cubicBezTo>
                        <a:pt x="142805" y="185738"/>
                        <a:pt x="102678" y="176741"/>
                        <a:pt x="72767" y="160431"/>
                      </a:cubicBezTo>
                      <a:cubicBezTo>
                        <a:pt x="46202" y="145939"/>
                        <a:pt x="30956" y="126959"/>
                        <a:pt x="30956" y="108347"/>
                      </a:cubicBezTo>
                      <a:cubicBezTo>
                        <a:pt x="30956" y="89734"/>
                        <a:pt x="46202" y="70754"/>
                        <a:pt x="72767" y="56263"/>
                      </a:cubicBezTo>
                      <a:close/>
                      <a:moveTo>
                        <a:pt x="298708" y="346168"/>
                      </a:moveTo>
                      <a:cubicBezTo>
                        <a:pt x="268797" y="362478"/>
                        <a:pt x="228670" y="371475"/>
                        <a:pt x="185738" y="371475"/>
                      </a:cubicBezTo>
                      <a:cubicBezTo>
                        <a:pt x="142805" y="371475"/>
                        <a:pt x="102678" y="362478"/>
                        <a:pt x="72767" y="346168"/>
                      </a:cubicBezTo>
                      <a:cubicBezTo>
                        <a:pt x="46202" y="331677"/>
                        <a:pt x="30956" y="312697"/>
                        <a:pt x="30956" y="294084"/>
                      </a:cubicBezTo>
                      <a:lnTo>
                        <a:pt x="30956" y="261890"/>
                      </a:lnTo>
                      <a:cubicBezTo>
                        <a:pt x="63963" y="290911"/>
                        <a:pt x="120400" y="309562"/>
                        <a:pt x="185738" y="309562"/>
                      </a:cubicBezTo>
                      <a:cubicBezTo>
                        <a:pt x="251075" y="309562"/>
                        <a:pt x="307512" y="290834"/>
                        <a:pt x="340519" y="261890"/>
                      </a:cubicBezTo>
                      <a:lnTo>
                        <a:pt x="340519" y="294084"/>
                      </a:lnTo>
                      <a:cubicBezTo>
                        <a:pt x="340519" y="312697"/>
                        <a:pt x="325273" y="331677"/>
                        <a:pt x="298708" y="34616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</p:sp>
          </p:grpSp>
          <p:sp>
            <p:nvSpPr>
              <p:cNvPr id="12" name="TextBox 12"/>
              <p:cNvSpPr txBox="1"/>
              <p:nvPr/>
            </p:nvSpPr>
            <p:spPr>
              <a:xfrm>
                <a:off x="1591056" y="2453640"/>
                <a:ext cx="3162129" cy="3520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800" b="1" dirty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rPr>
                  <a:t>SlopCodeBench (SCBench)</a:t>
                </a:r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945261" y="2951321"/>
                <a:ext cx="4054304" cy="27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42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Long-horizon repository coding — sustained</a:t>
                </a:r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945261" y="3198971"/>
                <a:ext cx="2757630" cy="27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42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work across a real codebase.</a:t>
                </a:r>
              </a:p>
            </p:txBody>
          </p:sp>
        </p:grpSp>
        <p:grpSp>
          <p:nvGrpSpPr>
            <p:cNvPr id="23" name="Group 23"/>
            <p:cNvGrpSpPr/>
            <p:nvPr/>
          </p:nvGrpSpPr>
          <p:grpSpPr>
            <a:xfrm>
              <a:off x="685800" y="3733800"/>
              <a:ext cx="5105400" cy="1428750"/>
              <a:chOff x="685800" y="3733800"/>
              <a:chExt cx="5105400" cy="1428750"/>
            </a:xfrm>
          </p:grpSpPr>
          <p:sp>
            <p:nvSpPr>
              <p:cNvPr id="16" name="Rectangle 16"/>
              <p:cNvSpPr/>
              <p:nvPr/>
            </p:nvSpPr>
            <p:spPr>
              <a:xfrm>
                <a:off x="685800" y="3733800"/>
                <a:ext cx="5105400" cy="1428750"/>
              </a:xfrm>
              <a:prstGeom prst="roundRect">
                <a:avLst>
                  <a:gd name="adj" fmla="val 8000"/>
                </a:avLst>
              </a:prstGeom>
              <a:solidFill>
                <a:schemeClr val="lt2"/>
              </a:solidFill>
              <a:ln>
                <a:noFill/>
              </a:ln>
            </p:spPr>
          </p:sp>
          <p:grpSp>
            <p:nvGrpSpPr>
              <p:cNvPr id="19" name="Group 19"/>
              <p:cNvGrpSpPr/>
              <p:nvPr/>
            </p:nvGrpSpPr>
            <p:grpSpPr>
              <a:xfrm>
                <a:off x="1014412" y="4046934"/>
                <a:ext cx="371475" cy="402431"/>
                <a:chOff x="1014412" y="4046934"/>
                <a:chExt cx="371475" cy="402431"/>
              </a:xfrm>
            </p:grpSpPr>
            <p:sp>
              <p:nvSpPr>
                <p:cNvPr id="17" name="Freeform 17"/>
                <p:cNvSpPr/>
                <p:nvPr/>
              </p:nvSpPr>
              <p:spPr>
                <a:xfrm>
                  <a:off x="1029891" y="4062412"/>
                  <a:ext cx="340519" cy="1857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519" h="185738">
                      <a:moveTo>
                        <a:pt x="340519" y="92869"/>
                      </a:moveTo>
                      <a:cubicBezTo>
                        <a:pt x="340519" y="144159"/>
                        <a:pt x="264289" y="185738"/>
                        <a:pt x="170259" y="185738"/>
                      </a:cubicBezTo>
                      <a:cubicBezTo>
                        <a:pt x="76230" y="185738"/>
                        <a:pt x="0" y="144159"/>
                        <a:pt x="0" y="92869"/>
                      </a:cubicBezTo>
                      <a:cubicBezTo>
                        <a:pt x="0" y="41578"/>
                        <a:pt x="76230" y="0"/>
                        <a:pt x="170259" y="0"/>
                      </a:cubicBezTo>
                      <a:cubicBezTo>
                        <a:pt x="264289" y="0"/>
                        <a:pt x="340519" y="41578"/>
                        <a:pt x="340519" y="92869"/>
                      </a:cubicBezTo>
                      <a:close/>
                    </a:path>
                  </a:pathLst>
                </a:custGeom>
                <a:solidFill>
                  <a:schemeClr val="accent3">
                    <a:alpha val="20000"/>
                  </a:schemeClr>
                </a:solidFill>
                <a:ln>
                  <a:noFill/>
                </a:ln>
              </p:spPr>
            </p:sp>
            <p:sp>
              <p:nvSpPr>
                <p:cNvPr id="18" name="Freeform 18"/>
                <p:cNvSpPr/>
                <p:nvPr/>
              </p:nvSpPr>
              <p:spPr>
                <a:xfrm>
                  <a:off x="1014412" y="4046934"/>
                  <a:ext cx="371475" cy="4024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1475" h="402431">
                      <a:moveTo>
                        <a:pt x="185738" y="0"/>
                      </a:moveTo>
                      <a:cubicBezTo>
                        <a:pt x="81589" y="0"/>
                        <a:pt x="0" y="47595"/>
                        <a:pt x="0" y="108347"/>
                      </a:cubicBezTo>
                      <a:lnTo>
                        <a:pt x="0" y="294084"/>
                      </a:lnTo>
                      <a:cubicBezTo>
                        <a:pt x="0" y="354836"/>
                        <a:pt x="81589" y="402431"/>
                        <a:pt x="185738" y="402431"/>
                      </a:cubicBezTo>
                      <a:cubicBezTo>
                        <a:pt x="289886" y="402431"/>
                        <a:pt x="371475" y="354836"/>
                        <a:pt x="371475" y="294084"/>
                      </a:cubicBezTo>
                      <a:lnTo>
                        <a:pt x="371475" y="108347"/>
                      </a:lnTo>
                      <a:cubicBezTo>
                        <a:pt x="371475" y="47595"/>
                        <a:pt x="289886" y="0"/>
                        <a:pt x="185738" y="0"/>
                      </a:cubicBezTo>
                      <a:close/>
                      <a:moveTo>
                        <a:pt x="340519" y="201216"/>
                      </a:moveTo>
                      <a:cubicBezTo>
                        <a:pt x="340519" y="219828"/>
                        <a:pt x="325273" y="238808"/>
                        <a:pt x="298708" y="253300"/>
                      </a:cubicBezTo>
                      <a:cubicBezTo>
                        <a:pt x="268797" y="269610"/>
                        <a:pt x="228670" y="278606"/>
                        <a:pt x="185738" y="278606"/>
                      </a:cubicBezTo>
                      <a:cubicBezTo>
                        <a:pt x="142805" y="278606"/>
                        <a:pt x="102678" y="269610"/>
                        <a:pt x="72767" y="253300"/>
                      </a:cubicBezTo>
                      <a:cubicBezTo>
                        <a:pt x="46202" y="238808"/>
                        <a:pt x="30956" y="219828"/>
                        <a:pt x="30956" y="201216"/>
                      </a:cubicBezTo>
                      <a:lnTo>
                        <a:pt x="30956" y="169021"/>
                      </a:lnTo>
                      <a:cubicBezTo>
                        <a:pt x="63963" y="198043"/>
                        <a:pt x="120400" y="216694"/>
                        <a:pt x="185738" y="216694"/>
                      </a:cubicBezTo>
                      <a:cubicBezTo>
                        <a:pt x="251075" y="216694"/>
                        <a:pt x="307512" y="197965"/>
                        <a:pt x="340519" y="169021"/>
                      </a:cubicBezTo>
                      <a:close/>
                      <a:moveTo>
                        <a:pt x="72767" y="56263"/>
                      </a:moveTo>
                      <a:cubicBezTo>
                        <a:pt x="102678" y="39953"/>
                        <a:pt x="142805" y="30956"/>
                        <a:pt x="185738" y="30956"/>
                      </a:cubicBezTo>
                      <a:cubicBezTo>
                        <a:pt x="228670" y="30956"/>
                        <a:pt x="268797" y="39953"/>
                        <a:pt x="298708" y="56263"/>
                      </a:cubicBezTo>
                      <a:cubicBezTo>
                        <a:pt x="325273" y="70754"/>
                        <a:pt x="340519" y="89734"/>
                        <a:pt x="340519" y="108347"/>
                      </a:cubicBezTo>
                      <a:cubicBezTo>
                        <a:pt x="340519" y="126959"/>
                        <a:pt x="325273" y="145939"/>
                        <a:pt x="298708" y="160431"/>
                      </a:cubicBezTo>
                      <a:cubicBezTo>
                        <a:pt x="268797" y="176741"/>
                        <a:pt x="228670" y="185738"/>
                        <a:pt x="185738" y="185738"/>
                      </a:cubicBezTo>
                      <a:cubicBezTo>
                        <a:pt x="142805" y="185738"/>
                        <a:pt x="102678" y="176741"/>
                        <a:pt x="72767" y="160431"/>
                      </a:cubicBezTo>
                      <a:cubicBezTo>
                        <a:pt x="46202" y="145939"/>
                        <a:pt x="30956" y="126959"/>
                        <a:pt x="30956" y="108347"/>
                      </a:cubicBezTo>
                      <a:cubicBezTo>
                        <a:pt x="30956" y="89734"/>
                        <a:pt x="46202" y="70754"/>
                        <a:pt x="72767" y="56263"/>
                      </a:cubicBezTo>
                      <a:close/>
                      <a:moveTo>
                        <a:pt x="298708" y="346168"/>
                      </a:moveTo>
                      <a:cubicBezTo>
                        <a:pt x="268797" y="362478"/>
                        <a:pt x="228670" y="371475"/>
                        <a:pt x="185738" y="371475"/>
                      </a:cubicBezTo>
                      <a:cubicBezTo>
                        <a:pt x="142805" y="371475"/>
                        <a:pt x="102678" y="362478"/>
                        <a:pt x="72767" y="346168"/>
                      </a:cubicBezTo>
                      <a:cubicBezTo>
                        <a:pt x="46202" y="331677"/>
                        <a:pt x="30956" y="312697"/>
                        <a:pt x="30956" y="294084"/>
                      </a:cubicBezTo>
                      <a:lnTo>
                        <a:pt x="30956" y="261890"/>
                      </a:lnTo>
                      <a:cubicBezTo>
                        <a:pt x="63963" y="290911"/>
                        <a:pt x="120400" y="309562"/>
                        <a:pt x="185738" y="309562"/>
                      </a:cubicBezTo>
                      <a:cubicBezTo>
                        <a:pt x="251075" y="309562"/>
                        <a:pt x="307512" y="290834"/>
                        <a:pt x="340519" y="261890"/>
                      </a:cubicBezTo>
                      <a:lnTo>
                        <a:pt x="340519" y="294084"/>
                      </a:lnTo>
                      <a:cubicBezTo>
                        <a:pt x="340519" y="312697"/>
                        <a:pt x="325273" y="331677"/>
                        <a:pt x="298708" y="346168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</p:sp>
          </p:grpSp>
          <p:sp>
            <p:nvSpPr>
              <p:cNvPr id="20" name="TextBox 20"/>
              <p:cNvSpPr txBox="1"/>
              <p:nvPr/>
            </p:nvSpPr>
            <p:spPr>
              <a:xfrm>
                <a:off x="1591056" y="4053840"/>
                <a:ext cx="1361576" cy="3520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800" b="1" dirty="0">
                    <a:solidFill>
                      <a:srgbClr val="0369A1"/>
                    </a:solidFill>
                    <a:latin typeface="+mn-lt"/>
                    <a:ea typeface="+mn-ea"/>
                    <a:cs typeface="+mn-cs"/>
                  </a:rPr>
                  <a:t>BeyondSWE</a:t>
                </a:r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945261" y="4551521"/>
                <a:ext cx="3337369" cy="27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42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Software-engineering tasks beyond</a:t>
                </a:r>
              </a:p>
            </p:txBody>
          </p:sp>
          <p:sp>
            <p:nvSpPr>
              <p:cNvPr id="22" name="TextBox 22"/>
              <p:cNvSpPr txBox="1"/>
              <p:nvPr/>
            </p:nvSpPr>
            <p:spPr>
              <a:xfrm>
                <a:off x="945261" y="4799171"/>
                <a:ext cx="2145916" cy="27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42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single-repo bug fixing.</a:t>
                </a:r>
              </a:p>
            </p:txBody>
          </p:sp>
        </p:grpSp>
      </p:grpSp>
      <p:grpSp>
        <p:nvGrpSpPr>
          <p:cNvPr id="44" name="Group 44" descr="## [Group 44] BENCHMARK SCALE&#10;and twenty-seven paired Type two and Type three task instances — eleven from SlopCodeBench and sixteen from BeyondSWE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a17e6d44ab426ea7f19c5763d15e9d0331112706367e2c59bf9c60f164fcbd0a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BENCHMARK SCALE</p2vs:concise>
                  <p2vs:detailed>and twenty-seven paired Type two and Type three task instances — eleven from SlopCodeBench and sixteen from BeyondSWE.</p2vs:detailed>
                </p2vs:blockSemantics>
              </a:ext>
            </a:extLst>
          </p:cNvPr>
          <p:cNvGrpSpPr/>
          <p:nvPr/>
        </p:nvGrpSpPr>
        <p:grpSpPr>
          <a:xfrm>
            <a:off x="6317742" y="1797368"/>
            <a:ext cx="5188458" cy="3417189"/>
            <a:chOff x="6317742" y="1797368"/>
            <a:chExt cx="5188458" cy="3417189"/>
          </a:xfrm>
        </p:grpSpPr>
        <p:sp>
          <p:nvSpPr>
            <p:cNvPr id="25" name="TextBox 25"/>
            <p:cNvSpPr txBox="1"/>
            <p:nvPr/>
          </p:nvSpPr>
          <p:spPr>
            <a:xfrm>
              <a:off x="6317742" y="1797368"/>
              <a:ext cx="181639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b="1" spc="75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BENCHMARK SCALE</a:t>
              </a:r>
            </a:p>
          </p:txBody>
        </p:sp>
        <p:grpSp>
          <p:nvGrpSpPr>
            <p:cNvPr id="29" name="Group 29"/>
            <p:cNvGrpSpPr/>
            <p:nvPr/>
          </p:nvGrpSpPr>
          <p:grpSpPr>
            <a:xfrm>
              <a:off x="6324600" y="2133600"/>
              <a:ext cx="2476500" cy="1428750"/>
              <a:chOff x="6324600" y="2133600"/>
              <a:chExt cx="2476500" cy="1428750"/>
            </a:xfrm>
          </p:grpSpPr>
          <p:sp>
            <p:nvSpPr>
              <p:cNvPr id="26" name="Rectangle 26"/>
              <p:cNvSpPr/>
              <p:nvPr/>
            </p:nvSpPr>
            <p:spPr>
              <a:xfrm>
                <a:off x="6324600" y="2133600"/>
                <a:ext cx="2476500" cy="1428750"/>
              </a:xfrm>
              <a:prstGeom prst="roundRect">
                <a:avLst>
                  <a:gd name="adj" fmla="val 8000"/>
                </a:avLst>
              </a:prstGeom>
              <a:solidFill>
                <a:schemeClr val="accent1"/>
              </a:solidFill>
              <a:ln>
                <a:noFill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7182295" y="2431732"/>
                <a:ext cx="761110" cy="9048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4650" b="1" dirty="0">
                    <a:solidFill>
                      <a:srgbClr val="FFFFFF"/>
                    </a:solidFill>
                    <a:latin typeface="Courier New"/>
                    <a:ea typeface="Courier New"/>
                    <a:cs typeface="Courier New"/>
                  </a:rPr>
                  <a:t>90</a:t>
                </a:r>
              </a:p>
            </p:txBody>
          </p:sp>
          <p:sp>
            <p:nvSpPr>
              <p:cNvPr id="28" name="TextBox 28"/>
              <p:cNvSpPr txBox="1"/>
              <p:nvPr/>
            </p:nvSpPr>
            <p:spPr>
              <a:xfrm>
                <a:off x="6878916" y="3119914"/>
                <a:ext cx="1367868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280" dirty="0">
                    <a:solidFill>
                      <a:srgbClr val="93C5FD"/>
                    </a:solidFill>
                    <a:latin typeface="+mn-lt"/>
                    <a:ea typeface="+mn-ea"/>
                    <a:cs typeface="+mn-cs"/>
                  </a:rPr>
                  <a:t>Type I questions</a:t>
                </a:r>
              </a:p>
            </p:txBody>
          </p:sp>
        </p:grpSp>
        <p:grpSp>
          <p:nvGrpSpPr>
            <p:cNvPr id="33" name="Group 33"/>
            <p:cNvGrpSpPr/>
            <p:nvPr/>
          </p:nvGrpSpPr>
          <p:grpSpPr>
            <a:xfrm>
              <a:off x="9029700" y="2133600"/>
              <a:ext cx="2476500" cy="1428750"/>
              <a:chOff x="9029700" y="2133600"/>
              <a:chExt cx="2476500" cy="1428750"/>
            </a:xfrm>
          </p:grpSpPr>
          <p:sp>
            <p:nvSpPr>
              <p:cNvPr id="30" name="Rectangle 30"/>
              <p:cNvSpPr/>
              <p:nvPr/>
            </p:nvSpPr>
            <p:spPr>
              <a:xfrm>
                <a:off x="9029700" y="2133600"/>
                <a:ext cx="2476500" cy="1428750"/>
              </a:xfrm>
              <a:prstGeom prst="roundRect">
                <a:avLst>
                  <a:gd name="adj" fmla="val 8000"/>
                </a:avLst>
              </a:pr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31" name="TextBox 31"/>
              <p:cNvSpPr txBox="1"/>
              <p:nvPr/>
            </p:nvSpPr>
            <p:spPr>
              <a:xfrm>
                <a:off x="9887395" y="2431732"/>
                <a:ext cx="761110" cy="9048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4650" b="1" dirty="0">
                    <a:solidFill>
                      <a:srgbClr val="FFFFFF"/>
                    </a:solidFill>
                    <a:latin typeface="Courier New"/>
                    <a:ea typeface="Courier New"/>
                    <a:cs typeface="Courier New"/>
                  </a:rPr>
                  <a:t>27</a:t>
                </a:r>
              </a:p>
            </p:txBody>
          </p:sp>
          <p:sp>
            <p:nvSpPr>
              <p:cNvPr id="32" name="TextBox 32"/>
              <p:cNvSpPr txBox="1"/>
              <p:nvPr/>
            </p:nvSpPr>
            <p:spPr>
              <a:xfrm>
                <a:off x="9352763" y="3119914"/>
                <a:ext cx="1830375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280" dirty="0">
                    <a:solidFill>
                      <a:srgbClr val="DBEAFE"/>
                    </a:solidFill>
                    <a:latin typeface="+mn-lt"/>
                    <a:ea typeface="+mn-ea"/>
                    <a:cs typeface="+mn-cs"/>
                  </a:rPr>
                  <a:t>paired II–III instances</a:t>
                </a:r>
              </a:p>
            </p:txBody>
          </p:sp>
        </p:grpSp>
        <p:grpSp>
          <p:nvGrpSpPr>
            <p:cNvPr id="43" name="Group 43"/>
            <p:cNvGrpSpPr/>
            <p:nvPr/>
          </p:nvGrpSpPr>
          <p:grpSpPr>
            <a:xfrm>
              <a:off x="6324600" y="3733800"/>
              <a:ext cx="5181600" cy="1480757"/>
              <a:chOff x="6324600" y="3733800"/>
              <a:chExt cx="5181600" cy="1480757"/>
            </a:xfrm>
          </p:grpSpPr>
          <p:sp>
            <p:nvSpPr>
              <p:cNvPr id="34" name="Rectangle 34"/>
              <p:cNvSpPr/>
              <p:nvPr/>
            </p:nvSpPr>
            <p:spPr>
              <a:xfrm>
                <a:off x="6324600" y="3733800"/>
                <a:ext cx="5181600" cy="1428750"/>
              </a:xfrm>
              <a:prstGeom prst="roundRect">
                <a:avLst>
                  <a:gd name="adj" fmla="val 8000"/>
                </a:avLst>
              </a:prstGeom>
              <a:solidFill>
                <a:schemeClr val="lt2"/>
              </a:solidFill>
              <a:ln>
                <a:noFill/>
              </a:ln>
            </p:spPr>
          </p:sp>
          <p:grpSp>
            <p:nvGrpSpPr>
              <p:cNvPr id="37" name="Group 37"/>
              <p:cNvGrpSpPr/>
              <p:nvPr/>
            </p:nvGrpSpPr>
            <p:grpSpPr>
              <a:xfrm>
                <a:off x="6632377" y="4102988"/>
                <a:ext cx="355998" cy="385542"/>
                <a:chOff x="6632377" y="4102988"/>
                <a:chExt cx="355998" cy="385542"/>
              </a:xfrm>
            </p:grpSpPr>
            <p:sp>
              <p:nvSpPr>
                <p:cNvPr id="35" name="Freeform 35"/>
                <p:cNvSpPr/>
                <p:nvPr/>
              </p:nvSpPr>
              <p:spPr>
                <a:xfrm>
                  <a:off x="6646069" y="4208368"/>
                  <a:ext cx="164307" cy="2654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307" h="265407">
                      <a:moveTo>
                        <a:pt x="164307" y="89273"/>
                      </a:moveTo>
                      <a:lnTo>
                        <a:pt x="164307" y="265407"/>
                      </a:lnTo>
                      <a:cubicBezTo>
                        <a:pt x="162007" y="265397"/>
                        <a:pt x="159747" y="264809"/>
                        <a:pt x="157734" y="263695"/>
                      </a:cubicBezTo>
                      <a:lnTo>
                        <a:pt x="7120" y="181268"/>
                      </a:lnTo>
                      <a:cubicBezTo>
                        <a:pt x="2740" y="178871"/>
                        <a:pt x="11" y="174280"/>
                        <a:pt x="0" y="169287"/>
                      </a:cubicBezTo>
                      <a:lnTo>
                        <a:pt x="0" y="5597"/>
                      </a:lnTo>
                      <a:cubicBezTo>
                        <a:pt x="1" y="3668"/>
                        <a:pt x="409" y="1760"/>
                        <a:pt x="1198" y="0"/>
                      </a:cubicBezTo>
                      <a:close/>
                    </a:path>
                  </a:pathLst>
                </a:custGeom>
                <a:solidFill>
                  <a:schemeClr val="accent2">
                    <a:alpha val="20000"/>
                  </a:schemeClr>
                </a:solidFill>
                <a:ln>
                  <a:noFill/>
                </a:ln>
              </p:spPr>
            </p:sp>
            <p:sp>
              <p:nvSpPr>
                <p:cNvPr id="36" name="Freeform 36"/>
                <p:cNvSpPr/>
                <p:nvPr/>
              </p:nvSpPr>
              <p:spPr>
                <a:xfrm>
                  <a:off x="6632377" y="4102988"/>
                  <a:ext cx="355998" cy="3855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998" h="385542">
                      <a:moveTo>
                        <a:pt x="341758" y="86930"/>
                      </a:moveTo>
                      <a:lnTo>
                        <a:pt x="191143" y="4520"/>
                      </a:lnTo>
                      <a:lnTo>
                        <a:pt x="191143" y="4520"/>
                      </a:lnTo>
                      <a:cubicBezTo>
                        <a:pt x="182963" y="0"/>
                        <a:pt x="173035" y="0"/>
                        <a:pt x="164854" y="4520"/>
                      </a:cubicBezTo>
                      <a:lnTo>
                        <a:pt x="14240" y="86964"/>
                      </a:lnTo>
                      <a:cubicBezTo>
                        <a:pt x="5479" y="91758"/>
                        <a:pt x="23" y="100940"/>
                        <a:pt x="0" y="110926"/>
                      </a:cubicBezTo>
                      <a:lnTo>
                        <a:pt x="0" y="274616"/>
                      </a:lnTo>
                      <a:cubicBezTo>
                        <a:pt x="23" y="284602"/>
                        <a:pt x="5479" y="293784"/>
                        <a:pt x="14240" y="298578"/>
                      </a:cubicBezTo>
                      <a:lnTo>
                        <a:pt x="164854" y="381022"/>
                      </a:lnTo>
                      <a:cubicBezTo>
                        <a:pt x="173035" y="385542"/>
                        <a:pt x="182963" y="385542"/>
                        <a:pt x="191143" y="381022"/>
                      </a:cubicBezTo>
                      <a:lnTo>
                        <a:pt x="341758" y="298578"/>
                      </a:lnTo>
                      <a:cubicBezTo>
                        <a:pt x="350518" y="293784"/>
                        <a:pt x="355975" y="284602"/>
                        <a:pt x="355998" y="274616"/>
                      </a:cubicBezTo>
                      <a:lnTo>
                        <a:pt x="355998" y="110943"/>
                      </a:lnTo>
                      <a:cubicBezTo>
                        <a:pt x="355994" y="100938"/>
                        <a:pt x="350535" y="91732"/>
                        <a:pt x="341758" y="86930"/>
                      </a:cubicBezTo>
                      <a:close/>
                      <a:moveTo>
                        <a:pt x="177999" y="28481"/>
                      </a:moveTo>
                      <a:lnTo>
                        <a:pt x="177999" y="28481"/>
                      </a:lnTo>
                      <a:lnTo>
                        <a:pt x="315503" y="103789"/>
                      </a:lnTo>
                      <a:lnTo>
                        <a:pt x="177999" y="179096"/>
                      </a:lnTo>
                      <a:lnTo>
                        <a:pt x="40495" y="103789"/>
                      </a:lnTo>
                      <a:close/>
                      <a:moveTo>
                        <a:pt x="27384" y="127750"/>
                      </a:moveTo>
                      <a:lnTo>
                        <a:pt x="164307" y="202681"/>
                      </a:lnTo>
                      <a:lnTo>
                        <a:pt x="164307" y="349513"/>
                      </a:lnTo>
                      <a:lnTo>
                        <a:pt x="27384" y="274633"/>
                      </a:lnTo>
                      <a:close/>
                      <a:moveTo>
                        <a:pt x="191691" y="349513"/>
                      </a:moveTo>
                      <a:lnTo>
                        <a:pt x="191691" y="202749"/>
                      </a:lnTo>
                      <a:lnTo>
                        <a:pt x="328613" y="127750"/>
                      </a:lnTo>
                      <a:lnTo>
                        <a:pt x="328613" y="27456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</p:sp>
          </p:grpSp>
          <p:sp>
            <p:nvSpPr>
              <p:cNvPr id="38" name="TextBox 38"/>
              <p:cNvSpPr txBox="1"/>
              <p:nvPr/>
            </p:nvSpPr>
            <p:spPr>
              <a:xfrm>
                <a:off x="7155561" y="4094321"/>
                <a:ext cx="3152015" cy="27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420" b="1" dirty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rPr>
                  <a:t>Paired instances split by source</a:t>
                </a:r>
              </a:p>
            </p:txBody>
          </p:sp>
          <p:sp>
            <p:nvSpPr>
              <p:cNvPr id="39" name="TextBox 39"/>
              <p:cNvSpPr txBox="1"/>
              <p:nvPr/>
            </p:nvSpPr>
            <p:spPr>
              <a:xfrm>
                <a:off x="7149846" y="4391978"/>
                <a:ext cx="422398" cy="4987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2550" b="1" dirty="0">
                    <a:solidFill>
                      <a:srgbClr val="0369A1"/>
                    </a:solidFill>
                    <a:latin typeface="Courier New"/>
                    <a:ea typeface="Courier New"/>
                    <a:cs typeface="Courier New"/>
                  </a:rPr>
                  <a:t>11</a:t>
                </a:r>
              </a:p>
            </p:txBody>
          </p:sp>
          <p:sp>
            <p:nvSpPr>
              <p:cNvPr id="40" name="TextBox 40"/>
              <p:cNvSpPr txBox="1"/>
              <p:nvPr/>
            </p:nvSpPr>
            <p:spPr>
              <a:xfrm>
                <a:off x="7669911" y="4513421"/>
                <a:ext cx="1285908" cy="27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42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from SCBench</a:t>
                </a:r>
              </a:p>
            </p:txBody>
          </p:sp>
          <p:sp>
            <p:nvSpPr>
              <p:cNvPr id="41" name="TextBox 41"/>
              <p:cNvSpPr txBox="1"/>
              <p:nvPr/>
            </p:nvSpPr>
            <p:spPr>
              <a:xfrm>
                <a:off x="7149846" y="4715828"/>
                <a:ext cx="422398" cy="4987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2550" b="1" dirty="0">
                    <a:solidFill>
                      <a:srgbClr val="0369A1"/>
                    </a:solidFill>
                    <a:latin typeface="Courier New"/>
                    <a:ea typeface="Courier New"/>
                    <a:cs typeface="Courier New"/>
                  </a:rPr>
                  <a:t>16</a:t>
                </a:r>
              </a:p>
            </p:txBody>
          </p:sp>
          <p:sp>
            <p:nvSpPr>
              <p:cNvPr id="42" name="TextBox 42"/>
              <p:cNvSpPr txBox="1"/>
              <p:nvPr/>
            </p:nvSpPr>
            <p:spPr>
              <a:xfrm>
                <a:off x="7669911" y="4837271"/>
                <a:ext cx="1541223" cy="27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42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from BeyondSWE</a:t>
                </a:r>
              </a:p>
            </p:txBody>
          </p:sp>
        </p:grpSp>
      </p:grpSp>
      <p:sp>
        <p:nvSpPr>
          <p:cNvPr id="45" name="TextBox 45"/>
          <p:cNvSpPr txBox="1"/>
          <p:nvPr/>
        </p:nvSpPr>
        <p:spPr>
          <a:xfrm>
            <a:off x="11103540" y="619220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rgbClr val="94A3B8"/>
                </a:solidFill>
                <a:latin typeface="Courier New"/>
                <a:ea typeface="Courier New"/>
                <a:cs typeface="Courier New"/>
              </a:rPr>
              <a:t>08 / 14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3335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grpSp>
        <p:nvGrpSpPr>
          <p:cNvPr id="6" name="Group 6"/>
          <p:cNvGrpSpPr/>
          <p:nvPr/>
        </p:nvGrpSpPr>
        <p:grpSpPr>
          <a:xfrm>
            <a:off x="670560" y="689610"/>
            <a:ext cx="10835640" cy="830580"/>
            <a:chOff x="670560" y="689610"/>
            <a:chExt cx="10835640" cy="830580"/>
          </a:xfrm>
        </p:grpSpPr>
        <p:sp>
          <p:nvSpPr>
            <p:cNvPr id="3" name="TextBox 3"/>
            <p:cNvSpPr txBox="1"/>
            <p:nvPr/>
          </p:nvSpPr>
          <p:spPr>
            <a:xfrm>
              <a:off x="679704" y="689610"/>
              <a:ext cx="3087136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b="1" spc="225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BENCHMARK · CONSTRUCTION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670560" y="933450"/>
              <a:ext cx="6444082" cy="5867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000" b="1" dirty="0">
                  <a:solidFill>
                    <a:schemeClr val="dk1"/>
                  </a:solidFill>
                  <a:latin typeface="+mj-lt"/>
                  <a:ea typeface="+mj-ea"/>
                  <a:cs typeface="+mj-cs"/>
                </a:rPr>
                <a:t>Pay the Execution Cost Once</a:t>
              </a:r>
            </a:p>
          </p:txBody>
        </p:sp>
        <p:sp>
          <p:nvSpPr>
            <p:cNvPr id="5" name="Line 5"/>
            <p:cNvSpPr/>
            <p:nvPr/>
          </p:nvSpPr>
          <p:spPr>
            <a:xfrm>
              <a:off x="685800" y="1485900"/>
              <a:ext cx="10820400" cy="9525"/>
            </a:xfrm>
            <a:custGeom>
              <a:avLst/>
              <a:gdLst/>
              <a:ahLst/>
              <a:cxnLst/>
              <a:rect l="l" t="t" r="r" b="b"/>
              <a:pathLst>
                <a:path w="10820400" h="9525">
                  <a:moveTo>
                    <a:pt x="0" y="0"/>
                  </a:moveTo>
                  <a:lnTo>
                    <a:pt x="10820400" y="0"/>
                  </a:lnTo>
                </a:path>
              </a:pathLst>
            </a:custGeom>
            <a:noFill/>
            <a:ln w="9525">
              <a:solidFill>
                <a:srgbClr val="CBD5E1"/>
              </a:solidFill>
            </a:ln>
          </p:spPr>
        </p:sp>
      </p:grpSp>
      <p:grpSp>
        <p:nvGrpSpPr>
          <p:cNvPr id="9" name="Group 9" descr="## [Group 9] For Type I, the correct contract is determined once at build time by replaying&#10;For Type one, the execution needed to determine the correct contract is completed once during construction,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88ca30c95353888942fb46fe9c733a2f778dc51a554eb3d7b3c1347fa9e8d86f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For Type I, the correct contract is determined once at build time by replaying</p2vs:concise>
                  <p2vs:detailed>For Type one, the execution needed to determine the correct contract is completed once during construction,</p2vs:detailed>
                </p2vs:blockSemantics>
              </a:ext>
            </a:extLst>
          </p:cNvPr>
          <p:cNvGrpSpPr/>
          <p:nvPr/>
        </p:nvGrpSpPr>
        <p:grpSpPr>
          <a:xfrm>
            <a:off x="677418" y="1726882"/>
            <a:ext cx="9487641" cy="589407"/>
            <a:chOff x="677418" y="1726882"/>
            <a:chExt cx="9487641" cy="589407"/>
          </a:xfrm>
        </p:grpSpPr>
        <p:sp>
          <p:nvSpPr>
            <p:cNvPr id="7" name="TextBox 7"/>
            <p:cNvSpPr txBox="1"/>
            <p:nvPr/>
          </p:nvSpPr>
          <p:spPr>
            <a:xfrm>
              <a:off x="677418" y="1726882"/>
              <a:ext cx="9487641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65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For Type I, the correct contract is determined once at build time by replaying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677418" y="1993582"/>
              <a:ext cx="8789700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65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all four candidates — so later scoring is a no-execution four-way choice.</a:t>
              </a:r>
            </a:p>
          </p:txBody>
        </p:sp>
      </p:grpSp>
      <p:grpSp>
        <p:nvGrpSpPr>
          <p:cNvPr id="13" name="Group 13" descr="## [Group 13] Figure 2 · Construction of the three LoopArena settings from full coding tasks.&#10;by replaying all four candidate Loop Contracts. Scoring a new Controller later then needs only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d30c47608c1c3d57c88c18d0ed6fb40be2f7b7d4fe53918e88fd44f1dc551320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Figure 2 · Construction of the three LoopArena settings from full coding tasks.</p2vs:concise>
                  <p2vs:detailed>by replaying all four candidate Loop Contracts. Scoring a new Controller later then needs only</p2vs:detailed>
                </p2vs:blockSemantics>
              </a:ext>
            </a:extLst>
          </p:cNvPr>
          <p:cNvGrpSpPr/>
          <p:nvPr/>
        </p:nvGrpSpPr>
        <p:grpSpPr>
          <a:xfrm>
            <a:off x="685800" y="2400300"/>
            <a:ext cx="7048500" cy="3733800"/>
            <a:chOff x="685800" y="2400300"/>
            <a:chExt cx="7048500" cy="3733800"/>
          </a:xfrm>
        </p:grpSpPr>
        <p:sp>
          <p:nvSpPr>
            <p:cNvPr id="10" name="Rectangle 10"/>
            <p:cNvSpPr/>
            <p:nvPr/>
          </p:nvSpPr>
          <p:spPr>
            <a:xfrm>
              <a:off x="685800" y="2400300"/>
              <a:ext cx="7048500" cy="3733800"/>
            </a:xfrm>
            <a:prstGeom prst="roundRect">
              <a:avLst>
                <a:gd name="adj" fmla="val 3061"/>
              </a:avLst>
            </a:prstGeom>
            <a:solidFill>
              <a:srgbClr val="FFFFFF"/>
            </a:solidFill>
            <a:ln w="9525">
              <a:solidFill>
                <a:srgbClr val="CBD5E1"/>
              </a:solidFill>
            </a:ln>
          </p:spPr>
        </p:sp>
        <p:pic>
          <p:nvPicPr>
            <p:cNvPr id="11" name="Image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09844" y="2590800"/>
              <a:ext cx="4600412" cy="3171825"/>
            </a:xfrm>
            <a:prstGeom prst="rect">
              <a:avLst/>
            </a:prstGeom>
          </p:spPr>
        </p:pic>
        <p:sp>
          <p:nvSpPr>
            <p:cNvPr id="12" name="TextBox 12"/>
            <p:cNvSpPr txBox="1"/>
            <p:nvPr/>
          </p:nvSpPr>
          <p:spPr>
            <a:xfrm>
              <a:off x="871347" y="5914549"/>
              <a:ext cx="5193144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980" dirty="0">
                  <a:solidFill>
                    <a:srgbClr val="94A3B8"/>
                  </a:solidFill>
                  <a:latin typeface="+mn-lt"/>
                  <a:ea typeface="+mn-ea"/>
                  <a:cs typeface="+mn-cs"/>
                </a:rPr>
                <a:t>Figure 2 · Construction of the three LoopArena settings from full coding tasks.</a:t>
              </a:r>
            </a:p>
          </p:txBody>
        </p:sp>
      </p:grpSp>
      <p:grpSp>
        <p:nvGrpSpPr>
          <p:cNvPr id="35" name="Group 35" descr="## [Group 35] Type III&#10;a four-way choice with no Worker execution, moving the expensive execution cost into benchmark construction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8744138174a0d611e83c15794415f3e4fbfc7f31d5dcc2ac08e7e09122c595e2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Type III</p2vs:concise>
                  <p2vs:detailed>a four-way choice with no Worker execution, moving the expensive execution cost into benchmark construction.</p2vs:detailed>
                </p2vs:blockSemantics>
              </a:ext>
            </a:extLst>
          </p:cNvPr>
          <p:cNvGrpSpPr/>
          <p:nvPr/>
        </p:nvGrpSpPr>
        <p:grpSpPr>
          <a:xfrm>
            <a:off x="8001000" y="2400300"/>
            <a:ext cx="3505200" cy="3562350"/>
            <a:chOff x="8001000" y="2400300"/>
            <a:chExt cx="3505200" cy="3562350"/>
          </a:xfrm>
        </p:grpSpPr>
        <p:grpSp>
          <p:nvGrpSpPr>
            <p:cNvPr id="18" name="Group 18"/>
            <p:cNvGrpSpPr/>
            <p:nvPr/>
          </p:nvGrpSpPr>
          <p:grpSpPr>
            <a:xfrm>
              <a:off x="8001000" y="2400300"/>
              <a:ext cx="3505200" cy="819150"/>
              <a:chOff x="8001000" y="2400300"/>
              <a:chExt cx="3505200" cy="819150"/>
            </a:xfrm>
          </p:grpSpPr>
          <p:sp>
            <p:nvSpPr>
              <p:cNvPr id="14" name="Rectangle 14"/>
              <p:cNvSpPr/>
              <p:nvPr/>
            </p:nvSpPr>
            <p:spPr>
              <a:xfrm>
                <a:off x="8001000" y="2400300"/>
                <a:ext cx="3505200" cy="819150"/>
              </a:xfrm>
              <a:prstGeom prst="roundRect">
                <a:avLst>
                  <a:gd name="adj" fmla="val 11628"/>
                </a:avLst>
              </a:prstGeom>
              <a:solidFill>
                <a:schemeClr val="accent1"/>
              </a:solidFill>
              <a:ln>
                <a:noFill/>
              </a:ln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8221218" y="2565082"/>
                <a:ext cx="957224" cy="3227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650" b="1" dirty="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</a:rPr>
                  <a:t>Type III</a:t>
                </a:r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9137904" y="2575560"/>
                <a:ext cx="1406713" cy="234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200" dirty="0">
                    <a:solidFill>
                      <a:srgbClr val="93C5FD"/>
                    </a:solidFill>
                    <a:latin typeface="+mn-lt"/>
                    <a:ea typeface="+mn-ea"/>
                    <a:cs typeface="+mn-cs"/>
                  </a:rPr>
                  <a:t>Full task from its</a:t>
                </a:r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9137904" y="2785110"/>
                <a:ext cx="1183386" cy="234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200" dirty="0">
                    <a:solidFill>
                      <a:srgbClr val="93C5FD"/>
                    </a:solidFill>
                    <a:latin typeface="+mn-lt"/>
                    <a:ea typeface="+mn-ea"/>
                    <a:cs typeface="+mn-cs"/>
                  </a:rPr>
                  <a:t>original state.</a:t>
                </a:r>
              </a:p>
            </p:txBody>
          </p:sp>
        </p:grpSp>
        <p:grpSp>
          <p:nvGrpSpPr>
            <p:cNvPr id="23" name="Group 23"/>
            <p:cNvGrpSpPr/>
            <p:nvPr/>
          </p:nvGrpSpPr>
          <p:grpSpPr>
            <a:xfrm>
              <a:off x="8001000" y="3314700"/>
              <a:ext cx="3505200" cy="819150"/>
              <a:chOff x="8001000" y="3314700"/>
              <a:chExt cx="3505200" cy="819150"/>
            </a:xfrm>
          </p:grpSpPr>
          <p:sp>
            <p:nvSpPr>
              <p:cNvPr id="19" name="Rectangle 19"/>
              <p:cNvSpPr/>
              <p:nvPr/>
            </p:nvSpPr>
            <p:spPr>
              <a:xfrm>
                <a:off x="8001000" y="3314700"/>
                <a:ext cx="3505200" cy="819150"/>
              </a:xfrm>
              <a:prstGeom prst="roundRect">
                <a:avLst>
                  <a:gd name="adj" fmla="val 11628"/>
                </a:avLst>
              </a:prstGeom>
              <a:solidFill>
                <a:schemeClr val="lt2"/>
              </a:solidFill>
              <a:ln>
                <a:noFill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8221218" y="3479482"/>
                <a:ext cx="862550" cy="3227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650" b="1" dirty="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rPr>
                  <a:t>Type II</a:t>
                </a:r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9137904" y="3489960"/>
                <a:ext cx="1697844" cy="234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200" dirty="0">
                    <a:solidFill>
                      <a:srgbClr val="475569"/>
                    </a:solidFill>
                    <a:latin typeface="+mn-lt"/>
                    <a:ea typeface="+mn-ea"/>
                    <a:cs typeface="+mn-cs"/>
                  </a:rPr>
                  <a:t>Prepared workspace,</a:t>
                </a:r>
              </a:p>
            </p:txBody>
          </p:sp>
          <p:sp>
            <p:nvSpPr>
              <p:cNvPr id="22" name="TextBox 22"/>
              <p:cNvSpPr txBox="1"/>
              <p:nvPr/>
            </p:nvSpPr>
            <p:spPr>
              <a:xfrm>
                <a:off x="9137904" y="3699510"/>
                <a:ext cx="1724558" cy="234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200" dirty="0">
                    <a:solidFill>
                      <a:srgbClr val="475569"/>
                    </a:solidFill>
                    <a:latin typeface="+mn-lt"/>
                    <a:ea typeface="+mn-ea"/>
                    <a:cs typeface="+mn-cs"/>
                  </a:rPr>
                  <a:t>one slice of the task.</a:t>
                </a:r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8001000" y="4229100"/>
              <a:ext cx="3505200" cy="1733550"/>
              <a:chOff x="8001000" y="4229100"/>
              <a:chExt cx="3505200" cy="1733550"/>
            </a:xfrm>
          </p:grpSpPr>
          <p:sp>
            <p:nvSpPr>
              <p:cNvPr id="24" name="Rectangle 24"/>
              <p:cNvSpPr/>
              <p:nvPr/>
            </p:nvSpPr>
            <p:spPr>
              <a:xfrm>
                <a:off x="8001000" y="4229100"/>
                <a:ext cx="3505200" cy="1733550"/>
              </a:xfrm>
              <a:prstGeom prst="roundRect">
                <a:avLst>
                  <a:gd name="adj" fmla="val 5495"/>
                </a:avLst>
              </a:prstGeom>
              <a:solidFill>
                <a:schemeClr val="lt2"/>
              </a:solidFill>
              <a:ln>
                <a:noFill/>
              </a:ln>
            </p:spPr>
          </p:sp>
          <p:sp>
            <p:nvSpPr>
              <p:cNvPr id="25" name="TextBox 25"/>
              <p:cNvSpPr txBox="1"/>
              <p:nvPr/>
            </p:nvSpPr>
            <p:spPr>
              <a:xfrm>
                <a:off x="8221218" y="4412932"/>
                <a:ext cx="765914" cy="3227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650" b="1" dirty="0">
                    <a:solidFill>
                      <a:srgbClr val="0369A1"/>
                    </a:solidFill>
                    <a:latin typeface="+mj-lt"/>
                    <a:ea typeface="+mj-ea"/>
                    <a:cs typeface="+mj-cs"/>
                  </a:rPr>
                  <a:t>Type I</a:t>
                </a:r>
              </a:p>
            </p:txBody>
          </p:sp>
          <p:grpSp>
            <p:nvGrpSpPr>
              <p:cNvPr id="28" name="Group 28"/>
              <p:cNvGrpSpPr/>
              <p:nvPr/>
            </p:nvGrpSpPr>
            <p:grpSpPr>
              <a:xfrm>
                <a:off x="11022545" y="4351043"/>
                <a:ext cx="276486" cy="287608"/>
                <a:chOff x="11022545" y="4351043"/>
                <a:chExt cx="276486" cy="287608"/>
              </a:xfrm>
            </p:grpSpPr>
            <p:sp>
              <p:nvSpPr>
                <p:cNvPr id="26" name="Freeform 26"/>
                <p:cNvSpPr/>
                <p:nvPr/>
              </p:nvSpPr>
              <p:spPr>
                <a:xfrm>
                  <a:off x="11215688" y="4364831"/>
                  <a:ext cx="71438" cy="71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38" h="71438">
                      <a:moveTo>
                        <a:pt x="71438" y="35719"/>
                      </a:moveTo>
                      <a:cubicBezTo>
                        <a:pt x="71438" y="55446"/>
                        <a:pt x="55446" y="71438"/>
                        <a:pt x="35719" y="71438"/>
                      </a:cubicBezTo>
                      <a:cubicBezTo>
                        <a:pt x="15992" y="71438"/>
                        <a:pt x="0" y="55446"/>
                        <a:pt x="0" y="35719"/>
                      </a:cubicBezTo>
                      <a:cubicBezTo>
                        <a:pt x="0" y="15992"/>
                        <a:pt x="15992" y="0"/>
                        <a:pt x="35719" y="0"/>
                      </a:cubicBezTo>
                      <a:cubicBezTo>
                        <a:pt x="55446" y="0"/>
                        <a:pt x="71438" y="15992"/>
                        <a:pt x="71438" y="35719"/>
                      </a:cubicBezTo>
                      <a:close/>
                    </a:path>
                  </a:pathLst>
                </a:custGeom>
                <a:solidFill>
                  <a:schemeClr val="accent3">
                    <a:alpha val="20000"/>
                  </a:schemeClr>
                </a:solidFill>
                <a:ln>
                  <a:noFill/>
                </a:ln>
              </p:spPr>
            </p:sp>
            <p:sp>
              <p:nvSpPr>
                <p:cNvPr id="27" name="Freeform 27"/>
                <p:cNvSpPr/>
                <p:nvPr/>
              </p:nvSpPr>
              <p:spPr>
                <a:xfrm>
                  <a:off x="11022545" y="4351043"/>
                  <a:ext cx="276486" cy="2876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6486" h="287608">
                      <a:moveTo>
                        <a:pt x="276486" y="49507"/>
                      </a:moveTo>
                      <a:cubicBezTo>
                        <a:pt x="276474" y="24761"/>
                        <a:pt x="257511" y="4147"/>
                        <a:pt x="232852" y="2074"/>
                      </a:cubicBezTo>
                      <a:cubicBezTo>
                        <a:pt x="208192" y="0"/>
                        <a:pt x="186054" y="17158"/>
                        <a:pt x="181909" y="41554"/>
                      </a:cubicBezTo>
                      <a:cubicBezTo>
                        <a:pt x="177764" y="65951"/>
                        <a:pt x="192994" y="89457"/>
                        <a:pt x="216955" y="95644"/>
                      </a:cubicBezTo>
                      <a:lnTo>
                        <a:pt x="216955" y="120945"/>
                      </a:lnTo>
                      <a:cubicBezTo>
                        <a:pt x="216955" y="127520"/>
                        <a:pt x="211624" y="132851"/>
                        <a:pt x="205049" y="132851"/>
                      </a:cubicBezTo>
                      <a:lnTo>
                        <a:pt x="74080" y="132851"/>
                      </a:lnTo>
                      <a:cubicBezTo>
                        <a:pt x="70023" y="132850"/>
                        <a:pt x="65996" y="133544"/>
                        <a:pt x="62174" y="134905"/>
                      </a:cubicBezTo>
                      <a:lnTo>
                        <a:pt x="62174" y="95644"/>
                      </a:lnTo>
                      <a:cubicBezTo>
                        <a:pt x="85394" y="89648"/>
                        <a:pt x="100535" y="67321"/>
                        <a:pt x="97513" y="43530"/>
                      </a:cubicBezTo>
                      <a:cubicBezTo>
                        <a:pt x="94491" y="19739"/>
                        <a:pt x="74250" y="1906"/>
                        <a:pt x="50267" y="1906"/>
                      </a:cubicBezTo>
                      <a:cubicBezTo>
                        <a:pt x="26285" y="1906"/>
                        <a:pt x="6044" y="19739"/>
                        <a:pt x="3022" y="43530"/>
                      </a:cubicBezTo>
                      <a:cubicBezTo>
                        <a:pt x="0" y="67321"/>
                        <a:pt x="15140" y="89648"/>
                        <a:pt x="38361" y="95644"/>
                      </a:cubicBezTo>
                      <a:lnTo>
                        <a:pt x="38361" y="193870"/>
                      </a:lnTo>
                      <a:cubicBezTo>
                        <a:pt x="15140" y="199866"/>
                        <a:pt x="0" y="222193"/>
                        <a:pt x="3022" y="245984"/>
                      </a:cubicBezTo>
                      <a:cubicBezTo>
                        <a:pt x="6044" y="269775"/>
                        <a:pt x="26285" y="287608"/>
                        <a:pt x="50267" y="287608"/>
                      </a:cubicBezTo>
                      <a:cubicBezTo>
                        <a:pt x="74250" y="287608"/>
                        <a:pt x="94491" y="269775"/>
                        <a:pt x="97513" y="245984"/>
                      </a:cubicBezTo>
                      <a:cubicBezTo>
                        <a:pt x="100535" y="222193"/>
                        <a:pt x="85394" y="199866"/>
                        <a:pt x="62174" y="193870"/>
                      </a:cubicBezTo>
                      <a:lnTo>
                        <a:pt x="62174" y="168570"/>
                      </a:lnTo>
                      <a:cubicBezTo>
                        <a:pt x="62174" y="161994"/>
                        <a:pt x="67504" y="156663"/>
                        <a:pt x="74080" y="156663"/>
                      </a:cubicBezTo>
                      <a:lnTo>
                        <a:pt x="205049" y="156663"/>
                      </a:lnTo>
                      <a:cubicBezTo>
                        <a:pt x="224775" y="156663"/>
                        <a:pt x="240767" y="140671"/>
                        <a:pt x="240767" y="120945"/>
                      </a:cubicBezTo>
                      <a:lnTo>
                        <a:pt x="240767" y="95644"/>
                      </a:lnTo>
                      <a:cubicBezTo>
                        <a:pt x="261785" y="90185"/>
                        <a:pt x="276466" y="71222"/>
                        <a:pt x="276486" y="49507"/>
                      </a:cubicBezTo>
                      <a:close/>
                      <a:moveTo>
                        <a:pt x="26455" y="49507"/>
                      </a:moveTo>
                      <a:cubicBezTo>
                        <a:pt x="26455" y="36356"/>
                        <a:pt x="37116" y="25695"/>
                        <a:pt x="50267" y="25695"/>
                      </a:cubicBezTo>
                      <a:cubicBezTo>
                        <a:pt x="63419" y="25695"/>
                        <a:pt x="74080" y="36356"/>
                        <a:pt x="74080" y="49507"/>
                      </a:cubicBezTo>
                      <a:cubicBezTo>
                        <a:pt x="74080" y="62658"/>
                        <a:pt x="63419" y="73320"/>
                        <a:pt x="50267" y="73320"/>
                      </a:cubicBezTo>
                      <a:cubicBezTo>
                        <a:pt x="37116" y="73320"/>
                        <a:pt x="26455" y="62658"/>
                        <a:pt x="26455" y="49507"/>
                      </a:cubicBezTo>
                      <a:close/>
                      <a:moveTo>
                        <a:pt x="74080" y="240007"/>
                      </a:moveTo>
                      <a:cubicBezTo>
                        <a:pt x="74080" y="253158"/>
                        <a:pt x="63419" y="263820"/>
                        <a:pt x="50267" y="263820"/>
                      </a:cubicBezTo>
                      <a:cubicBezTo>
                        <a:pt x="37116" y="263820"/>
                        <a:pt x="26455" y="253158"/>
                        <a:pt x="26455" y="240007"/>
                      </a:cubicBezTo>
                      <a:cubicBezTo>
                        <a:pt x="26455" y="226856"/>
                        <a:pt x="37116" y="216195"/>
                        <a:pt x="50267" y="216195"/>
                      </a:cubicBezTo>
                      <a:cubicBezTo>
                        <a:pt x="63419" y="216195"/>
                        <a:pt x="74080" y="226856"/>
                        <a:pt x="74080" y="240007"/>
                      </a:cubicBezTo>
                      <a:close/>
                      <a:moveTo>
                        <a:pt x="228861" y="73320"/>
                      </a:moveTo>
                      <a:cubicBezTo>
                        <a:pt x="215710" y="73320"/>
                        <a:pt x="205049" y="62658"/>
                        <a:pt x="205049" y="49507"/>
                      </a:cubicBezTo>
                      <a:cubicBezTo>
                        <a:pt x="205049" y="36356"/>
                        <a:pt x="215710" y="25695"/>
                        <a:pt x="228861" y="25695"/>
                      </a:cubicBezTo>
                      <a:cubicBezTo>
                        <a:pt x="242012" y="25695"/>
                        <a:pt x="252674" y="36356"/>
                        <a:pt x="252674" y="49507"/>
                      </a:cubicBezTo>
                      <a:cubicBezTo>
                        <a:pt x="252674" y="62658"/>
                        <a:pt x="242012" y="73320"/>
                        <a:pt x="228861" y="7332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</p:sp>
          </p:grpSp>
          <p:sp>
            <p:nvSpPr>
              <p:cNvPr id="29" name="TextBox 29"/>
              <p:cNvSpPr txBox="1"/>
              <p:nvPr/>
            </p:nvSpPr>
            <p:spPr>
              <a:xfrm>
                <a:off x="8223504" y="4785360"/>
                <a:ext cx="2174112" cy="234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20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A restorable control point;</a:t>
                </a:r>
              </a:p>
            </p:txBody>
          </p:sp>
          <p:sp>
            <p:nvSpPr>
              <p:cNvPr id="30" name="TextBox 30"/>
              <p:cNvSpPr txBox="1"/>
              <p:nvPr/>
            </p:nvSpPr>
            <p:spPr>
              <a:xfrm>
                <a:off x="8223504" y="5013960"/>
                <a:ext cx="1950720" cy="234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20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replay all four candidate</a:t>
                </a:r>
              </a:p>
            </p:txBody>
          </p:sp>
          <p:sp>
            <p:nvSpPr>
              <p:cNvPr id="31" name="TextBox 31"/>
              <p:cNvSpPr txBox="1"/>
              <p:nvPr/>
            </p:nvSpPr>
            <p:spPr>
              <a:xfrm>
                <a:off x="8223504" y="5242560"/>
                <a:ext cx="2131189" cy="234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20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Loop Contracts to find the</a:t>
                </a:r>
              </a:p>
            </p:txBody>
          </p:sp>
          <p:sp>
            <p:nvSpPr>
              <p:cNvPr id="32" name="TextBox 32"/>
              <p:cNvSpPr txBox="1"/>
              <p:nvPr/>
            </p:nvSpPr>
            <p:spPr>
              <a:xfrm>
                <a:off x="8223504" y="5471160"/>
                <a:ext cx="1264158" cy="234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20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correct option.</a:t>
                </a:r>
              </a:p>
            </p:txBody>
          </p:sp>
          <p:sp>
            <p:nvSpPr>
              <p:cNvPr id="33" name="TextBox 33"/>
              <p:cNvSpPr txBox="1"/>
              <p:nvPr/>
            </p:nvSpPr>
            <p:spPr>
              <a:xfrm>
                <a:off x="8223885" y="5726906"/>
                <a:ext cx="2639855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en" sz="1120" i="1" dirty="0">
                    <a:solidFill>
                      <a:srgbClr val="0369A1"/>
                    </a:solidFill>
                    <a:latin typeface="+mn-lt"/>
                    <a:ea typeface="+mn-ea"/>
                    <a:cs typeface="+mn-cs"/>
                  </a:rPr>
                  <a:t>Execution moved into construction.</a:t>
                </a:r>
              </a:p>
            </p:txBody>
          </p:sp>
        </p:grpSp>
      </p:grpSp>
      <p:sp>
        <p:nvSpPr>
          <p:cNvPr id="36" name="TextBox 36"/>
          <p:cNvSpPr txBox="1"/>
          <p:nvPr/>
        </p:nvSpPr>
        <p:spPr>
          <a:xfrm>
            <a:off x="11103540" y="619220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rgbClr val="94A3B8"/>
                </a:solidFill>
                <a:latin typeface="Courier New"/>
                <a:ea typeface="Courier New"/>
                <a:cs typeface="Courier New"/>
              </a:rPr>
              <a:t>09 / 14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ooparena">
  <a:themeElements>
    <a:clrScheme name="looparena">
      <a:dk1>
        <a:srgbClr val="0F172A"/>
      </a:dk1>
      <a:lt1>
        <a:srgbClr val="F8FAFC"/>
      </a:lt1>
      <a:dk2>
        <a:srgbClr val="1F497D"/>
      </a:dk2>
      <a:lt2>
        <a:srgbClr val="E8EEF6"/>
      </a:lt2>
      <a:accent1>
        <a:srgbClr val="1E3A8A"/>
      </a:accent1>
      <a:accent2>
        <a:srgbClr val="2563EB"/>
      </a:accent2>
      <a:accent3>
        <a:srgbClr val="0EA5E9"/>
      </a:accent3>
      <a:accent4>
        <a:srgbClr val="1E3A8A"/>
      </a:accent4>
      <a:accent5>
        <a:srgbClr val="4BACC6"/>
      </a:accent5>
      <a:accent6>
        <a:srgbClr val="F79646"/>
      </a:accent6>
      <a:hlink>
        <a:srgbClr val="2563EB"/>
      </a:hlink>
      <a:folHlink>
        <a:srgbClr val="0EA5E9"/>
      </a:folHlink>
    </a:clrScheme>
    <a:fontScheme name="looparena">
      <a:majorFont>
        <a:latin typeface="Georgia"/>
        <a:ea typeface="SimSun"/>
        <a:cs typeface="Georgia"/>
        <a:font script="Jpan" typeface="SimSun"/>
        <a:font script="Hang" typeface="SimSun"/>
        <a:font script="Hans" typeface="SimSun"/>
        <a:font script="Hant" typeface="SimSun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Microsoft YaHei"/>
        <a:cs typeface="Arial"/>
        <a:font script="Jpan" typeface="Microsoft YaHei"/>
        <a:font script="Hang" typeface="Microsoft YaHei"/>
        <a:font script="Hans" typeface="Microsoft YaHei"/>
        <a:font script="Hant" typeface="Microsoft YaHei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oopare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ooparena">
  <a:themeElements>
    <a:clrScheme name="looparena">
      <a:dk1>
        <a:srgbClr val="0F172A"/>
      </a:dk1>
      <a:lt1>
        <a:srgbClr val="F8FAFC"/>
      </a:lt1>
      <a:dk2>
        <a:srgbClr val="1F497D"/>
      </a:dk2>
      <a:lt2>
        <a:srgbClr val="E8EEF6"/>
      </a:lt2>
      <a:accent1>
        <a:srgbClr val="1E3A8A"/>
      </a:accent1>
      <a:accent2>
        <a:srgbClr val="2563EB"/>
      </a:accent2>
      <a:accent3>
        <a:srgbClr val="0EA5E9"/>
      </a:accent3>
      <a:accent4>
        <a:srgbClr val="1E3A8A"/>
      </a:accent4>
      <a:accent5>
        <a:srgbClr val="4BACC6"/>
      </a:accent5>
      <a:accent6>
        <a:srgbClr val="F79646"/>
      </a:accent6>
      <a:hlink>
        <a:srgbClr val="2563EB"/>
      </a:hlink>
      <a:folHlink>
        <a:srgbClr val="0EA5E9"/>
      </a:folHlink>
    </a:clrScheme>
    <a:fontScheme name="looparena">
      <a:majorFont>
        <a:latin typeface="Georgia"/>
        <a:ea typeface="SimSun"/>
        <a:cs typeface="Georgia"/>
        <a:font script="Jpan" typeface="SimSun"/>
        <a:font script="Hang" typeface="SimSun"/>
        <a:font script="Hans" typeface="SimSun"/>
        <a:font script="Hant" typeface="SimSun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Microsoft YaHei"/>
        <a:cs typeface="Arial"/>
        <a:font script="Jpan" typeface="Microsoft YaHei"/>
        <a:font script="Hang" typeface="Microsoft YaHei"/>
        <a:font script="Hans" typeface="Microsoft YaHei"/>
        <a:font script="Hant" typeface="Microsoft YaHei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oopare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language>en</dc:language>
  <cp:lastModifiedBy/>
  <cp:revision>1</cp:revision>
  <dcterms:created xsi:type="dcterms:W3CDTF">2026-08-31T21:12:25Z</dcterms:created>
  <dcterms:modified xsi:type="dcterms:W3CDTF">2026-08-31T21:12:25Z</dcterms:modified>
  <cp:category/>
  <cp:contentStatus/>
</cp:coreProperties>
</file>