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51206400" cy="3072384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51887" y="651887"/>
            <a:ext cx="49902625" cy="5081190"/>
          </a:xfrm>
          <a:prstGeom prst="roundRect">
            <a:avLst>
              <a:gd name="adj" fmla="val 2799"/>
            </a:avLst>
          </a:prstGeom>
          <a:solidFill>
            <a:srgbClr val="ECE7F4"/>
          </a:solidFill>
          <a:ln>
            <a:noFill/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51887" y="6254531"/>
            <a:ext cx="16349682" cy="4616688"/>
          </a:xfrm>
          <a:prstGeom prst="roundRect">
            <a:avLst>
              <a:gd name="adj" fmla="val 1540"/>
            </a:avLst>
          </a:prstGeom>
          <a:solidFill>
            <a:srgbClr val="FFFFFF"/>
          </a:solidFill>
          <a:ln w="8890">
            <a:solidFill>
              <a:srgbClr val="EDED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7428289" y="6254531"/>
            <a:ext cx="16349682" cy="22539762"/>
          </a:xfrm>
          <a:prstGeom prst="roundRect">
            <a:avLst>
              <a:gd name="adj" fmla="val 434"/>
            </a:avLst>
          </a:prstGeom>
          <a:solidFill>
            <a:srgbClr val="FFFFFF"/>
          </a:solidFill>
          <a:ln w="8890">
            <a:solidFill>
              <a:srgbClr val="EDED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4204691" y="6254531"/>
            <a:ext cx="16349821" cy="17277993"/>
          </a:xfrm>
          <a:prstGeom prst="roundRect">
            <a:avLst>
              <a:gd name="adj" fmla="val 434"/>
            </a:avLst>
          </a:prstGeom>
          <a:solidFill>
            <a:srgbClr val="FFFFFF"/>
          </a:solidFill>
          <a:ln w="8890">
            <a:solidFill>
              <a:srgbClr val="EDED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1887" y="11345306"/>
            <a:ext cx="16349682" cy="6750289"/>
          </a:xfrm>
          <a:prstGeom prst="roundRect">
            <a:avLst>
              <a:gd name="adj" fmla="val 1053"/>
            </a:avLst>
          </a:prstGeom>
          <a:solidFill>
            <a:srgbClr val="FFFFFF"/>
          </a:solidFill>
          <a:ln w="8890">
            <a:solidFill>
              <a:srgbClr val="EDED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51887" y="18569682"/>
            <a:ext cx="16349682" cy="5929352"/>
          </a:xfrm>
          <a:prstGeom prst="roundRect">
            <a:avLst>
              <a:gd name="adj" fmla="val 1199"/>
            </a:avLst>
          </a:prstGeom>
          <a:solidFill>
            <a:srgbClr val="FFFFFF"/>
          </a:solidFill>
          <a:ln w="8890">
            <a:solidFill>
              <a:srgbClr val="EDED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04691" y="24006611"/>
            <a:ext cx="16349821" cy="4787682"/>
          </a:xfrm>
          <a:prstGeom prst="roundRect">
            <a:avLst>
              <a:gd name="adj" fmla="val 1485"/>
            </a:avLst>
          </a:prstGeom>
          <a:solidFill>
            <a:srgbClr val="F0EDF5"/>
          </a:solidFill>
          <a:ln w="8890">
            <a:solidFill>
              <a:srgbClr val="EDED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4204691" y="24006611"/>
            <a:ext cx="53340" cy="4787682"/>
          </a:xfrm>
          <a:prstGeom prst="rect">
            <a:avLst/>
          </a:prstGeom>
          <a:solidFill>
            <a:srgbClr val="4B2E8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51887" y="24973121"/>
            <a:ext cx="16349682" cy="3821172"/>
          </a:xfrm>
          <a:prstGeom prst="roundRect">
            <a:avLst>
              <a:gd name="adj" fmla="val 1861"/>
            </a:avLst>
          </a:prstGeom>
          <a:solidFill>
            <a:srgbClr val="FFFFFF"/>
          </a:solidFill>
          <a:ln w="8890">
            <a:solidFill>
              <a:srgbClr val="EDED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alibaba-grou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8185" y="3958141"/>
            <a:ext cx="9264213" cy="1466834"/>
          </a:xfrm>
          <a:prstGeom prst="rect">
            <a:avLst/>
          </a:prstGeom>
        </p:spPr>
      </p:pic>
      <p:pic>
        <p:nvPicPr>
          <p:cNvPr id="12" name="Picture 11" descr="beijing-university-of-posts-and-telecommunicatio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19372" y="3958133"/>
            <a:ext cx="1466850" cy="1466850"/>
          </a:xfrm>
          <a:prstGeom prst="rect">
            <a:avLst/>
          </a:prstGeom>
        </p:spPr>
      </p:pic>
      <p:pic>
        <p:nvPicPr>
          <p:cNvPr id="13" name="Picture 12" descr="unsw-sydne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23196" y="3958149"/>
            <a:ext cx="2365018" cy="146681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39991" y="6453028"/>
            <a:ext cx="15573474" cy="7981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39991" y="7180064"/>
            <a:ext cx="15573474" cy="71120"/>
          </a:xfrm>
          <a:prstGeom prst="rect">
            <a:avLst/>
          </a:prstGeom>
          <a:solidFill>
            <a:srgbClr val="4B2E8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7816393" y="6453028"/>
            <a:ext cx="15573474" cy="7981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7816393" y="7180064"/>
            <a:ext cx="15573474" cy="71120"/>
          </a:xfrm>
          <a:prstGeom prst="rect">
            <a:avLst/>
          </a:prstGeom>
          <a:solidFill>
            <a:srgbClr val="4B2E8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4592795" y="6453028"/>
            <a:ext cx="15573613" cy="7981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4592795" y="7180064"/>
            <a:ext cx="15573613" cy="71120"/>
          </a:xfrm>
          <a:prstGeom prst="rect">
            <a:avLst/>
          </a:prstGeom>
          <a:solidFill>
            <a:srgbClr val="4B2E8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39991" y="9953049"/>
            <a:ext cx="15573474" cy="71967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039991" y="9953049"/>
            <a:ext cx="124460" cy="719673"/>
          </a:xfrm>
          <a:prstGeom prst="rect">
            <a:avLst/>
          </a:prstGeom>
          <a:solidFill>
            <a:srgbClr val="4B2E8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39991" y="11543803"/>
            <a:ext cx="15573474" cy="7981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39991" y="12270839"/>
            <a:ext cx="15573474" cy="71120"/>
          </a:xfrm>
          <a:prstGeom prst="rect">
            <a:avLst/>
          </a:prstGeom>
          <a:solidFill>
            <a:srgbClr val="4B2E8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17816393" y="14113847"/>
            <a:ext cx="15573474" cy="2550041"/>
          </a:xfrm>
          <a:prstGeom prst="roundRect">
            <a:avLst>
              <a:gd name="adj" fmla="val 8835"/>
            </a:avLst>
          </a:prstGeom>
          <a:solidFill>
            <a:srgbClr val="F4F2F8"/>
          </a:solidFill>
          <a:ln w="8890">
            <a:solidFill>
              <a:srgbClr val="C5B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039991" y="18768179"/>
            <a:ext cx="15573474" cy="79815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039991" y="19495214"/>
            <a:ext cx="15573474" cy="71120"/>
          </a:xfrm>
          <a:prstGeom prst="rect">
            <a:avLst/>
          </a:prstGeom>
          <a:solidFill>
            <a:srgbClr val="4B2E8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039991" y="22340014"/>
            <a:ext cx="15573474" cy="1540192"/>
          </a:xfrm>
          <a:prstGeom prst="roundRect">
            <a:avLst>
              <a:gd name="adj" fmla="val 13544"/>
            </a:avLst>
          </a:prstGeom>
          <a:solidFill>
            <a:srgbClr val="4B2E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34637245" y="24205108"/>
            <a:ext cx="15529163" cy="79815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34637245" y="24932143"/>
            <a:ext cx="15529163" cy="71120"/>
          </a:xfrm>
          <a:prstGeom prst="rect">
            <a:avLst/>
          </a:prstGeom>
          <a:solidFill>
            <a:srgbClr val="4B2E8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1039991" y="25171618"/>
            <a:ext cx="15573474" cy="79815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1039991" y="25898653"/>
            <a:ext cx="15573474" cy="71120"/>
          </a:xfrm>
          <a:prstGeom prst="rect">
            <a:avLst/>
          </a:prstGeom>
          <a:solidFill>
            <a:srgbClr val="4B2E8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4637245" y="25184675"/>
            <a:ext cx="15529163" cy="3411121"/>
          </a:xfrm>
          <a:prstGeom prst="roundRect">
            <a:avLst>
              <a:gd name="adj" fmla="val 6115"/>
            </a:avLst>
          </a:prstGeom>
          <a:solidFill>
            <a:srgbClr val="4B2E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1039991" y="26142295"/>
            <a:ext cx="15573474" cy="2453501"/>
          </a:xfrm>
          <a:prstGeom prst="roundRect">
            <a:avLst>
              <a:gd name="adj" fmla="val 2898"/>
            </a:avLst>
          </a:prstGeom>
          <a:gradFill rotWithShape="1" flip="none">
            <a:gsLst>
              <a:gs pos="0">
                <a:srgbClr val="E9E6F0"/>
              </a:gs>
              <a:gs pos="100000">
                <a:srgbClr val="F4F2F8"/>
              </a:gs>
            </a:gsLst>
            <a:lin ang="5400000" scaled="0"/>
          </a:gradFill>
          <a:ln w="8890">
            <a:solidFill>
              <a:srgbClr val="D2CBE0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34592795" y="9797752"/>
            <a:ext cx="3892431" cy="819825"/>
          </a:xfrm>
          <a:prstGeom prst="roundRect">
            <a:avLst>
              <a:gd name="adj" fmla="val 50000"/>
            </a:avLst>
          </a:prstGeom>
          <a:solidFill>
            <a:srgbClr val="EDEA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4B2E83"/>
                </a:solidFill>
                <a:latin typeface="Arial"/>
              </a:rPr>
              <a:t>SlopCodeBench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8641635" y="9797752"/>
            <a:ext cx="3110111" cy="819825"/>
          </a:xfrm>
          <a:prstGeom prst="roundRect">
            <a:avLst>
              <a:gd name="adj" fmla="val 50000"/>
            </a:avLst>
          </a:prstGeom>
          <a:solidFill>
            <a:srgbClr val="EDEA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4B2E83"/>
                </a:solidFill>
                <a:latin typeface="Arial"/>
              </a:rPr>
              <a:t>BeyondSWE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92795" y="11178758"/>
            <a:ext cx="15573613" cy="10737453"/>
          </a:xfrm>
          <a:prstGeom prst="roundRect">
            <a:avLst>
              <a:gd name="adj" fmla="val 331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figur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92806" y="11178758"/>
            <a:ext cx="15573592" cy="10737453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1039991" y="15043824"/>
            <a:ext cx="7265908" cy="2853273"/>
          </a:xfrm>
          <a:prstGeom prst="roundRect">
            <a:avLst>
              <a:gd name="adj" fmla="val 7311"/>
            </a:avLst>
          </a:prstGeom>
          <a:solidFill>
            <a:srgbClr val="FAFAFA"/>
          </a:solidFill>
          <a:ln w="8890">
            <a:solidFill>
              <a:srgbClr val="D97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347418" y="15043824"/>
            <a:ext cx="7266047" cy="2853273"/>
          </a:xfrm>
          <a:prstGeom prst="roundRect">
            <a:avLst>
              <a:gd name="adj" fmla="val 7311"/>
            </a:avLst>
          </a:prstGeom>
          <a:solidFill>
            <a:srgbClr val="F4F2F8"/>
          </a:solidFill>
          <a:ln w="8890">
            <a:solidFill>
              <a:srgbClr val="4B2E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17816393" y="17383422"/>
            <a:ext cx="15573474" cy="9124752"/>
          </a:xfrm>
          <a:prstGeom prst="roundRect">
            <a:avLst>
              <a:gd name="adj" fmla="val 389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figur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16460" y="17383422"/>
            <a:ext cx="15573340" cy="9124752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10737869" y="26293425"/>
            <a:ext cx="5629732" cy="217499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10737869" y="26293425"/>
            <a:ext cx="11557" cy="2174994"/>
          </a:xfrm>
          <a:prstGeom prst="rect">
            <a:avLst/>
          </a:prstGeom>
          <a:solidFill>
            <a:srgbClr val="D2CB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17816393" y="7741800"/>
            <a:ext cx="703977" cy="703977"/>
          </a:xfrm>
          <a:prstGeom prst="roundRect">
            <a:avLst>
              <a:gd name="adj" fmla="val 50000"/>
            </a:avLst>
          </a:prstGeom>
          <a:solidFill>
            <a:srgbClr val="4B2E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696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7816393" y="8933199"/>
            <a:ext cx="703977" cy="703977"/>
          </a:xfrm>
          <a:prstGeom prst="roundRect">
            <a:avLst>
              <a:gd name="adj" fmla="val 50000"/>
            </a:avLst>
          </a:prstGeom>
          <a:solidFill>
            <a:srgbClr val="4B2E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696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7816393" y="10124598"/>
            <a:ext cx="703977" cy="703977"/>
          </a:xfrm>
          <a:prstGeom prst="roundRect">
            <a:avLst>
              <a:gd name="adj" fmla="val 50000"/>
            </a:avLst>
          </a:prstGeom>
          <a:solidFill>
            <a:srgbClr val="4B2E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696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7816393" y="12046227"/>
            <a:ext cx="703977" cy="703977"/>
          </a:xfrm>
          <a:prstGeom prst="roundRect">
            <a:avLst>
              <a:gd name="adj" fmla="val 50000"/>
            </a:avLst>
          </a:prstGeom>
          <a:solidFill>
            <a:srgbClr val="4B2E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696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039991" y="21390451"/>
            <a:ext cx="15573474" cy="945118"/>
          </a:xfrm>
          <a:prstGeom prst="rect">
            <a:avLst/>
          </a:prstGeom>
          <a:solidFill>
            <a:srgbClr val="EDEA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1039991" y="19738855"/>
            <a:ext cx="11641038" cy="706478"/>
          </a:xfrm>
          <a:prstGeom prst="rect">
            <a:avLst/>
          </a:prstGeom>
          <a:solidFill>
            <a:srgbClr val="F4F3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1039991" y="20436443"/>
            <a:ext cx="11641038" cy="11557"/>
          </a:xfrm>
          <a:prstGeom prst="rect">
            <a:avLst/>
          </a:prstGeom>
          <a:solidFill>
            <a:srgbClr val="E4E0E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12681029" y="19738855"/>
            <a:ext cx="3932436" cy="706478"/>
          </a:xfrm>
          <a:prstGeom prst="rect">
            <a:avLst/>
          </a:prstGeom>
          <a:solidFill>
            <a:srgbClr val="F4F3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12681029" y="20436443"/>
            <a:ext cx="3932436" cy="11557"/>
          </a:xfrm>
          <a:prstGeom prst="rect">
            <a:avLst/>
          </a:prstGeom>
          <a:solidFill>
            <a:srgbClr val="E4E0E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1039991" y="20445333"/>
            <a:ext cx="11641038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1039991" y="21381561"/>
            <a:ext cx="11641038" cy="11557"/>
          </a:xfrm>
          <a:prstGeom prst="rect">
            <a:avLst/>
          </a:prstGeom>
          <a:solidFill>
            <a:srgbClr val="E4E0E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12681029" y="20445333"/>
            <a:ext cx="3932436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12681029" y="21381561"/>
            <a:ext cx="3932436" cy="11557"/>
          </a:xfrm>
          <a:prstGeom prst="rect">
            <a:avLst/>
          </a:prstGeom>
          <a:solidFill>
            <a:srgbClr val="E4E0E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1039991" y="21390451"/>
            <a:ext cx="11641038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1039991" y="22326679"/>
            <a:ext cx="11641038" cy="11557"/>
          </a:xfrm>
          <a:prstGeom prst="rect">
            <a:avLst/>
          </a:prstGeom>
          <a:solidFill>
            <a:srgbClr val="E4E0E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12681029" y="21390451"/>
            <a:ext cx="3932436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12681029" y="22326679"/>
            <a:ext cx="3932436" cy="11557"/>
          </a:xfrm>
          <a:prstGeom prst="rect">
            <a:avLst/>
          </a:prstGeom>
          <a:solidFill>
            <a:srgbClr val="E4E0E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51887" y="29404647"/>
            <a:ext cx="28110180" cy="6645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════════════════════════════════════════════════════════════════════════ --&gt;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315581" y="1007487"/>
            <a:ext cx="49001957" cy="137953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9445"/>
              </a:lnSpc>
              <a:spcBef>
                <a:spcPts val="0"/>
              </a:spcBef>
              <a:spcAft>
                <a:spcPts val="0"/>
              </a:spcAft>
            </a:pPr>
            <a:r>
              <a:rPr sz="8586" b="1" spc="-85">
                <a:solidFill>
                  <a:srgbClr val="4B2E83"/>
                </a:solidFill>
                <a:latin typeface="Arial"/>
              </a:rPr>
              <a:t>LoopArena: Benchmarking Models as Runtime Controllers for Loop Engineering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315581" y="2446972"/>
            <a:ext cx="49001957" cy="77970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B2331"/>
                </a:solidFill>
                <a:latin typeface="Arial"/>
              </a:rPr>
              <a:t>Yi Wang</a:t>
            </a:r>
            <a:r>
              <a:rPr sz="5749" b="0" baseline="30000">
                <a:solidFill>
                  <a:srgbClr val="1B2331"/>
                </a:solidFill>
                <a:latin typeface="Arial"/>
              </a:rPr>
              <a:t>1</a:t>
            </a:r>
            <a:r>
              <a:rPr sz="4106" b="0">
                <a:solidFill>
                  <a:srgbClr val="1B2331"/>
                </a:solidFill>
                <a:latin typeface="Arial"/>
              </a:rPr>
              <a:t>, Haopeng Zhang</a:t>
            </a:r>
            <a:r>
              <a:rPr sz="5749" b="0" baseline="30000">
                <a:solidFill>
                  <a:srgbClr val="1B2331"/>
                </a:solidFill>
                <a:latin typeface="Arial"/>
              </a:rPr>
              <a:t>1</a:t>
            </a:r>
            <a:r>
              <a:rPr sz="4106" b="0">
                <a:solidFill>
                  <a:srgbClr val="1B2331"/>
                </a:solidFill>
                <a:latin typeface="Arial"/>
              </a:rPr>
              <a:t>, Chengxiang Huang</a:t>
            </a:r>
            <a:r>
              <a:rPr sz="5749" b="0" baseline="30000">
                <a:solidFill>
                  <a:srgbClr val="1B2331"/>
                </a:solidFill>
                <a:latin typeface="Arial"/>
              </a:rPr>
              <a:t>1,2</a:t>
            </a:r>
            <a:r>
              <a:rPr sz="4106" b="0">
                <a:solidFill>
                  <a:srgbClr val="1B2331"/>
                </a:solidFill>
                <a:latin typeface="Arial"/>
              </a:rPr>
              <a:t>, Rui Dai</a:t>
            </a:r>
            <a:r>
              <a:rPr sz="5749" b="0" baseline="30000">
                <a:solidFill>
                  <a:srgbClr val="1B2331"/>
                </a:solidFill>
                <a:latin typeface="Arial"/>
              </a:rPr>
              <a:t>1</a:t>
            </a:r>
            <a:r>
              <a:rPr sz="4106" b="0">
                <a:solidFill>
                  <a:srgbClr val="1B2331"/>
                </a:solidFill>
                <a:latin typeface="Arial"/>
              </a:rPr>
              <a:t>, Kaikui Liu</a:t>
            </a:r>
            <a:r>
              <a:rPr sz="5749" b="0" baseline="30000">
                <a:solidFill>
                  <a:srgbClr val="1B2331"/>
                </a:solidFill>
                <a:latin typeface="Arial"/>
              </a:rPr>
              <a:t>1</a:t>
            </a:r>
            <a:r>
              <a:rPr sz="4106" b="0">
                <a:solidFill>
                  <a:srgbClr val="1B2331"/>
                </a:solidFill>
                <a:latin typeface="Arial"/>
              </a:rPr>
              <a:t>, Piotr Koniusz</a:t>
            </a:r>
            <a:r>
              <a:rPr sz="5749" b="0" baseline="30000">
                <a:solidFill>
                  <a:srgbClr val="1B2331"/>
                </a:solidFill>
                <a:latin typeface="Arial"/>
              </a:rPr>
              <a:t>3</a:t>
            </a:r>
            <a:r>
              <a:rPr sz="4106" b="0">
                <a:solidFill>
                  <a:srgbClr val="1B2331"/>
                </a:solidFill>
                <a:latin typeface="Arial"/>
              </a:rPr>
              <a:t>, Xiangxiang Chu</a:t>
            </a:r>
            <a:r>
              <a:rPr sz="5749" b="0" baseline="30000">
                <a:solidFill>
                  <a:srgbClr val="1B2331"/>
                </a:solidFill>
                <a:latin typeface="Arial"/>
              </a:rPr>
              <a:t>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315581" y="3181786"/>
            <a:ext cx="49001957" cy="59296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4060"/>
              </a:lnSpc>
              <a:spcBef>
                <a:spcPts val="0"/>
              </a:spcBef>
              <a:spcAft>
                <a:spcPts val="0"/>
              </a:spcAft>
            </a:pPr>
            <a:r>
              <a:rPr sz="2430" b="0" spc="56" baseline="30000">
                <a:solidFill>
                  <a:srgbClr val="55617A"/>
                </a:solidFill>
                <a:latin typeface="Arial"/>
              </a:rPr>
              <a:t>1</a:t>
            </a:r>
            <a:r>
              <a:rPr sz="2800" b="0" spc="56">
                <a:solidFill>
                  <a:srgbClr val="55617A"/>
                </a:solidFill>
                <a:latin typeface="Arial"/>
              </a:rPr>
              <a:t>DreamX Team, Alibaba Group  ·  </a:t>
            </a:r>
            <a:r>
              <a:rPr sz="3920" b="0" spc="56" baseline="30000">
                <a:solidFill>
                  <a:srgbClr val="55617A"/>
                </a:solidFill>
                <a:latin typeface="Arial"/>
              </a:rPr>
              <a:t>2</a:t>
            </a:r>
            <a:r>
              <a:rPr sz="2800" b="0" spc="56">
                <a:solidFill>
                  <a:srgbClr val="55617A"/>
                </a:solidFill>
                <a:latin typeface="Arial"/>
              </a:rPr>
              <a:t>Beijing Univ. of Posts &amp; Telecommunications  ·  </a:t>
            </a:r>
            <a:r>
              <a:rPr sz="3920" b="0" spc="56" baseline="30000">
                <a:solidFill>
                  <a:srgbClr val="55617A"/>
                </a:solidFill>
                <a:latin typeface="Arial"/>
              </a:rPr>
              <a:t>3</a:t>
            </a:r>
            <a:r>
              <a:rPr sz="2800" b="0" spc="56">
                <a:solidFill>
                  <a:srgbClr val="55617A"/>
                </a:solidFill>
                <a:latin typeface="Arial"/>
              </a:rPr>
              <a:t>UNSW Sydney; Data61, CSIRO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039991" y="6453028"/>
            <a:ext cx="16000194" cy="917879"/>
          </a:xfrm>
          <a:prstGeom prst="rect">
            <a:avLst/>
          </a:prstGeom>
          <a:noFill/>
        </p:spPr>
        <p:txBody>
          <a:bodyPr wrap="square" lIns="0" rIns="3390050" tIns="0" bIns="61637">
            <a:spAutoFit/>
          </a:bodyPr>
          <a:lstStyle/>
          <a:p>
            <a:pPr algn="l">
              <a:lnSpc>
                <a:spcPts val="5241"/>
              </a:lnSpc>
              <a:spcBef>
                <a:spcPts val="0"/>
              </a:spcBef>
              <a:spcAft>
                <a:spcPts val="0"/>
              </a:spcAft>
            </a:pPr>
            <a:r>
              <a:rPr sz="4853" b="1">
                <a:solidFill>
                  <a:srgbClr val="4B2E83"/>
                </a:solidFill>
                <a:latin typeface="Arial"/>
              </a:rPr>
              <a:t>Problem 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7816393" y="6453028"/>
            <a:ext cx="16000194" cy="917879"/>
          </a:xfrm>
          <a:prstGeom prst="rect">
            <a:avLst/>
          </a:prstGeom>
          <a:noFill/>
        </p:spPr>
        <p:txBody>
          <a:bodyPr wrap="none" lIns="0" rIns="3390050" tIns="0" bIns="61637">
            <a:spAutoFit/>
          </a:bodyPr>
          <a:lstStyle/>
          <a:p>
            <a:pPr algn="l">
              <a:lnSpc>
                <a:spcPts val="5241"/>
              </a:lnSpc>
              <a:spcBef>
                <a:spcPts val="0"/>
              </a:spcBef>
              <a:spcAft>
                <a:spcPts val="0"/>
              </a:spcAft>
            </a:pPr>
            <a:r>
              <a:rPr sz="4853" b="1">
                <a:solidFill>
                  <a:srgbClr val="4B2E83"/>
                </a:solidFill>
                <a:latin typeface="Arial"/>
              </a:rPr>
              <a:t>Method 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4592795" y="6453028"/>
            <a:ext cx="16000333" cy="917879"/>
          </a:xfrm>
          <a:prstGeom prst="rect">
            <a:avLst/>
          </a:prstGeom>
          <a:noFill/>
        </p:spPr>
        <p:txBody>
          <a:bodyPr wrap="square" lIns="0" rIns="3390050" tIns="0" bIns="61637">
            <a:spAutoFit/>
          </a:bodyPr>
          <a:lstStyle/>
          <a:p>
            <a:pPr algn="l">
              <a:lnSpc>
                <a:spcPts val="5241"/>
              </a:lnSpc>
              <a:spcBef>
                <a:spcPts val="0"/>
              </a:spcBef>
              <a:spcAft>
                <a:spcPts val="0"/>
              </a:spcAft>
            </a:pPr>
            <a:r>
              <a:rPr sz="4853" b="1">
                <a:solidFill>
                  <a:srgbClr val="4B2E83"/>
                </a:solidFill>
                <a:latin typeface="Arial"/>
              </a:rPr>
              <a:t>Dataset / Benchmark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39991" y="7423705"/>
            <a:ext cx="16000194" cy="26089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Loop Engineering runs coding agents inside </a:t>
            </a:r>
            <a:r>
              <a:rPr sz="4106" b="1">
                <a:solidFill>
                  <a:srgbClr val="111111"/>
                </a:solidFill>
                <a:latin typeface="Arial"/>
              </a:rPr>
              <a:t>loops</a:t>
            </a:r>
            <a:r>
              <a:rPr sz="4106" b="0">
                <a:solidFill>
                  <a:srgbClr val="1C1C1C"/>
                </a:solidFill>
                <a:latin typeface="Arial"/>
              </a:rPr>
              <a:t> that decide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each step. But one run’s outcome cannot separate the </a:t>
            </a:r>
            <a:r>
              <a:rPr sz="4106" b="1">
                <a:solidFill>
                  <a:srgbClr val="111111"/>
                </a:solidFill>
                <a:highlight>
                  <a:srgbClr val="ECECEC"/>
                </a:highlight>
                <a:latin typeface="Arial"/>
              </a:rPr>
              <a:t>loop’s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highlight>
                  <a:srgbClr val="ECECEC"/>
                </a:highlight>
                <a:latin typeface="Arial"/>
              </a:rPr>
              <a:t>guidance</a:t>
            </a:r>
            <a:r>
              <a:rPr sz="4106" b="0">
                <a:solidFill>
                  <a:srgbClr val="1C1C1C"/>
                </a:solidFill>
                <a:latin typeface="Arial"/>
              </a:rPr>
              <a:t> from the agent.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4592795" y="7724159"/>
            <a:ext cx="16000333" cy="173927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90</a:t>
            </a:r>
            <a:r>
              <a:rPr sz="4106" b="0">
                <a:solidFill>
                  <a:srgbClr val="1C1C1C"/>
                </a:solidFill>
                <a:latin typeface="Arial"/>
              </a:rPr>
              <a:t> Type I questions + </a:t>
            </a:r>
            <a:r>
              <a:rPr sz="4106" b="1">
                <a:solidFill>
                  <a:srgbClr val="111111"/>
                </a:solidFill>
                <a:latin typeface="Arial"/>
              </a:rPr>
              <a:t>27</a:t>
            </a:r>
            <a:r>
              <a:rPr sz="4106" b="0">
                <a:solidFill>
                  <a:srgbClr val="1C1C1C"/>
                </a:solidFill>
                <a:latin typeface="Arial"/>
              </a:rPr>
              <a:t> paired Type II–III instances, from long-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horizon coding suites: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039991" y="9953049"/>
            <a:ext cx="16000194" cy="827623"/>
          </a:xfrm>
          <a:prstGeom prst="rect">
            <a:avLst/>
          </a:prstGeom>
          <a:noFill/>
        </p:spPr>
        <p:txBody>
          <a:bodyPr wrap="square" lIns="365082" rIns="365082" tIns="41723" bIns="41723">
            <a:spAutoFit/>
          </a:bodyPr>
          <a:lstStyle/>
          <a:p>
            <a:pPr algn="l">
              <a:lnSpc>
                <a:spcPts val="5010"/>
              </a:lnSpc>
              <a:spcBef>
                <a:spcPts val="0"/>
              </a:spcBef>
              <a:spcAft>
                <a:spcPts val="0"/>
              </a:spcAft>
            </a:pPr>
            <a:r>
              <a:rPr sz="4106" b="0" i="1">
                <a:solidFill>
                  <a:srgbClr val="1C1C1C"/>
                </a:solidFill>
                <a:latin typeface="Arial"/>
              </a:rPr>
              <a:t>A loop may trust a stale note or stop early — unmeasurable.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39991" y="11543803"/>
            <a:ext cx="16000194" cy="917879"/>
          </a:xfrm>
          <a:prstGeom prst="rect">
            <a:avLst/>
          </a:prstGeom>
          <a:noFill/>
        </p:spPr>
        <p:txBody>
          <a:bodyPr wrap="square" lIns="0" rIns="3390050" tIns="0" bIns="61637">
            <a:spAutoFit/>
          </a:bodyPr>
          <a:lstStyle/>
          <a:p>
            <a:pPr algn="l">
              <a:lnSpc>
                <a:spcPts val="5241"/>
              </a:lnSpc>
              <a:spcBef>
                <a:spcPts val="0"/>
              </a:spcBef>
              <a:spcAft>
                <a:spcPts val="0"/>
              </a:spcAft>
            </a:pPr>
            <a:r>
              <a:rPr sz="4853" b="1">
                <a:solidFill>
                  <a:srgbClr val="4B2E83"/>
                </a:solidFill>
                <a:latin typeface="Arial"/>
              </a:rPr>
              <a:t>Motivation 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039991" y="12514480"/>
            <a:ext cx="16000194" cy="26089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The real skill in loop engineering is deciding, after each round,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what the agent should do next</a:t>
            </a:r>
            <a:r>
              <a:rPr sz="4106" b="0">
                <a:solidFill>
                  <a:srgbClr val="1C1C1C"/>
                </a:solidFill>
                <a:latin typeface="Arial"/>
              </a:rPr>
              <a:t> — a decision existing coding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benchmarks never isolate or test.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21364753" y="16223555"/>
            <a:ext cx="8730913" cy="357822"/>
          </a:xfrm>
          <a:prstGeom prst="rect">
            <a:avLst/>
          </a:prstGeom>
          <a:noFill/>
        </p:spPr>
        <p:txBody>
          <a:bodyPr wrap="square" lIns="394289" rIns="394289" tIns="67592" bIns="67592">
            <a:spAutoFit/>
          </a:bodyPr>
          <a:lstStyle/>
          <a:p>
            <a:pPr algn="ctr">
              <a:lnSpc>
                <a:spcPts val="3215"/>
              </a:lnSpc>
              <a:spcBef>
                <a:spcPts val="0"/>
              </a:spcBef>
              <a:spcAft>
                <a:spcPts val="0"/>
              </a:spcAft>
            </a:pPr>
            <a:r>
              <a:rPr sz="2217" b="0" i="1">
                <a:solidFill>
                  <a:srgbClr val="555555"/>
                </a:solidFill>
                <a:latin typeface="LiberationSerif"/>
              </a:rPr>
              <a:t>Controller policy π maps history + Evidence Packet → next Loop Contract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039991" y="18768179"/>
            <a:ext cx="16000194" cy="917878"/>
          </a:xfrm>
          <a:prstGeom prst="rect">
            <a:avLst/>
          </a:prstGeom>
          <a:noFill/>
        </p:spPr>
        <p:txBody>
          <a:bodyPr wrap="square" lIns="0" rIns="3390050" tIns="0" bIns="61637">
            <a:spAutoFit/>
          </a:bodyPr>
          <a:lstStyle/>
          <a:p>
            <a:pPr algn="l">
              <a:lnSpc>
                <a:spcPts val="5241"/>
              </a:lnSpc>
              <a:spcBef>
                <a:spcPts val="0"/>
              </a:spcBef>
              <a:spcAft>
                <a:spcPts val="0"/>
              </a:spcAft>
            </a:pPr>
            <a:r>
              <a:rPr sz="4853" b="1">
                <a:solidFill>
                  <a:srgbClr val="4B2E83"/>
                </a:solidFill>
                <a:latin typeface="Arial"/>
              </a:rPr>
              <a:t>Key Results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039991" y="22340014"/>
            <a:ext cx="16000194" cy="1771220"/>
          </a:xfrm>
          <a:prstGeom prst="rect">
            <a:avLst/>
          </a:prstGeom>
          <a:noFill/>
        </p:spPr>
        <p:txBody>
          <a:bodyPr wrap="none" lIns="365082" rIns="365082" tIns="114740" bIns="114740">
            <a:spAutoFit/>
          </a:bodyPr>
          <a:lstStyle/>
          <a:p>
            <a:pPr algn="l">
              <a:lnSpc>
                <a:spcPts val="5010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Type II slices reproduce the full-task ranking, </a:t>
            </a:r>
            <a:r>
              <a:rPr sz="4353" b="1">
                <a:solidFill>
                  <a:srgbClr val="111111"/>
                </a:solidFill>
                <a:latin typeface="Arial"/>
              </a:rPr>
              <a:t>64.4%</a:t>
            </a:r>
          </a:p>
          <a:p>
            <a:pPr algn="l">
              <a:lnSpc>
                <a:spcPts val="5010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cheaper.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4637245" y="24205108"/>
            <a:ext cx="15955883" cy="917878"/>
          </a:xfrm>
          <a:prstGeom prst="rect">
            <a:avLst/>
          </a:prstGeom>
          <a:noFill/>
        </p:spPr>
        <p:txBody>
          <a:bodyPr wrap="square" lIns="0" rIns="3390050" tIns="0" bIns="61637">
            <a:spAutoFit/>
          </a:bodyPr>
          <a:lstStyle/>
          <a:p>
            <a:pPr algn="l">
              <a:lnSpc>
                <a:spcPts val="5241"/>
              </a:lnSpc>
              <a:spcBef>
                <a:spcPts val="0"/>
              </a:spcBef>
              <a:spcAft>
                <a:spcPts val="0"/>
              </a:spcAft>
            </a:pPr>
            <a:r>
              <a:rPr sz="4853" b="1">
                <a:solidFill>
                  <a:srgbClr val="4B2E83"/>
                </a:solidFill>
                <a:latin typeface="Arial"/>
              </a:rPr>
              <a:t>Takeaway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039991" y="25171618"/>
            <a:ext cx="16000194" cy="917878"/>
          </a:xfrm>
          <a:prstGeom prst="rect">
            <a:avLst/>
          </a:prstGeom>
          <a:noFill/>
        </p:spPr>
        <p:txBody>
          <a:bodyPr wrap="square" lIns="0" rIns="0" tIns="0" bIns="61637">
            <a:spAutoFit/>
          </a:bodyPr>
          <a:lstStyle/>
          <a:p>
            <a:pPr algn="l">
              <a:lnSpc>
                <a:spcPts val="5241"/>
              </a:lnSpc>
              <a:spcBef>
                <a:spcPts val="0"/>
              </a:spcBef>
              <a:spcAft>
                <a:spcPts val="0"/>
              </a:spcAft>
            </a:pPr>
            <a:r>
              <a:rPr sz="4853" b="1">
                <a:solidFill>
                  <a:srgbClr val="4B2E83"/>
                </a:solidFill>
                <a:latin typeface="Arial"/>
              </a:rPr>
              <a:t>Headline Numbers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4637245" y="25184675"/>
            <a:ext cx="15955883" cy="3922789"/>
          </a:xfrm>
          <a:prstGeom prst="rect">
            <a:avLst/>
          </a:prstGeom>
          <a:noFill/>
        </p:spPr>
        <p:txBody>
          <a:bodyPr wrap="none" lIns="365082" rIns="365082" tIns="114740" bIns="114740">
            <a:spAutoFit/>
          </a:bodyPr>
          <a:lstStyle/>
          <a:p>
            <a:pPr algn="l">
              <a:lnSpc>
                <a:spcPts val="5010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Fix the Worker, vary the Controller: LoopArena makes</a:t>
            </a:r>
          </a:p>
          <a:p>
            <a:pPr algn="l">
              <a:lnSpc>
                <a:spcPts val="5010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runtime loop control a directly measurable skill — and</a:t>
            </a:r>
          </a:p>
          <a:p>
            <a:pPr algn="l">
              <a:lnSpc>
                <a:spcPts val="5010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even today’s best models steer only about one in four long</a:t>
            </a:r>
          </a:p>
          <a:p>
            <a:pPr algn="l">
              <a:lnSpc>
                <a:spcPts val="5010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coding runs to success, while a cheap task-slice proxy</a:t>
            </a:r>
          </a:p>
          <a:p>
            <a:pPr algn="l">
              <a:lnSpc>
                <a:spcPts val="5010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faithfully preserves their full-task ranking.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8778535" y="7741800"/>
            <a:ext cx="15038052" cy="101036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749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Worker</a:t>
            </a:r>
            <a:r>
              <a:rPr sz="4106" b="0">
                <a:solidFill>
                  <a:srgbClr val="1C1C1C"/>
                </a:solidFill>
                <a:latin typeface="Arial"/>
              </a:rPr>
              <a:t> runs an Observe–Reason–Act round (code + tools).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8778535" y="8933199"/>
            <a:ext cx="15038052" cy="101036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749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Reporter</a:t>
            </a:r>
            <a:r>
              <a:rPr sz="4106" b="0">
                <a:solidFill>
                  <a:srgbClr val="1C1C1C"/>
                </a:solidFill>
                <a:latin typeface="Arial"/>
              </a:rPr>
              <a:t> distills progress into a read-only </a:t>
            </a:r>
            <a:r>
              <a:rPr sz="4106" b="1">
                <a:solidFill>
                  <a:srgbClr val="111111"/>
                </a:solidFill>
                <a:latin typeface="Arial"/>
              </a:rPr>
              <a:t>Evidence Packet</a:t>
            </a:r>
            <a:r>
              <a:rPr sz="4106" b="0">
                <a:solidFill>
                  <a:srgbClr val="1C1C1C"/>
                </a:solidFill>
                <a:latin typeface="Arial"/>
              </a:rPr>
              <a:t>.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8778535" y="10124598"/>
            <a:ext cx="15038052" cy="185013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749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Controller</a:t>
            </a:r>
            <a:r>
              <a:rPr sz="4106" b="0">
                <a:solidFill>
                  <a:srgbClr val="1C1C1C"/>
                </a:solidFill>
                <a:latin typeface="Arial"/>
              </a:rPr>
              <a:t> (under test) reads the Packet, issues a </a:t>
            </a:r>
            <a:r>
              <a:rPr sz="4106" b="1">
                <a:solidFill>
                  <a:srgbClr val="111111"/>
                </a:solidFill>
                <a:latin typeface="Arial"/>
              </a:rPr>
              <a:t>Loop</a:t>
            </a:r>
          </a:p>
          <a:p>
            <a:pPr algn="l">
              <a:lnSpc>
                <a:spcPts val="5749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Contract</a:t>
            </a:r>
            <a:r>
              <a:rPr sz="4106" b="0">
                <a:solidFill>
                  <a:srgbClr val="1C1C1C"/>
                </a:solidFill>
                <a:latin typeface="Arial"/>
              </a:rPr>
              <a:t>.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8778535" y="12046227"/>
            <a:ext cx="15038052" cy="185013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749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Contract sets the next segment or </a:t>
            </a:r>
            <a:r>
              <a:rPr sz="4106" b="0" i="1">
                <a:solidFill>
                  <a:srgbClr val="1C1C1C"/>
                </a:solidFill>
                <a:latin typeface="Arial"/>
              </a:rPr>
              <a:t>stops</a:t>
            </a:r>
            <a:r>
              <a:rPr sz="4106" b="0">
                <a:solidFill>
                  <a:srgbClr val="1C1C1C"/>
                </a:solidFill>
                <a:latin typeface="Arial"/>
              </a:rPr>
              <a:t>; a shared evaluator</a:t>
            </a:r>
          </a:p>
          <a:p>
            <a:pPr algn="l">
              <a:lnSpc>
                <a:spcPts val="5749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scores it.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436193" y="15043824"/>
            <a:ext cx="804358" cy="869636"/>
          </a:xfrm>
          <a:prstGeom prst="rect">
            <a:avLst/>
          </a:prstGeom>
          <a:noFill/>
        </p:spPr>
        <p:txBody>
          <a:bodyPr wrap="none" lIns="26077" rIns="26077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4B2E83"/>
                </a:solidFill>
                <a:latin typeface="Arial"/>
              </a:rPr>
              <a:t>vs.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5215790" y="22065813"/>
            <a:ext cx="14754344" cy="127857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Constructing the three settings: Type III uses the full task, Type II a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prepared slice, and Type I replays four candidate Loop Contracts offline.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8439387" y="26657776"/>
            <a:ext cx="14754206" cy="1917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The LoopArena harness. Both conditions start from the same restored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state; the Controller-guided outer loop adds a Reporter, Evidence Packet,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and Loop Contract around the fixed Worker inner loop.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283493" y="15261212"/>
            <a:ext cx="6982270" cy="6522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466"/>
              </a:lnSpc>
              <a:spcBef>
                <a:spcPts val="0"/>
              </a:spcBef>
              <a:spcAft>
                <a:spcPts val="0"/>
              </a:spcAft>
            </a:pPr>
            <a:r>
              <a:rPr sz="3080" b="1" spc="154">
                <a:solidFill>
                  <a:srgbClr val="555555"/>
                </a:solidFill>
                <a:latin typeface="Arial"/>
              </a:rPr>
              <a:t>PRIOR BENCHMARKS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590920" y="15261212"/>
            <a:ext cx="6982413" cy="6522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466"/>
              </a:lnSpc>
              <a:spcBef>
                <a:spcPts val="0"/>
              </a:spcBef>
              <a:spcAft>
                <a:spcPts val="0"/>
              </a:spcAft>
            </a:pPr>
            <a:r>
              <a:rPr sz="3080" b="1" spc="154">
                <a:solidFill>
                  <a:srgbClr val="555555"/>
                </a:solidFill>
                <a:latin typeface="Arial"/>
              </a:rPr>
              <a:t>LOOPARENA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283493" y="15906571"/>
            <a:ext cx="6982270" cy="1739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Score the whole agent or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isolated sub-skills.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590920" y="15906571"/>
            <a:ext cx="6982413" cy="1739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Makes the control decision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the object of evaluation.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285855" y="26297870"/>
            <a:ext cx="9144681" cy="155397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10640"/>
              </a:lnSpc>
              <a:spcBef>
                <a:spcPts val="0"/>
              </a:spcBef>
              <a:spcAft>
                <a:spcPts val="0"/>
              </a:spcAft>
            </a:pPr>
            <a:r>
              <a:rPr sz="11200" b="1" spc="-224">
                <a:solidFill>
                  <a:srgbClr val="4B2E83"/>
                </a:solidFill>
                <a:latin typeface="Arial"/>
              </a:rPr>
              <a:t>24.69%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285855" y="27656651"/>
            <a:ext cx="9144681" cy="457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136"/>
              </a:lnSpc>
              <a:spcBef>
                <a:spcPts val="0"/>
              </a:spcBef>
              <a:spcAft>
                <a:spcPts val="0"/>
              </a:spcAft>
            </a:pPr>
            <a:r>
              <a:rPr sz="2986" b="1">
                <a:solidFill>
                  <a:srgbClr val="1C1C1C"/>
                </a:solidFill>
                <a:latin typeface="Arial"/>
              </a:rPr>
              <a:t>best full-task Strict Success Rate (GPT-5.5)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285855" y="28054895"/>
            <a:ext cx="9144681" cy="470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1">
                <a:solidFill>
                  <a:srgbClr val="555555"/>
                </a:solidFill>
                <a:latin typeface="Arial"/>
              </a:rPr>
              <a:t>only ~1 in 4 long coding runs steered to success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039991" y="19738855"/>
            <a:ext cx="11990269" cy="812449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Arial"/>
              </a:rPr>
              <a:t>CONTROLLER · TYPE III FULL TASK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2681029" y="19738855"/>
            <a:ext cx="4050409" cy="812449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Arial"/>
              </a:rPr>
              <a:t>STRICT SR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39991" y="20445333"/>
            <a:ext cx="11990269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Claude Opus 4.8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2681029" y="20445333"/>
            <a:ext cx="4050409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20.99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1039991" y="21390451"/>
            <a:ext cx="11990269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Arial"/>
              </a:rPr>
              <a:t>GPT-5.5 (best)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12681029" y="21390451"/>
            <a:ext cx="4050409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Arial"/>
              </a:rPr>
              <a:t>24.69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216124" y="26293425"/>
            <a:ext cx="1678680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Arial"/>
              </a:rPr>
              <a:t>0.9747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028433" y="26417885"/>
            <a:ext cx="2710383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Type II–III rank ρ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1216124" y="27105332"/>
            <a:ext cx="1565223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Arial"/>
              </a:rPr>
              <a:t>64.4%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2918281" y="27229792"/>
            <a:ext cx="3552799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avg inference-cost cut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1216124" y="27917239"/>
            <a:ext cx="1546909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Arial"/>
              </a:rPr>
              <a:t>90+27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900501" y="28041699"/>
            <a:ext cx="3525329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Type I Qs + task pairs</a:t>
            </a:r>
          </a:p>
        </p:txBody>
      </p:sp>
      <p:pic>
        <p:nvPicPr>
          <p:cNvPr id="105" name="Picture 104" descr="eq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19499" y="14753510"/>
            <a:ext cx="14767262" cy="8623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