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rels" ContentType="application/vnd.openxmlformats-package.relationships+xml"/>
  <Default Extension="xml" ContentType="application/xml"/>
  <Default Extension="png" ContentType="image/png"/>
  <Override PartName="/docProps/app.xml" ContentType="application/vnd.openxmlformats-officedocument.extended-properties+xml"/>
  <Override PartName="/docProps/core.xml" ContentType="application/vnd.openxmlformats-package.core-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Override PartName="/ppt/theme/theme2.xml" ContentType="application/vnd.openxmlformats-officedocument.them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Lst>
  <p:sldSz cx="12192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 Id="rId13" Type="http://schemas.openxmlformats.org/officeDocument/2006/relationships/slide" Target="slides/slide7.xml"/><Relationship Id="rId14" Type="http://schemas.openxmlformats.org/officeDocument/2006/relationships/slide" Target="slides/slide8.xml"/><Relationship Id="rId15" Type="http://schemas.openxmlformats.org/officeDocument/2006/relationships/slide" Target="slides/slide9.xml"/><Relationship Id="rId16" Type="http://schemas.openxmlformats.org/officeDocument/2006/relationships/slide" Target="slides/slide10.xml"/><Relationship Id="rId17" Type="http://schemas.openxmlformats.org/officeDocument/2006/relationships/slide" Target="slides/slide11.xml"/><Relationship Id="rId18" Type="http://schemas.openxmlformats.org/officeDocument/2006/relationships/slide" Target="slides/slide12.xml"/>  <Relationship Id="rId19" Type="http://schemas.openxmlformats.org/officeDocument/2006/relationships/notesMaster" Target="notesMasters/notesMaster1.xml"/>
</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a:lstStyle/>
          <a:p>
            <a:pPr/>
            <a:endParaRPr lang="en"/>
          </a:p>
        </p:txBody>
      </p:sp>
      <p:sp>
        <p:nvSpPr>
          <p:cNvPr id="3" name="Date Placeholder 2"/>
          <p:cNvSpPr>
            <a:spLocks noGrp="1"/>
          </p:cNvSpPr>
          <p:nvPr>
            <p:ph type="dt" sz="half" idx="1"/>
          </p:nvPr>
        </p:nvSpPr>
        <p:spPr>
          <a:xfrm>
            <a:off x="3884613" y="0"/>
            <a:ext cx="2971800" cy="457200"/>
          </a:xfrm>
          <a:prstGeom prst="rect">
            <a:avLst/>
          </a:prstGeom>
        </p:spPr>
        <p:txBody>
          <a:bodyPr/>
          <a:lstStyle/>
          <a:p>
            <a:pPr/>
            <a:endParaRPr lang="en"/>
          </a:p>
        </p:txBody>
      </p:sp>
      <p:sp>
        <p:nvSpPr>
          <p:cNvPr id="4" name="Slide Image Placeholder 3"/>
          <p:cNvSpPr>
            <a:spLocks noGrp="1" noRot="1" noChangeAspect="1"/>
          </p:cNvSpPr>
          <p:nvPr>
            <p:ph type="sldImg" idx="2"/>
          </p:nvPr>
        </p:nvSpPr>
        <p:spPr>
          <a:xfrm>
            <a:off x="1143000" y="685800"/>
            <a:ext cx="4572000" cy="3429000"/>
          </a:xfrm>
          <a:prstGeom prst="rect">
            <a:avLst/>
          </a:prstGeom>
        </p:spPr>
      </p:sp>
      <p:sp>
        <p:nvSpPr>
          <p:cNvPr id="5" name="Notes Placeholder 4"/>
          <p:cNvSpPr>
            <a:spLocks noGrp="1"/>
          </p:cNvSpPr>
          <p:nvPr>
            <p:ph type="body" sz="quarter" idx="3"/>
          </p:nvPr>
        </p:nvSpPr>
        <p:spPr>
          <a:xfrm>
            <a:off x="685800" y="4343400"/>
            <a:ext cx="5486400" cy="4114800"/>
          </a:xfrm>
          <a:prstGeom prst="rect">
            <a:avLst/>
          </a:prstGeom>
        </p:spPr>
        <p:txBody>
          <a:bodyPr/>
          <a:lstStyle/>
          <a:p>
            <a:pPr/>
            <a:endParaRPr lang="en"/>
          </a:p>
        </p:txBody>
      </p:sp>
      <p:sp>
        <p:nvSpPr>
          <p:cNvPr id="6" name="Footer Placeholder 5"/>
          <p:cNvSpPr>
            <a:spLocks noGrp="1"/>
          </p:cNvSpPr>
          <p:nvPr>
            <p:ph type="ftr" sz="quarter" idx="4"/>
          </p:nvPr>
        </p:nvSpPr>
        <p:spPr>
          <a:xfrm>
            <a:off x="0" y="8685213"/>
            <a:ext cx="2971800" cy="457200"/>
          </a:xfrm>
          <a:prstGeom prst="rect">
            <a:avLst/>
          </a:prstGeom>
        </p:spPr>
        <p:txBody>
          <a:bodyPr/>
          <a:lstStyle/>
          <a:p>
            <a:pPr/>
            <a:endParaRPr lang="en"/>
          </a:p>
        </p:txBody>
      </p:sp>
      <p:sp>
        <p:nvSpPr>
          <p:cNvPr id="7" name="Slide Number Placeholder 6"/>
          <p:cNvSpPr>
            <a:spLocks noGrp="1"/>
          </p:cNvSpPr>
          <p:nvPr>
            <p:ph type="sldNum" sz="quarter" idx="5"/>
          </p:nvPr>
        </p:nvSpPr>
        <p:spPr>
          <a:xfrm>
            <a:off x="3884613" y="8685213"/>
            <a:ext cx="2971800" cy="457200"/>
          </a:xfrm>
          <a:prstGeom prst="rect">
            <a:avLst/>
          </a:prstGeom>
        </p:spPr>
        <p:txBody>
          <a:bodyPr/>
          <a:lstStyle/>
          <a:p>
            <a:pPr/>
            <a:endParaRPr lang="en"/>
          </a:p>
        </p:txBody>
      </p:sp>
    </p:spTree>
  </p:cSld>
  <p:clrMap bg1="lt1" tx1="dk1" bg2="lt2" tx2="dk2" accent1="accent1" accent2="accent2" accent3="accent3" accent4="accent4" accent5="accent5" accent6="accent6" hlink="hlink" folHlink="folHlink"/>
  <p:hf/>
  <p:notesStyle>
    <a:lvl1pPr marL="0" algn="l">
      <a:defRPr sz="1200" lang="en"/>
    </a:lvl1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rPr lang="en-US" dirty="0"/>
              <a:t>## [Group 8] RESEARCH · 2026</a:t>
            </a:r>
            <a:endParaRPr lang="en-US" dirty="0"/>
          </a:p>
          <a:p>
            <a:r>
              <a:rPr lang="en-US" dirty="0"/>
              <a:t>StudentSim is a training framework that turns sparse per-student data into an</a:t>
            </a:r>
            <a:endParaRPr lang="en-US" dirty="0"/>
          </a:p>
          <a:p>
            <a:endParaRPr lang="en-US" dirty="0"/>
          </a:p>
          <a:p>
            <a:r>
              <a:rPr lang="en-US" dirty="0"/>
              <a:t>## [Group 12] StudentSim</a:t>
            </a:r>
            <a:endParaRPr lang="en-US" dirty="0"/>
          </a:p>
          <a:p>
            <a:r>
              <a:rPr lang="en-US" dirty="0"/>
              <a:t>individualized simulator for each learner. AI tutors need feedback about which</a:t>
            </a:r>
            <a:endParaRPr lang="en-US" dirty="0"/>
          </a:p>
          <a:p>
            <a:endParaRPr lang="en-US" dirty="0"/>
          </a:p>
          <a:p>
            <a:r>
              <a:rPr lang="en-US" dirty="0"/>
              <a:t>## [Group 15] Turning sparse per-student data into faithful,</a:t>
            </a:r>
            <a:endParaRPr lang="en-US" dirty="0"/>
          </a:p>
          <a:p>
            <a:r>
              <a:rPr lang="en-US" dirty="0"/>
              <a:t>guidance works for which student, but that signal is slow and</a:t>
            </a:r>
            <a:endParaRPr lang="en-US" dirty="0"/>
          </a:p>
          <a:p>
            <a:endParaRPr lang="en-US" dirty="0"/>
          </a:p>
          <a:p>
            <a:r>
              <a:rPr lang="en-US" dirty="0"/>
              <a:t>## [Group 19] Ke Yang · Chenglong Wang · Michel Galley · Chandan Singh</a:t>
            </a:r>
            <a:endParaRPr lang="en-US" dirty="0"/>
          </a:p>
          <a:p>
            <a:r>
              <a:rPr lang="en-US" dirty="0"/>
              <a:t>costly to collect from real people. StudentSim supplies it at machine</a:t>
            </a:r>
            <a:endParaRPr lang="en-US" dirty="0"/>
          </a:p>
          <a:p>
            <a:endParaRPr lang="en-US" dirty="0"/>
          </a:p>
          <a:p>
            <a:r>
              <a:rPr lang="en-US" dirty="0"/>
              <a:t>## [Group 25] Paper</a:t>
            </a:r>
            <a:endParaRPr lang="en-US" dirty="0"/>
          </a:p>
          <a:p>
            <a:r>
              <a:rPr lang="en-US" dirty="0"/>
              <a:t>timescales, producing simulators that both mirror a student's own behavior and</a:t>
            </a:r>
            <a:endParaRPr lang="en-US" dirty="0"/>
          </a:p>
          <a:p>
            <a:endParaRPr lang="en-US" dirty="0"/>
          </a:p>
          <a:p>
            <a:r>
              <a:rPr lang="en-US" dirty="0"/>
              <a:t>## [Group 28] Group 28</a:t>
            </a:r>
            <a:endParaRPr lang="en-US" dirty="0"/>
          </a:p>
          <a:p>
            <a:r>
              <a:rPr lang="en-US" dirty="0"/>
              <a:t>respond correctly to a tutor's guidance across chess, language, and math.</a:t>
            </a:r>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rPr lang="en-US" dirty="0"/>
              <a:t>## [Group 14] Remove Stage 1 (pooled pretraining)</a:t>
            </a:r>
            <a:endParaRPr lang="en-US" dirty="0"/>
          </a:p>
          <a:p>
            <a:r>
              <a:rPr lang="en-US" dirty="0"/>
              <a:t>Ablations confirm that both training stages matter. Pooled pretraining in stage one supplies the shared domain behavior that grounds fidelity, while</a:t>
            </a:r>
            <a:endParaRPr lang="en-US" dirty="0"/>
          </a:p>
          <a:p>
            <a:endParaRPr lang="en-US" dirty="0"/>
          </a:p>
          <a:p>
            <a:r>
              <a:rPr lang="en-US" dirty="0"/>
              <a:t>## [Group 22] Remove Stage 2 (specialization)</a:t>
            </a:r>
            <a:endParaRPr lang="en-US" dirty="0"/>
          </a:p>
          <a:p>
            <a:r>
              <a:rPr lang="en-US" dirty="0"/>
              <a:t>per-student specialization in stage two supplies the responsiveness and individual match. Removing either collapses the simulator toward the single-axis behavior of</a:t>
            </a:r>
            <a:endParaRPr lang="en-US" dirty="0"/>
          </a:p>
          <a:p>
            <a:endParaRPr lang="en-US" dirty="0"/>
          </a:p>
          <a:p>
            <a:r>
              <a:rPr lang="en-US" dirty="0"/>
              <a:t>## [Group 28] Only the full pipeline reaches the top-right corner</a:t>
            </a:r>
            <a:endParaRPr lang="en-US" dirty="0"/>
          </a:p>
          <a:p>
            <a:r>
              <a:rPr lang="en-US" dirty="0"/>
              <a:t>prior baselines, which is why StudentSim occupies the top-right corner of the fidelity and responsiveness plane where competing methods cannot.</a:t>
            </a:r>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rPr lang="en-US" dirty="0"/>
              <a:t>## [Group 11] 0.51</a:t>
            </a:r>
            <a:endParaRPr lang="en-US" dirty="0"/>
          </a:p>
          <a:p>
            <a:r>
              <a:rPr lang="en-US" dirty="0"/>
              <a:t>The headline numbers tell the story. In chess, StudentSim reaches fidelity zero point</a:t>
            </a:r>
            <a:endParaRPr lang="en-US" dirty="0"/>
          </a:p>
          <a:p>
            <a:endParaRPr lang="en-US" dirty="0"/>
          </a:p>
          <a:p>
            <a:r>
              <a:rPr lang="en-US" dirty="0"/>
              <a:t>## [Group 16] 0.91</a:t>
            </a:r>
            <a:endParaRPr lang="en-US" dirty="0"/>
          </a:p>
          <a:p>
            <a:r>
              <a:rPr lang="en-US" dirty="0"/>
              <a:t>five one and responsiveness zero point nine one, beating GPT-5.4 and Maia2 on</a:t>
            </a:r>
            <a:endParaRPr lang="en-US" dirty="0"/>
          </a:p>
          <a:p>
            <a:endParaRPr lang="en-US" dirty="0"/>
          </a:p>
          <a:p>
            <a:r>
              <a:rPr lang="en-US" dirty="0"/>
              <a:t>## [Group 21] 60</a:t>
            </a:r>
            <a:endParaRPr lang="en-US" dirty="0"/>
          </a:p>
          <a:p>
            <a:r>
              <a:rPr lang="en-US" dirty="0"/>
              <a:t>both. The benchmark spans sixty students across three domains. And as a proof</a:t>
            </a:r>
            <a:endParaRPr lang="en-US" dirty="0"/>
          </a:p>
          <a:p>
            <a:endParaRPr lang="en-US" dirty="0"/>
          </a:p>
          <a:p>
            <a:r>
              <a:rPr lang="en-US" dirty="0"/>
              <a:t>## [Group 26] 3</a:t>
            </a:r>
            <a:endParaRPr lang="en-US" dirty="0"/>
          </a:p>
          <a:p>
            <a:r>
              <a:rPr lang="en-US" dirty="0"/>
              <a:t>of concept, a tutor trained with a StudentSim reward is judged by expert</a:t>
            </a:r>
            <a:endParaRPr lang="en-US" dirty="0"/>
          </a:p>
          <a:p>
            <a:endParaRPr lang="en-US" dirty="0"/>
          </a:p>
          <a:p>
            <a:r>
              <a:rPr lang="en-US" dirty="0"/>
              <a:t>## [Group 33] PROOF OF CONCEPT</a:t>
            </a:r>
            <a:endParaRPr lang="en-US" dirty="0"/>
          </a:p>
          <a:p>
            <a:r>
              <a:rPr lang="en-US" dirty="0"/>
              <a:t>humans to be more accurate, better guided, and more personalized than competing tutors.</a:t>
            </a:r>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rPr lang="en-US" dirty="0"/>
              <a:t>## [Group 15] A two-stage pooled-then-specialized pipeline makes sparse per-student data enough</a:t>
            </a:r>
            <a:endParaRPr lang="en-US" dirty="0"/>
          </a:p>
          <a:p>
            <a:r>
              <a:rPr lang="en-US" dirty="0"/>
              <a:t>StudentSim shows that with a two-stage pooled-then-specialized pipeline, sparse per-student data is enough</a:t>
            </a:r>
            <a:endParaRPr lang="en-US" dirty="0"/>
          </a:p>
          <a:p>
            <a:endParaRPr lang="en-US" dirty="0"/>
          </a:p>
          <a:p>
            <a:r>
              <a:rPr lang="en-US" dirty="0"/>
              <a:t>## [Group 19] StudentSim + StudentSimEval — shared, extensible community tools</a:t>
            </a:r>
            <a:endParaRPr lang="en-US" dirty="0"/>
          </a:p>
          <a:p>
            <a:r>
              <a:rPr lang="en-US" dirty="0"/>
              <a:t>to build simulators that are both faithful to a learner and responsive to</a:t>
            </a:r>
            <a:endParaRPr lang="en-US" dirty="0"/>
          </a:p>
          <a:p>
            <a:endParaRPr lang="en-US" dirty="0"/>
          </a:p>
          <a:p>
            <a:r>
              <a:rPr lang="en-US" dirty="0"/>
              <a:t>## [Group 23] Paper</a:t>
            </a:r>
            <a:endParaRPr lang="en-US" dirty="0"/>
          </a:p>
          <a:p>
            <a:r>
              <a:rPr lang="en-US" dirty="0"/>
              <a:t>a tutor. That joint capability turns student simulation into an optimizable objective, and</a:t>
            </a:r>
            <a:endParaRPr lang="en-US" dirty="0"/>
          </a:p>
          <a:p>
            <a:endParaRPr lang="en-US" dirty="0"/>
          </a:p>
          <a:p>
            <a:r>
              <a:rPr lang="en-US" dirty="0"/>
              <a:t>## [Group 27] Code</a:t>
            </a:r>
            <a:endParaRPr lang="en-US" dirty="0"/>
          </a:p>
          <a:p>
            <a:r>
              <a:rPr lang="en-US" dirty="0"/>
              <a:t>a proof-of-concept reinforcement-learning tutor demonstrates it can drive real improvements in AI tutoring.</a:t>
            </a: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rPr lang="en-US" dirty="0"/>
              <a:t>## [Group 10] An AI tutor improves only with per-student</a:t>
            </a:r>
            <a:endParaRPr lang="en-US" dirty="0"/>
          </a:p>
          <a:p>
            <a:r>
              <a:rPr lang="en-US" dirty="0"/>
              <a:t>An AI tutor is most useful when it adapts to each</a:t>
            </a:r>
            <a:endParaRPr lang="en-US" dirty="0"/>
          </a:p>
          <a:p>
            <a:endParaRPr lang="en-US" dirty="0"/>
          </a:p>
          <a:p>
            <a:r>
              <a:rPr lang="en-US" dirty="0"/>
              <a:t>## [Group 17] Sparse signal</a:t>
            </a:r>
            <a:endParaRPr lang="en-US" dirty="0"/>
          </a:p>
          <a:p>
            <a:r>
              <a:rPr lang="en-US" dirty="0"/>
              <a:t>student's strengths, weaknesses, and preferred guidance. But learning which guidance works</a:t>
            </a:r>
            <a:endParaRPr lang="en-US" dirty="0"/>
          </a:p>
          <a:p>
            <a:endParaRPr lang="en-US" dirty="0"/>
          </a:p>
          <a:p>
            <a:r>
              <a:rPr lang="en-US" dirty="0"/>
              <a:t>## [Group 24] Slow to collect</a:t>
            </a:r>
            <a:endParaRPr lang="en-US" dirty="0"/>
          </a:p>
          <a:p>
            <a:r>
              <a:rPr lang="en-US" dirty="0"/>
              <a:t>for which student requires feedback from real learners, and that</a:t>
            </a:r>
            <a:endParaRPr lang="en-US" dirty="0"/>
          </a:p>
          <a:p>
            <a:endParaRPr lang="en-US" dirty="0"/>
          </a:p>
          <a:p>
            <a:r>
              <a:rPr lang="en-US" dirty="0"/>
              <a:t>## [Group 31] Costly to run</a:t>
            </a:r>
            <a:endParaRPr lang="en-US" dirty="0"/>
          </a:p>
          <a:p>
            <a:r>
              <a:rPr lang="en-US" dirty="0"/>
              <a:t>signal is sparse, slow, and costly to gather. This bottleneck</a:t>
            </a:r>
            <a:endParaRPr lang="en-US" dirty="0"/>
          </a:p>
          <a:p>
            <a:endParaRPr lang="en-US" dirty="0"/>
          </a:p>
          <a:p>
            <a:r>
              <a:rPr lang="en-US" dirty="0"/>
              <a:t>## [Group 33] Consequence: adaptive tutors lag behind advances in the underlying models.</a:t>
            </a:r>
            <a:endParaRPr lang="en-US" dirty="0"/>
          </a:p>
          <a:p>
            <a:r>
              <a:rPr lang="en-US" dirty="0"/>
              <a:t>holds back the evaluation and improvement of adaptive AI tutors.</a:t>
            </a: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rPr lang="en-US" dirty="0"/>
              <a:t>## [Group 17] State-tracking models</a:t>
            </a:r>
            <a:endParaRPr lang="en-US" dirty="0"/>
          </a:p>
          <a:p>
            <a:r>
              <a:rPr lang="en-US" dirty="0"/>
              <a:t>A good student simulator needs two abilities at once. State-tracking models like knowledge tracers reproduce how a student behaves, but they have</a:t>
            </a:r>
            <a:endParaRPr lang="en-US" dirty="0"/>
          </a:p>
          <a:p>
            <a:endParaRPr lang="en-US" dirty="0"/>
          </a:p>
          <a:p>
            <a:r>
              <a:rPr lang="en-US" dirty="0"/>
              <a:t>## [Group 28] Prompted LLMs</a:t>
            </a:r>
            <a:endParaRPr lang="en-US" dirty="0"/>
          </a:p>
          <a:p>
            <a:r>
              <a:rPr lang="en-US" dirty="0"/>
              <a:t>no channel to digest a tutor's explanations. Prompted large language models follow guidance fluently, but even given a precise description of a</a:t>
            </a:r>
            <a:endParaRPr lang="en-US" dirty="0"/>
          </a:p>
          <a:p>
            <a:endParaRPr lang="en-US" dirty="0"/>
          </a:p>
          <a:p>
            <a:r>
              <a:rPr lang="en-US" dirty="0"/>
              <a:t>## [Group 31] A useful simulator must serve both: independent output (fidelity) and progress-under-support (responsiveness).</a:t>
            </a:r>
            <a:endParaRPr lang="en-US" dirty="0"/>
          </a:p>
          <a:p>
            <a:r>
              <a:rPr lang="en-US" dirty="0"/>
              <a:t>student's state, they do not reliably reproduce that student's competence. No prior approach delivers both, which is exactly what tutor training demands.</a:t>
            </a: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rPr lang="en-US" dirty="0"/>
              <a:t>## [Group 15] 1</a:t>
            </a:r>
            <a:endParaRPr lang="en-US" dirty="0"/>
          </a:p>
          <a:p>
            <a:r>
              <a:rPr lang="en-US" dirty="0"/>
              <a:t>The paper makes four contributions. It is the first framework to formalize personalized student simulation as a concrete,</a:t>
            </a:r>
            <a:endParaRPr lang="en-US" dirty="0"/>
          </a:p>
          <a:p>
            <a:endParaRPr lang="en-US" dirty="0"/>
          </a:p>
          <a:p>
            <a:r>
              <a:rPr lang="en-US" dirty="0"/>
              <a:t>## [Group 24] 2</a:t>
            </a:r>
            <a:endParaRPr lang="en-US" dirty="0"/>
          </a:p>
          <a:p>
            <a:r>
              <a:rPr lang="en-US" dirty="0"/>
              <a:t>optimizable objective built on two properties: behavioral fidelity and guidance responsiveness. It presents StudentSim, a training method that</a:t>
            </a:r>
            <a:endParaRPr lang="en-US" dirty="0"/>
          </a:p>
          <a:p>
            <a:endParaRPr lang="en-US" dirty="0"/>
          </a:p>
          <a:p>
            <a:r>
              <a:rPr lang="en-US" dirty="0"/>
              <a:t>## [Group 33] 3</a:t>
            </a:r>
            <a:endParaRPr lang="en-US" dirty="0"/>
          </a:p>
          <a:p>
            <a:r>
              <a:rPr lang="en-US" dirty="0"/>
              <a:t>realizes both. It releases StudentSimEval, a standardized protocol over sixty students in three domains. And it demonstrates, through</a:t>
            </a:r>
            <a:endParaRPr lang="en-US" dirty="0"/>
          </a:p>
          <a:p>
            <a:endParaRPr lang="en-US" dirty="0"/>
          </a:p>
          <a:p>
            <a:r>
              <a:rPr lang="en-US" dirty="0"/>
              <a:t>## [Group 42] 4</a:t>
            </a:r>
            <a:endParaRPr lang="en-US" dirty="0"/>
          </a:p>
          <a:p>
            <a:r>
              <a:rPr lang="en-US" dirty="0"/>
              <a:t>reinforcement learning, that a trained simulator can serve as a useful reward source for improving an AI tutor.</a:t>
            </a:r>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rPr lang="en-US" dirty="0"/>
              <a:t>## [Group 11] The central challenge</a:t>
            </a:r>
            <a:endParaRPr lang="en-US" dirty="0"/>
          </a:p>
          <a:p>
            <a:r>
              <a:rPr lang="en-US" dirty="0"/>
              <a:t>The core challenge is that any single student leaves only a thin trail of records, too little to train a faithful simulator directly. StudentSim</a:t>
            </a:r>
            <a:endParaRPr lang="en-US" dirty="0"/>
          </a:p>
          <a:p>
            <a:endParaRPr lang="en-US" dirty="0"/>
          </a:p>
          <a:p>
            <a:r>
              <a:rPr lang="en-US" dirty="0"/>
              <a:t>## [Group 19] F ↑</a:t>
            </a:r>
            <a:endParaRPr lang="en-US" dirty="0"/>
          </a:p>
          <a:p>
            <a:r>
              <a:rPr lang="en-US" dirty="0"/>
              <a:t>solves this with a two-stage pipeline that separates what learners share from what makes one learner unique. It formalizes two targets the simulator</a:t>
            </a:r>
            <a:endParaRPr lang="en-US" dirty="0"/>
          </a:p>
          <a:p>
            <a:endParaRPr lang="en-US" dirty="0"/>
          </a:p>
          <a:p>
            <a:r>
              <a:rPr lang="en-US" dirty="0"/>
              <a:t>## [Group 27] R ↑</a:t>
            </a:r>
            <a:endParaRPr lang="en-US" dirty="0"/>
          </a:p>
          <a:p>
            <a:r>
              <a:rPr lang="en-US" dirty="0"/>
              <a:t>must jointly maximize: behavioral fidelity, behaving like the student it stands for, and guidance responsiveness, updating in the direction a tutor's guidance indicates.</a:t>
            </a:r>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rPr lang="en-US" dirty="0"/>
              <a:t>## [Group 23] Stage 1 · General</a:t>
            </a:r>
            <a:endParaRPr lang="en-US" dirty="0"/>
          </a:p>
          <a:p>
            <a:r>
              <a:rPr lang="en-US" dirty="0"/>
              <a:t>Stage one pools the records of many students in a domain to pretrain a single base simulator that captures what learners share: common mistakes and how they revise their answers after guidance. Stage two initializes</a:t>
            </a:r>
            <a:endParaRPr lang="en-US" dirty="0"/>
          </a:p>
          <a:p>
            <a:endParaRPr lang="en-US" dirty="0"/>
          </a:p>
          <a:p>
            <a:r>
              <a:rPr lang="en-US" dirty="0"/>
              <a:t>## [Group 26] Group 26</a:t>
            </a:r>
            <a:endParaRPr lang="en-US" dirty="0"/>
          </a:p>
          <a:p>
            <a:r>
              <a:rPr lang="en-US" dirty="0"/>
              <a:t>from that base and specializes it to one student using only that student's own records. The result is an individualized simulator that both reproduces the student's behavior and moves correctly when a tutor intervenes.</a:t>
            </a:r>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rPr lang="en-US" dirty="0"/>
              <a:t>## [Group 10] Fixed per-student record schema · frozen train / held-out splits</a:t>
            </a:r>
            <a:endParaRPr lang="en-US" dirty="0"/>
          </a:p>
          <a:p>
            <a:r>
              <a:rPr lang="en-US" dirty="0"/>
              <a:t>To measure the two abilities fairly, the authors build StudentSimEval, a standardized protocol spanning</a:t>
            </a:r>
            <a:endParaRPr lang="en-US" dirty="0"/>
          </a:p>
          <a:p>
            <a:endParaRPr lang="en-US" dirty="0"/>
          </a:p>
          <a:p>
            <a:r>
              <a:rPr lang="en-US" dirty="0"/>
              <a:t>## [Group 19] Chess</a:t>
            </a:r>
            <a:endParaRPr lang="en-US" dirty="0"/>
          </a:p>
          <a:p>
            <a:r>
              <a:rPr lang="en-US" dirty="0"/>
              <a:t>sixty students across chess, second-language English writing, and mathematics, drawn from public learner datasets</a:t>
            </a:r>
            <a:endParaRPr lang="en-US" dirty="0"/>
          </a:p>
          <a:p>
            <a:endParaRPr lang="en-US" dirty="0"/>
          </a:p>
          <a:p>
            <a:r>
              <a:rPr lang="en-US" dirty="0"/>
              <a:t>## [Group 28] L2 English writing</a:t>
            </a:r>
            <a:endParaRPr lang="en-US" dirty="0"/>
          </a:p>
          <a:p>
            <a:r>
              <a:rPr lang="en-US" dirty="0"/>
              <a:t>whose de-identified records are shared for research. It turns each corpus into a fixed</a:t>
            </a:r>
            <a:endParaRPr lang="en-US" dirty="0"/>
          </a:p>
          <a:p>
            <a:endParaRPr lang="en-US" dirty="0"/>
          </a:p>
          <a:p>
            <a:r>
              <a:rPr lang="en-US" dirty="0"/>
              <a:t>## [Group 37] Math</a:t>
            </a:r>
            <a:endParaRPr lang="en-US" dirty="0"/>
          </a:p>
          <a:p>
            <a:r>
              <a:rPr lang="en-US" dirty="0"/>
              <a:t>per-student record schema with frozen train and held-out splits, so every method is fit</a:t>
            </a:r>
            <a:endParaRPr lang="en-US" dirty="0"/>
          </a:p>
          <a:p>
            <a:endParaRPr lang="en-US" dirty="0"/>
          </a:p>
          <a:p>
            <a:r>
              <a:rPr lang="en-US" dirty="0"/>
              <a:t>## [Group 39] Drawn from public learner corpora whose de-identified records are shared for research.</a:t>
            </a:r>
            <a:endParaRPr lang="en-US" dirty="0"/>
          </a:p>
          <a:p>
            <a:r>
              <a:rPr lang="en-US" dirty="0"/>
              <a:t>and scored on exactly the same data and the results are directly comparable.</a:t>
            </a:r>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rPr lang="en-US" dirty="0"/>
              <a:t>## [Group 28] Behavioral fidelity F</a:t>
            </a:r>
            <a:endParaRPr lang="en-US" dirty="0"/>
          </a:p>
          <a:p>
            <a:r>
              <a:rPr lang="en-US" dirty="0"/>
              <a:t>On chess, StudentSim's per-student simulators outperform strong baselines on both metrics at once. StudentSim reaches a behavioral fidelity of zero point five one and a guidance responsiveness of zero point nine one.</a:t>
            </a:r>
            <a:endParaRPr lang="en-US" dirty="0"/>
          </a:p>
          <a:p>
            <a:endParaRPr lang="en-US" dirty="0"/>
          </a:p>
          <a:p>
            <a:r>
              <a:rPr lang="en-US" dirty="0"/>
              <a:t>## [Group 30] StudentSim is the only method strong on</a:t>
            </a:r>
            <a:endParaRPr lang="en-US" dirty="0"/>
          </a:p>
          <a:p>
            <a:r>
              <a:rPr lang="en-US" dirty="0"/>
              <a:t>That compares with zero point two three and zero point seven two for GPT-5.4, and zero point four five and zero point two seven for Maia2, a skill-conditioned chess move predictor.</a:t>
            </a: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rPr lang="en-US" dirty="0"/>
              <a:t>## [Group 16] Prompted LLM wins</a:t>
            </a:r>
            <a:endParaRPr lang="en-US" dirty="0"/>
          </a:p>
          <a:p>
            <a:r>
              <a:rPr lang="en-US" dirty="0"/>
              <a:t>The same ranking holds across all three domains. The prompted large language model wins guidance responsiveness alone, and the state-tracking model wins behavioral fidelity alone, so each prior method sits at</a:t>
            </a:r>
            <a:endParaRPr lang="en-US" dirty="0"/>
          </a:p>
          <a:p>
            <a:endParaRPr lang="en-US" dirty="0"/>
          </a:p>
          <a:p>
            <a:r>
              <a:rPr lang="en-US" dirty="0"/>
              <a:t>## [Group 19] Group 19</a:t>
            </a:r>
            <a:endParaRPr lang="en-US" dirty="0"/>
          </a:p>
          <a:p>
            <a:r>
              <a:rPr lang="en-US" dirty="0"/>
              <a:t>only one corner of the fidelity and responsiveness plane. StudentSim is the only method that lands in the top-right corner, leading on both axes simultaneously in chess, language, and math.</a:t>
            </a:r>
            <a:endParaRPr lang="en-US" dirty="0"/>
          </a:p>
        </p:txBody>
      </p:sp>
    </p:spTree>
  </p:cSld>
  <p:clrMapOvr>
    <a:masterClrMapping/>
  </p:clrMapOvr>
</p:note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7.xml><?xml version="1.0" encoding="utf-8"?>
<p:sldLayout xmlns:a="http://schemas.openxmlformats.org/drawingml/2006/main" xmlns:p="http://schemas.openxmlformats.org/presentationml/2006/main" type="blank" preserve="1">
  <p:cSld name="studentsim — 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slideLayout" Target="../slideLayouts/slideLayout7.xml"/><Relationship Id="rId12" Type="http://schemas.openxmlformats.org/officeDocument/2006/relationships/theme" Target="../theme/theme1.xml"/></Relationships>
</file>

<file path=ppt/slideMasters/slideMaster1.xml><?xml version="1.0" encoding="utf-8"?>
<p:sldMaster xmlns:a="http://schemas.openxmlformats.org/drawingml/2006/main" xmlns:p="http://schemas.openxmlformats.org/presentationml/2006/main" xmlns:r="http://schemas.openxmlformats.org/officeDocument/2006/relationships">
  <p:cSld name="studentsim — Master">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55" r:id="rId7"/>
  </p:sldLayoutIdLst>
  <p:txStyles>
    <p:titleStyle>
      <a:lvl1pPr algn="ctr" defTabSz="457200" rtl="0" eaLnBrk="1" latinLnBrk="0" hangingPunct="1">
        <a:spcBef>
          <a:spcPct val="0"/>
        </a:spcBef>
        <a:buNone/>
        <a:defRPr sz="33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165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155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45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35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25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15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05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95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800" kern="1200">
          <a:solidFill>
            <a:schemeClr val="tx1"/>
          </a:solidFill>
          <a:latin typeface="+mn-lt"/>
          <a:ea typeface="+mn-ea"/>
          <a:cs typeface="+mn-cs"/>
        </a:defRPr>
      </a:lvl9pPr>
    </p:bodyStyle>
    <p:otherStyle>
      <a:defPPr>
        <a:defRPr lang="en-US"/>
      </a:defPPr>
      <a:lvl1pPr marL="0" algn="l" defTabSz="457200" rtl="0" eaLnBrk="1" latinLnBrk="0" hangingPunct="1">
        <a:defRPr sz="1650" kern="1200">
          <a:solidFill>
            <a:schemeClr val="tx1"/>
          </a:solidFill>
          <a:latin typeface="+mn-lt"/>
          <a:ea typeface="+mn-ea"/>
          <a:cs typeface="+mn-cs"/>
        </a:defRPr>
      </a:lvl1pPr>
      <a:lvl2pPr marL="457200" algn="l" defTabSz="457200" rtl="0" eaLnBrk="1" latinLnBrk="0" hangingPunct="1">
        <a:defRPr sz="1550" kern="1200">
          <a:solidFill>
            <a:schemeClr val="tx1"/>
          </a:solidFill>
          <a:latin typeface="+mn-lt"/>
          <a:ea typeface="+mn-ea"/>
          <a:cs typeface="+mn-cs"/>
        </a:defRPr>
      </a:lvl2pPr>
      <a:lvl3pPr marL="914400" algn="l" defTabSz="457200" rtl="0" eaLnBrk="1" latinLnBrk="0" hangingPunct="1">
        <a:defRPr sz="1450" kern="1200">
          <a:solidFill>
            <a:schemeClr val="tx1"/>
          </a:solidFill>
          <a:latin typeface="+mn-lt"/>
          <a:ea typeface="+mn-ea"/>
          <a:cs typeface="+mn-cs"/>
        </a:defRPr>
      </a:lvl3pPr>
      <a:lvl4pPr marL="1371600" algn="l" defTabSz="457200" rtl="0" eaLnBrk="1" latinLnBrk="0" hangingPunct="1">
        <a:defRPr sz="1350" kern="1200">
          <a:solidFill>
            <a:schemeClr val="tx1"/>
          </a:solidFill>
          <a:latin typeface="+mn-lt"/>
          <a:ea typeface="+mn-ea"/>
          <a:cs typeface="+mn-cs"/>
        </a:defRPr>
      </a:lvl4pPr>
      <a:lvl5pPr marL="1828800" algn="l" defTabSz="457200" rtl="0" eaLnBrk="1" latinLnBrk="0" hangingPunct="1">
        <a:defRPr sz="1250" kern="1200">
          <a:solidFill>
            <a:schemeClr val="tx1"/>
          </a:solidFill>
          <a:latin typeface="+mn-lt"/>
          <a:ea typeface="+mn-ea"/>
          <a:cs typeface="+mn-cs"/>
        </a:defRPr>
      </a:lvl5pPr>
      <a:lvl6pPr marL="2286000" algn="l" defTabSz="457200" rtl="0" eaLnBrk="1" latinLnBrk="0" hangingPunct="1">
        <a:defRPr sz="1150" kern="1200">
          <a:solidFill>
            <a:schemeClr val="tx1"/>
          </a:solidFill>
          <a:latin typeface="+mn-lt"/>
          <a:ea typeface="+mn-ea"/>
          <a:cs typeface="+mn-cs"/>
        </a:defRPr>
      </a:lvl6pPr>
      <a:lvl7pPr marL="2743200" algn="l" defTabSz="457200" rtl="0" eaLnBrk="1" latinLnBrk="0" hangingPunct="1">
        <a:defRPr sz="1050" kern="1200">
          <a:solidFill>
            <a:schemeClr val="tx1"/>
          </a:solidFill>
          <a:latin typeface="+mn-lt"/>
          <a:ea typeface="+mn-ea"/>
          <a:cs typeface="+mn-cs"/>
        </a:defRPr>
      </a:lvl7pPr>
      <a:lvl8pPr marL="3200400" algn="l" defTabSz="457200" rtl="0" eaLnBrk="1" latinLnBrk="0" hangingPunct="1">
        <a:defRPr sz="950" kern="1200">
          <a:solidFill>
            <a:schemeClr val="tx1"/>
          </a:solidFill>
          <a:latin typeface="+mn-lt"/>
          <a:ea typeface="+mn-ea"/>
          <a:cs typeface="+mn-cs"/>
        </a:defRPr>
      </a:lvl8pPr>
      <a:lvl9pPr marL="3657600" algn="l" defTabSz="457200" rtl="0" eaLnBrk="1" latinLnBrk="0" hangingPunct="1">
        <a:defRPr sz="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image" Target="../media/image_24778b92f9c94644.png"/>
  <Relationship Id="rId3" Type="http://schemas.openxmlformats.org/officeDocument/2006/relationships/image" Target="../media/image_51531102845713c2.png"/>
  <Relationship Id="rId4" Type="http://schemas.openxmlformats.org/officeDocument/2006/relationships/image" Target="../media/image_ccc09bec254cedea.png"/>
  <Relationship Id="rId5" Type="http://schemas.openxmlformats.org/officeDocument/2006/relationships/image" Target="../media/image_05959887c786e51a.png"/>
  <Relationship Id="rId6" Type="http://schemas.openxmlformats.org/officeDocument/2006/relationships/notesSlide" Target="../notesSlides/notesSlide1.xml"/>
</Relationships>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10.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11.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image" Target="../media/image_24778b92f9c94644.png"/>
  <Relationship Id="rId3" Type="http://schemas.openxmlformats.org/officeDocument/2006/relationships/image" Target="../media/image_51531102845713c2.png"/>
  <Relationship Id="rId4" Type="http://schemas.openxmlformats.org/officeDocument/2006/relationships/notesSlide" Target="../notesSlides/notesSlide12.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2.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3.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4.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image" Target="../media/image_af6595063098f6f0.png"/>
  <Relationship Id="rId3" Type="http://schemas.openxmlformats.org/officeDocument/2006/relationships/notesSlide" Target="../notesSlides/notesSlide6.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7.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notesSlide" Target="../notesSlides/notesSlide8.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7.xml"/>
  <Relationship Id="rId2" Type="http://schemas.openxmlformats.org/officeDocument/2006/relationships/image" Target="../media/image_c364f46e43f9285e.png"/>
  <Relationship Id="rId3" Type="http://schemas.openxmlformats.org/officeDocument/2006/relationships/notesSlide" Target="../notesSlides/notesSlide9.xml"/>
</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grpSp>
        <p:nvGrpSpPr>
          <p:cNvPr id="5" name="Group 5"/>
          <p:cNvGrpSpPr/>
          <p:nvPr/>
        </p:nvGrpSpPr>
        <p:grpSpPr>
          <a:xfrm>
            <a:off x="0" y="-1428750"/>
            <a:ext cx="13906500" cy="8286750"/>
            <a:chOff x="0" y="-1428750"/>
            <a:chExt cx="13906500" cy="8286750"/>
          </a:xfrm>
        </p:grpSpPr>
        <p:sp>
          <p:nvSpPr>
            <p:cNvPr id="2" name="Rectangle 2"/>
            <p:cNvSpPr/>
            <p:nvPr/>
          </p:nvSpPr>
          <p:spPr>
            <a:xfrm>
              <a:off x="0" y="0"/>
              <a:ext cx="133350" cy="6858000"/>
            </a:xfrm>
            <a:prstGeom prst="rect">
              <a:avLst/>
            </a:prstGeom>
            <a:solidFill>
              <a:schemeClr val="accent2"/>
            </a:solidFill>
            <a:ln>
              <a:noFill/>
            </a:ln>
          </p:spPr>
        </p:sp>
        <p:sp>
          <p:nvSpPr>
            <p:cNvPr id="3" name="Ellipse 3"/>
            <p:cNvSpPr/>
            <p:nvPr/>
          </p:nvSpPr>
          <p:spPr>
            <a:xfrm>
              <a:off x="9715500" y="-1428750"/>
              <a:ext cx="4191000" cy="4191000"/>
            </a:xfrm>
            <a:prstGeom prst="ellipse">
              <a:avLst/>
            </a:prstGeom>
            <a:solidFill>
              <a:schemeClr val="lt2"/>
            </a:solidFill>
            <a:ln>
              <a:noFill/>
            </a:ln>
          </p:spPr>
        </p:sp>
        <p:sp>
          <p:nvSpPr>
            <p:cNvPr id="4" name="Ellipse 4"/>
            <p:cNvSpPr/>
            <p:nvPr/>
          </p:nvSpPr>
          <p:spPr>
            <a:xfrm>
              <a:off x="10572750" y="-571500"/>
              <a:ext cx="2286000" cy="2286000"/>
            </a:xfrm>
            <a:prstGeom prst="ellipse">
              <a:avLst/>
            </a:prstGeom>
            <a:solidFill>
              <a:srgbClr val="EDE0FF"/>
            </a:solidFill>
            <a:ln>
              <a:noFill/>
            </a:ln>
          </p:spPr>
        </p:sp>
      </p:grpSp>
      <p:grpSp>
        <p:nvGrpSpPr>
          <p:cNvPr id="8" name="Group 8" descr="## [Group 8] RESEARCH · 2026&#10;StudentSim is a training framework that turns sparse per-student data into an">
            <a:extLst>
              <a:ext uri="https://github.com/microsoft/ResearchStudio/paper2video/script-provenance/2026">
                <p2v:scriptBaseline xmlns:p2v="https://github.com/microsoft/ResearchStudio/paper2video/script-provenance/2026" algorithm="sha256" normalization="oneline-v1" sha256="0410295572888c1da02ad05925b4691c4d11faeffb475f5391e2620e25db74f0" orderSource="geometry" orderIndex="0"/>
              </a:ext>
              <a:ext uri="https://github.com/microsoft/ResearchStudio/paper2video/semantic-provenance/2026">
                <p2vs:blockSemantics xmlns:p2vs="https://github.com/microsoft/ResearchStudio/paper2video/semantic-provenance/2026" schemaVersion="1">
                  <p2vs:concise>RESEARCH · 2026</p2vs:concise>
                  <p2vs:detailed>StudentSim is a training framework that turns sparse per-student data into an</p2vs:detailed>
                </p2vs:blockSemantics>
              </a:ext>
            </a:extLst>
          </p:cNvPr>
          <p:cNvGrpSpPr/>
          <p:nvPr/>
        </p:nvGrpSpPr>
        <p:grpSpPr>
          <a:xfrm>
            <a:off x="609600" y="914400"/>
            <a:ext cx="2171700" cy="324231"/>
            <a:chOff x="609600" y="914400"/>
            <a:chExt cx="2171700" cy="324231"/>
          </a:xfrm>
        </p:grpSpPr>
        <p:sp>
          <p:nvSpPr>
            <p:cNvPr id="6" name="Rectangle 6"/>
            <p:cNvSpPr/>
            <p:nvPr/>
          </p:nvSpPr>
          <p:spPr>
            <a:xfrm>
              <a:off x="609600" y="914400"/>
              <a:ext cx="2171700" cy="323850"/>
            </a:xfrm>
            <a:prstGeom prst="roundRect">
              <a:avLst>
                <a:gd name="adj" fmla="val 50000"/>
              </a:avLst>
            </a:prstGeom>
            <a:solidFill>
              <a:schemeClr val="accent1"/>
            </a:solidFill>
            <a:ln>
              <a:noFill/>
            </a:ln>
          </p:spPr>
        </p:sp>
        <p:sp>
          <p:nvSpPr>
            <p:cNvPr id="7" name="TextBox 7"/>
            <p:cNvSpPr txBox="1"/>
            <p:nvPr/>
          </p:nvSpPr>
          <p:spPr>
            <a:xfrm>
              <a:off x="794004" y="1003935"/>
              <a:ext cx="1699870" cy="234696"/>
            </a:xfrm>
            <a:prstGeom prst="rect">
              <a:avLst/>
            </a:prstGeom>
            <a:noFill/>
            <a:ln>
              <a:noFill/>
            </a:ln>
          </p:spPr>
          <p:txBody>
            <a:bodyPr wrap="none" lIns="0" tIns="0" rIns="0" bIns="0" anchor="t" anchorCtr="0">
              <a:spAutoFit/>
            </a:bodyPr>
            <a:lstStyle/>
            <a:p>
              <a:pPr algn="l"/>
              <a:r>
                <a:rPr lang="en" sz="1200" b="1" spc="150" dirty="0">
                  <a:solidFill>
                    <a:srgbClr val="FAF5FF"/>
                  </a:solidFill>
                  <a:latin typeface="+mn-lt"/>
                  <a:ea typeface="+mn-ea"/>
                  <a:cs typeface="+mn-cs"/>
                </a:rPr>
                <a:t>RESEARCH · 2026</a:t>
              </a:r>
            </a:p>
          </p:txBody>
        </p:sp>
      </p:grpSp>
      <p:grpSp>
        <p:nvGrpSpPr>
          <p:cNvPr id="12" name="Group 12" descr="## [Group 12] StudentSim&#10;individualized simulator for each learner. AI tutors need feedback about which">
            <a:extLst>
              <a:ext uri="https://github.com/microsoft/ResearchStudio/paper2video/script-provenance/2026">
                <p2v:scriptBaseline xmlns:p2v="https://github.com/microsoft/ResearchStudio/paper2video/script-provenance/2026" algorithm="sha256" normalization="oneline-v1" sha256="0da643e0bb4f1fe63ca1987480b10797e62aeb71707c61dce291a03f70a7efa1" orderSource="geometry" orderIndex="1"/>
              </a:ext>
              <a:ext uri="https://github.com/microsoft/ResearchStudio/paper2video/semantic-provenance/2026">
                <p2vs:blockSemantics xmlns:p2vs="https://github.com/microsoft/ResearchStudio/paper2video/semantic-provenance/2026" schemaVersion="1">
                  <p2vs:concise>StudentSim</p2vs:concise>
                  <p2vs:detailed>individualized simulator for each learner. AI tutors need feedback about which</p2vs:detailed>
                </p2vs:blockSemantics>
              </a:ext>
            </a:extLst>
          </p:cNvPr>
          <p:cNvGrpSpPr/>
          <p:nvPr/>
        </p:nvGrpSpPr>
        <p:grpSpPr>
          <a:xfrm>
            <a:off x="590550" y="1765935"/>
            <a:ext cx="8193266" cy="1558290"/>
            <a:chOff x="590550" y="1765935"/>
            <a:chExt cx="8193266" cy="1558290"/>
          </a:xfrm>
        </p:grpSpPr>
        <p:sp>
          <p:nvSpPr>
            <p:cNvPr id="9" name="TextBox 9"/>
            <p:cNvSpPr txBox="1"/>
            <p:nvPr/>
          </p:nvSpPr>
          <p:spPr>
            <a:xfrm>
              <a:off x="590550" y="1765935"/>
              <a:ext cx="4478879" cy="1104900"/>
            </a:xfrm>
            <a:prstGeom prst="rect">
              <a:avLst/>
            </a:prstGeom>
            <a:noFill/>
            <a:ln>
              <a:noFill/>
            </a:ln>
          </p:spPr>
          <p:txBody>
            <a:bodyPr wrap="none" lIns="0" tIns="0" rIns="0" bIns="0" anchor="t" anchorCtr="0">
              <a:spAutoFit/>
            </a:bodyPr>
            <a:lstStyle/>
            <a:p>
              <a:pPr algn="l"/>
              <a:r>
                <a:rPr lang="en" sz="5700" b="1" dirty="0">
                  <a:solidFill>
                    <a:schemeClr val="dk1"/>
                  </a:solidFill>
                  <a:latin typeface="+mj-lt"/>
                  <a:ea typeface="+mj-ea"/>
                  <a:cs typeface="+mj-cs"/>
                </a:rPr>
                <a:t>StudentSim</a:t>
              </a:r>
            </a:p>
          </p:txBody>
        </p:sp>
        <p:sp>
          <p:nvSpPr>
            <p:cNvPr id="10" name="TextBox 10"/>
            <p:cNvSpPr txBox="1"/>
            <p:nvPr/>
          </p:nvSpPr>
          <p:spPr>
            <a:xfrm>
              <a:off x="613410" y="2686050"/>
              <a:ext cx="8170406" cy="586740"/>
            </a:xfrm>
            <a:prstGeom prst="rect">
              <a:avLst/>
            </a:prstGeom>
            <a:noFill/>
            <a:ln>
              <a:noFill/>
            </a:ln>
          </p:spPr>
          <p:txBody>
            <a:bodyPr wrap="none" lIns="0" tIns="0" rIns="0" bIns="0" anchor="t" anchorCtr="0">
              <a:spAutoFit/>
            </a:bodyPr>
            <a:lstStyle/>
            <a:p>
              <a:pPr algn="l"/>
              <a:r>
                <a:rPr lang="en" sz="3000" b="1" dirty="0">
                  <a:solidFill>
                    <a:schemeClr val="accent1"/>
                  </a:solidFill>
                  <a:latin typeface="+mj-lt"/>
                  <a:ea typeface="+mj-ea"/>
                  <a:cs typeface="+mj-cs"/>
                </a:rPr>
                <a:t>Training LLM-based Student Simulators</a:t>
              </a:r>
            </a:p>
          </p:txBody>
        </p:sp>
        <p:sp>
          <p:nvSpPr>
            <p:cNvPr id="11" name="Rectangle 11"/>
            <p:cNvSpPr/>
            <p:nvPr/>
          </p:nvSpPr>
          <p:spPr>
            <a:xfrm>
              <a:off x="628650" y="3276600"/>
              <a:ext cx="1143000" cy="47625"/>
            </a:xfrm>
            <a:prstGeom prst="roundRect">
              <a:avLst>
                <a:gd name="adj" fmla="val 50000"/>
              </a:avLst>
            </a:prstGeom>
            <a:solidFill>
              <a:schemeClr val="accent2"/>
            </a:solidFill>
            <a:ln>
              <a:noFill/>
            </a:ln>
          </p:spPr>
        </p:sp>
      </p:grpSp>
      <p:grpSp>
        <p:nvGrpSpPr>
          <p:cNvPr id="15" name="Group 15" descr="## [Group 15] Turning sparse per-student data into faithful,&#10;guidance works for which student, but that signal is slow and">
            <a:extLst>
              <a:ext uri="https://github.com/microsoft/ResearchStudio/paper2video/script-provenance/2026">
                <p2v:scriptBaseline xmlns:p2v="https://github.com/microsoft/ResearchStudio/paper2video/script-provenance/2026" algorithm="sha256" normalization="oneline-v1" sha256="1803f2ec140f9a0ecabcafb9e7d1c6c81da51c51d73249bf9e50f45902b7760e" orderSource="geometry" orderIndex="2"/>
              </a:ext>
              <a:ext uri="https://github.com/microsoft/ResearchStudio/paper2video/semantic-provenance/2026">
                <p2vs:blockSemantics xmlns:p2vs="https://github.com/microsoft/ResearchStudio/paper2video/semantic-provenance/2026" schemaVersion="1">
                  <p2vs:concise>Turning sparse per-student data into faithful,</p2vs:concise>
                  <p2vs:detailed>guidance works for which student, but that signal is slow and</p2vs:detailed>
                </p2vs:blockSemantics>
              </a:ext>
            </a:extLst>
          </p:cNvPr>
          <p:cNvGrpSpPr/>
          <p:nvPr/>
        </p:nvGrpSpPr>
        <p:grpSpPr>
          <a:xfrm>
            <a:off x="619506" y="3653790"/>
            <a:ext cx="5611778" cy="656844"/>
            <a:chOff x="619506" y="3653790"/>
            <a:chExt cx="5611778" cy="656844"/>
          </a:xfrm>
        </p:grpSpPr>
        <p:sp>
          <p:nvSpPr>
            <p:cNvPr id="13" name="TextBox 13"/>
            <p:cNvSpPr txBox="1"/>
            <p:nvPr/>
          </p:nvSpPr>
          <p:spPr>
            <a:xfrm>
              <a:off x="619506" y="3653790"/>
              <a:ext cx="5611778" cy="352044"/>
            </a:xfrm>
            <a:prstGeom prst="rect">
              <a:avLst/>
            </a:prstGeom>
            <a:noFill/>
            <a:ln>
              <a:noFill/>
            </a:ln>
          </p:spPr>
          <p:txBody>
            <a:bodyPr wrap="none" lIns="0" tIns="0" rIns="0" bIns="0" anchor="t" anchorCtr="0">
              <a:spAutoFit/>
            </a:bodyPr>
            <a:lstStyle/>
            <a:p>
              <a:pPr algn="l"/>
              <a:r>
                <a:rPr lang="en" sz="1800" dirty="0">
                  <a:solidFill>
                    <a:schemeClr val="dk1"/>
                  </a:solidFill>
                  <a:latin typeface="+mn-lt"/>
                  <a:ea typeface="+mn-ea"/>
                  <a:cs typeface="+mn-cs"/>
                </a:rPr>
                <a:t>Turning sparse per-student data into faithful,</a:t>
              </a:r>
            </a:p>
          </p:txBody>
        </p:sp>
        <p:sp>
          <p:nvSpPr>
            <p:cNvPr id="14" name="TextBox 14"/>
            <p:cNvSpPr txBox="1"/>
            <p:nvPr/>
          </p:nvSpPr>
          <p:spPr>
            <a:xfrm>
              <a:off x="619506" y="3958590"/>
              <a:ext cx="4840376" cy="352044"/>
            </a:xfrm>
            <a:prstGeom prst="rect">
              <a:avLst/>
            </a:prstGeom>
            <a:noFill/>
            <a:ln>
              <a:noFill/>
            </a:ln>
          </p:spPr>
          <p:txBody>
            <a:bodyPr wrap="none" lIns="0" tIns="0" rIns="0" bIns="0" anchor="t" anchorCtr="0">
              <a:spAutoFit/>
            </a:bodyPr>
            <a:lstStyle/>
            <a:p>
              <a:pPr algn="l"/>
              <a:r>
                <a:rPr lang="en" sz="1800" dirty="0">
                  <a:solidFill>
                    <a:schemeClr val="dk1"/>
                  </a:solidFill>
                  <a:latin typeface="+mn-lt"/>
                  <a:ea typeface="+mn-ea"/>
                  <a:cs typeface="+mn-cs"/>
                </a:rPr>
                <a:t>guidance-responsive learner simulators.</a:t>
              </a:r>
            </a:p>
          </p:txBody>
        </p:sp>
      </p:grpSp>
      <p:grpSp>
        <p:nvGrpSpPr>
          <p:cNvPr id="19" name="Group 19" descr="## [Group 19] Ke Yang · Chenglong Wang · Michel Galley · Chandan Singh&#10;costly to collect from real people. StudentSim supplies it at machine">
            <a:extLst>
              <a:ext uri="https://github.com/microsoft/ResearchStudio/paper2video/script-provenance/2026">
                <p2v:scriptBaseline xmlns:p2v="https://github.com/microsoft/ResearchStudio/paper2video/script-provenance/2026" algorithm="sha256" normalization="oneline-v1" sha256="e01e4052c8c3301b61cb9040e6fc3c9ad45660b84243bd7e69f8b802266cd70c" orderSource="geometry" orderIndex="3"/>
              </a:ext>
              <a:ext uri="https://github.com/microsoft/ResearchStudio/paper2video/semantic-provenance/2026">
                <p2vs:blockSemantics xmlns:p2vs="https://github.com/microsoft/ResearchStudio/paper2video/semantic-provenance/2026" schemaVersion="1">
                  <p2vs:concise>Ke Yang · Chenglong Wang · Michel Galley · Chandan Singh</p2vs:concise>
                  <p2vs:detailed>costly to collect from real people. StudentSim supplies it at machine</p2vs:detailed>
                </p2vs:blockSemantics>
              </a:ext>
            </a:extLst>
          </p:cNvPr>
          <p:cNvGrpSpPr/>
          <p:nvPr/>
        </p:nvGrpSpPr>
        <p:grpSpPr>
          <a:xfrm>
            <a:off x="621030" y="4791075"/>
            <a:ext cx="5843094" cy="883253"/>
            <a:chOff x="621030" y="4791075"/>
            <a:chExt cx="5843094" cy="883253"/>
          </a:xfrm>
        </p:grpSpPr>
        <p:sp>
          <p:nvSpPr>
            <p:cNvPr id="16" name="TextBox 16"/>
            <p:cNvSpPr txBox="1"/>
            <p:nvPr/>
          </p:nvSpPr>
          <p:spPr>
            <a:xfrm>
              <a:off x="621030" y="4791075"/>
              <a:ext cx="5843094" cy="293370"/>
            </a:xfrm>
            <a:prstGeom prst="rect">
              <a:avLst/>
            </a:prstGeom>
            <a:noFill/>
            <a:ln>
              <a:noFill/>
            </a:ln>
          </p:spPr>
          <p:txBody>
            <a:bodyPr wrap="none" lIns="0" tIns="0" rIns="0" bIns="0" anchor="t" anchorCtr="0">
              <a:spAutoFit/>
            </a:bodyPr>
            <a:lstStyle/>
            <a:p>
              <a:pPr algn="l"/>
              <a:r>
                <a:rPr lang="en" sz="1500" b="1" dirty="0">
                  <a:solidFill>
                    <a:schemeClr val="accent1"/>
                  </a:solidFill>
                  <a:latin typeface="+mn-lt"/>
                  <a:ea typeface="+mn-ea"/>
                  <a:cs typeface="+mn-cs"/>
                </a:rPr>
                <a:t>Ke Yang · Chenglong Wang · Michel Galley · Chandan Singh</a:t>
              </a:r>
            </a:p>
          </p:txBody>
        </p:sp>
        <p:sp>
          <p:nvSpPr>
            <p:cNvPr id="17" name="TextBox 17"/>
            <p:cNvSpPr txBox="1"/>
            <p:nvPr/>
          </p:nvSpPr>
          <p:spPr>
            <a:xfrm>
              <a:off x="621030" y="5057775"/>
              <a:ext cx="5394484" cy="293370"/>
            </a:xfrm>
            <a:prstGeom prst="rect">
              <a:avLst/>
            </a:prstGeom>
            <a:noFill/>
            <a:ln>
              <a:noFill/>
            </a:ln>
          </p:spPr>
          <p:txBody>
            <a:bodyPr wrap="none" lIns="0" tIns="0" rIns="0" bIns="0" anchor="t" anchorCtr="0">
              <a:spAutoFit/>
            </a:bodyPr>
            <a:lstStyle/>
            <a:p>
              <a:pPr algn="l"/>
              <a:r>
                <a:rPr lang="en" sz="1500" b="1" dirty="0">
                  <a:solidFill>
                    <a:schemeClr val="accent1"/>
                  </a:solidFill>
                  <a:latin typeface="+mn-lt"/>
                  <a:ea typeface="+mn-ea"/>
                  <a:cs typeface="+mn-cs"/>
                </a:rPr>
                <a:t>Jeevana Priya Inala · ChengXiang Zhai · Jianfeng Gao</a:t>
              </a:r>
            </a:p>
          </p:txBody>
        </p:sp>
        <p:sp>
          <p:nvSpPr>
            <p:cNvPr id="18" name="TextBox 18"/>
            <p:cNvSpPr txBox="1"/>
            <p:nvPr/>
          </p:nvSpPr>
          <p:spPr>
            <a:xfrm>
              <a:off x="622173" y="5424964"/>
              <a:ext cx="5155421" cy="249364"/>
            </a:xfrm>
            <a:prstGeom prst="rect">
              <a:avLst/>
            </a:prstGeom>
            <a:noFill/>
            <a:ln>
              <a:noFill/>
            </a:ln>
          </p:spPr>
          <p:txBody>
            <a:bodyPr wrap="none" lIns="0" tIns="0" rIns="0" bIns="0" anchor="t" anchorCtr="0">
              <a:spAutoFit/>
            </a:bodyPr>
            <a:lstStyle/>
            <a:p>
              <a:pPr algn="l"/>
              <a:r>
                <a:rPr lang="en" sz="1280" dirty="0">
                  <a:solidFill>
                    <a:srgbClr val="6B21A8"/>
                  </a:solidFill>
                  <a:latin typeface="+mn-lt"/>
                  <a:ea typeface="+mn-ea"/>
                  <a:cs typeface="+mn-cs"/>
                </a:rPr>
                <a:t>Microsoft Research · University of Illinois Urbana-Champaign</a:t>
              </a:r>
            </a:p>
          </p:txBody>
        </p:sp>
      </p:grpSp>
      <p:grpSp>
        <p:nvGrpSpPr>
          <p:cNvPr id="25" name="Group 25" descr="## [Group 25] Paper&#10;timescales, producing simulators that both mirror a student's own behavior and">
            <a:extLst>
              <a:ext uri="https://github.com/microsoft/ResearchStudio/paper2video/script-provenance/2026">
                <p2v:scriptBaseline xmlns:p2v="https://github.com/microsoft/ResearchStudio/paper2video/script-provenance/2026" algorithm="sha256" normalization="oneline-v1" sha256="29c0aa5de460639e440ff62da3c5046274c212b76b72a3cfdef749865539fea7" orderSource="geometry" orderIndex="4"/>
              </a:ext>
              <a:ext uri="https://github.com/microsoft/ResearchStudio/paper2video/semantic-provenance/2026">
                <p2vs:blockSemantics xmlns:p2vs="https://github.com/microsoft/ResearchStudio/paper2video/semantic-provenance/2026" schemaVersion="1">
                  <p2vs:concise>Paper</p2vs:concise>
                  <p2vs:detailed>timescales, producing simulators that both mirror a student's own behavior and</p2vs:detailed>
                </p2vs:blockSemantics>
              </a:ext>
            </a:extLst>
          </p:cNvPr>
          <p:cNvGrpSpPr/>
          <p:nvPr/>
        </p:nvGrpSpPr>
        <p:grpSpPr>
          <a:xfrm>
            <a:off x="8305800" y="5295900"/>
            <a:ext cx="1428750" cy="933450"/>
            <a:chOff x="8305800" y="5295900"/>
            <a:chExt cx="1428750" cy="933450"/>
          </a:xfrm>
        </p:grpSpPr>
        <p:sp>
          <p:nvSpPr>
            <p:cNvPr id="20" name="Rectangle 20"/>
            <p:cNvSpPr/>
            <p:nvPr/>
          </p:nvSpPr>
          <p:spPr>
            <a:xfrm>
              <a:off x="8305800" y="5295900"/>
              <a:ext cx="1428750" cy="933450"/>
            </a:xfrm>
            <a:prstGeom prst="roundRect">
              <a:avLst>
                <a:gd name="adj" fmla="val 10204"/>
              </a:avLst>
            </a:prstGeom>
            <a:solidFill>
              <a:srgbClr val="FFFFFF"/>
            </a:solidFill>
            <a:ln w="14288">
              <a:solidFill>
                <a:srgbClr val="E9D5FF"/>
              </a:solidFill>
            </a:ln>
          </p:spPr>
        </p:sp>
        <p:pic>
          <p:nvPicPr>
            <p:cNvPr id="21" name="Image 21"/>
            <p:cNvPicPr>
              <a:picLocks noChangeAspect="1"/>
            </p:cNvPicPr>
            <p:nvPr/>
          </p:nvPicPr>
          <p:blipFill>
            <a:blip r:embed="rId2"/>
            <a:stretch>
              <a:fillRect/>
            </a:stretch>
          </p:blipFill>
          <p:spPr>
            <a:xfrm>
              <a:off x="8439150" y="5410200"/>
              <a:ext cx="571500" cy="571500"/>
            </a:xfrm>
            <a:prstGeom prst="rect">
              <a:avLst/>
            </a:prstGeom>
          </p:spPr>
        </p:pic>
        <p:sp>
          <p:nvSpPr>
            <p:cNvPr id="22" name="TextBox 22"/>
            <p:cNvSpPr txBox="1"/>
            <p:nvPr/>
          </p:nvSpPr>
          <p:spPr>
            <a:xfrm>
              <a:off x="8513180" y="6020752"/>
              <a:ext cx="423440" cy="205359"/>
            </a:xfrm>
            <a:prstGeom prst="rect">
              <a:avLst/>
            </a:prstGeom>
            <a:noFill/>
            <a:ln>
              <a:noFill/>
            </a:ln>
          </p:spPr>
          <p:txBody>
            <a:bodyPr wrap="none" lIns="0" tIns="0" rIns="0" bIns="0" anchor="t" anchorCtr="0">
              <a:spAutoFit/>
            </a:bodyPr>
            <a:lstStyle/>
            <a:p>
              <a:pPr algn="ctr"/>
              <a:r>
                <a:rPr lang="en" sz="1050" b="1" dirty="0">
                  <a:solidFill>
                    <a:schemeClr val="accent1"/>
                  </a:solidFill>
                  <a:latin typeface="+mn-lt"/>
                  <a:ea typeface="+mn-ea"/>
                  <a:cs typeface="+mn-cs"/>
                </a:rPr>
                <a:t>Paper</a:t>
              </a:r>
            </a:p>
          </p:txBody>
        </p:sp>
        <p:pic>
          <p:nvPicPr>
            <p:cNvPr id="23" name="Image 23"/>
            <p:cNvPicPr>
              <a:picLocks noChangeAspect="1"/>
            </p:cNvPicPr>
            <p:nvPr/>
          </p:nvPicPr>
          <p:blipFill>
            <a:blip r:embed="rId3"/>
            <a:stretch>
              <a:fillRect/>
            </a:stretch>
          </p:blipFill>
          <p:spPr>
            <a:xfrm>
              <a:off x="9086850" y="5410200"/>
              <a:ext cx="571500" cy="571500"/>
            </a:xfrm>
            <a:prstGeom prst="rect">
              <a:avLst/>
            </a:prstGeom>
          </p:spPr>
        </p:pic>
        <p:sp>
          <p:nvSpPr>
            <p:cNvPr id="24" name="TextBox 24"/>
            <p:cNvSpPr txBox="1"/>
            <p:nvPr/>
          </p:nvSpPr>
          <p:spPr>
            <a:xfrm>
              <a:off x="9201695" y="6020752"/>
              <a:ext cx="341809" cy="205359"/>
            </a:xfrm>
            <a:prstGeom prst="rect">
              <a:avLst/>
            </a:prstGeom>
            <a:noFill/>
            <a:ln>
              <a:noFill/>
            </a:ln>
          </p:spPr>
          <p:txBody>
            <a:bodyPr wrap="none" lIns="0" tIns="0" rIns="0" bIns="0" anchor="t" anchorCtr="0">
              <a:spAutoFit/>
            </a:bodyPr>
            <a:lstStyle/>
            <a:p>
              <a:pPr algn="ctr"/>
              <a:r>
                <a:rPr lang="en" sz="1050" b="1" dirty="0">
                  <a:solidFill>
                    <a:schemeClr val="accent1"/>
                  </a:solidFill>
                  <a:latin typeface="+mn-lt"/>
                  <a:ea typeface="+mn-ea"/>
                  <a:cs typeface="+mn-cs"/>
                </a:rPr>
                <a:t>Code</a:t>
              </a:r>
            </a:p>
          </p:txBody>
        </p:sp>
      </p:grpSp>
      <p:grpSp>
        <p:nvGrpSpPr>
          <p:cNvPr id="28" name="Group 28" descr="## [Group 28] Group 28&#10;respond correctly to a tutor's guidance across chess, language, and math.">
            <a:extLst>
              <a:ext uri="https://github.com/microsoft/ResearchStudio/paper2video/script-provenance/2026">
                <p2v:scriptBaseline xmlns:p2v="https://github.com/microsoft/ResearchStudio/paper2video/script-provenance/2026" algorithm="sha256" normalization="oneline-v1" sha256="23d5ea6fc570b1d76c95fb4516206e2483d774811231465f89ecfeb5fc0edc43" orderSource="geometry" orderIndex="5"/>
              </a:ext>
              <a:ext uri="https://github.com/microsoft/ResearchStudio/paper2video/semantic-provenance/2026">
                <p2vs:blockSemantics xmlns:p2vs="https://github.com/microsoft/ResearchStudio/paper2video/semantic-provenance/2026" schemaVersion="1">
                  <p2vs:concise>Group 28</p2vs:concise>
                  <p2vs:detailed>respond correctly to a tutor's guidance across chess, language, and math.</p2vs:detailed>
                </p2vs:blockSemantics>
              </a:ext>
            </a:extLst>
          </p:cNvPr>
          <p:cNvGrpSpPr/>
          <p:nvPr/>
        </p:nvGrpSpPr>
        <p:grpSpPr>
          <a:xfrm>
            <a:off x="9925050" y="5391150"/>
            <a:ext cx="1428750" cy="752475"/>
            <a:chOff x="9925050" y="5391150"/>
            <a:chExt cx="1428750" cy="752475"/>
          </a:xfrm>
        </p:grpSpPr>
        <p:pic>
          <p:nvPicPr>
            <p:cNvPr id="26" name="Image 26"/>
            <p:cNvPicPr>
              <a:picLocks noChangeAspect="1"/>
            </p:cNvPicPr>
            <p:nvPr/>
          </p:nvPicPr>
          <p:blipFill>
            <a:blip r:embed="rId4"/>
            <a:stretch>
              <a:fillRect/>
            </a:stretch>
          </p:blipFill>
          <p:spPr>
            <a:xfrm>
              <a:off x="9925050" y="5391150"/>
              <a:ext cx="1428750" cy="304800"/>
            </a:xfrm>
            <a:prstGeom prst="rect">
              <a:avLst/>
            </a:prstGeom>
          </p:spPr>
        </p:pic>
        <p:pic>
          <p:nvPicPr>
            <p:cNvPr id="27" name="Image 27"/>
            <p:cNvPicPr>
              <a:picLocks noChangeAspect="1"/>
            </p:cNvPicPr>
            <p:nvPr/>
          </p:nvPicPr>
          <p:blipFill>
            <a:blip r:embed="rId5"/>
            <a:stretch>
              <a:fillRect/>
            </a:stretch>
          </p:blipFill>
          <p:spPr>
            <a:xfrm>
              <a:off x="9925050" y="5886450"/>
              <a:ext cx="1428750" cy="257175"/>
            </a:xfrm>
            <a:prstGeom prst="rect">
              <a:avLst/>
            </a:prstGeom>
          </p:spPr>
        </p:pic>
      </p:grpSp>
      <p:sp>
        <p:nvSpPr>
          <p:cNvPr id="29" name="TextBox 29"/>
          <p:cNvSpPr txBox="1"/>
          <p:nvPr/>
        </p:nvSpPr>
        <p:spPr>
          <a:xfrm>
            <a:off x="11103540" y="6497002"/>
            <a:ext cx="484194" cy="205359"/>
          </a:xfrm>
          <a:prstGeom prst="rect">
            <a:avLst/>
          </a:prstGeom>
          <a:noFill/>
          <a:ln>
            <a:noFill/>
          </a:ln>
        </p:spPr>
        <p:txBody>
          <a:bodyPr wrap="none" lIns="0" tIns="0" rIns="0" bIns="0" anchor="t" anchorCtr="0">
            <a:spAutoFit/>
          </a:bodyPr>
          <a:lstStyle/>
          <a:p>
            <a:pPr algn="r"/>
            <a:r>
              <a:rPr lang="en" sz="1050" dirty="0">
                <a:solidFill>
                  <a:schemeClr val="accent3"/>
                </a:solidFill>
                <a:latin typeface="+mn-lt"/>
                <a:ea typeface="+mn-ea"/>
                <a:cs typeface="+mn-cs"/>
              </a:rPr>
              <a:t>01 / 12</a:t>
            </a:r>
          </a:p>
        </p:txBody>
      </p:sp>
    </p:spTree>
  </p:cSld>
  <p:clrMapOvr>
    <a:masterClrMapping/>
  </p:clrMapOvr>
  <p:transition xmlns:p14="http://schemas.microsoft.com/office/powerpoint/2010/main" p14:dur="4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xmlns:p="http://schemas.openxmlformats.org/presentationml/2006/mai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400"/>
                                        <p:tgtEl>
                                          <p:spTgt spid="8"/>
                                        </p:tgtEl>
                                      </p:cBhvr>
                                    </p:animEffect>
                                  </p:childTnLst>
                                </p:cTn>
                              </p:par>
                            </p:childTnLst>
                          </p:cTn>
                        </p:par>
                      </p:childTnLst>
                    </p:cTn>
                  </p:par>
                  <p:par>
                    <p:cTn id="8" fill="hold">
                      <p:stCondLst>
                        <p:cond delay="indefinite"/>
                      </p:stCondLst>
                      <p:childTnLst>
                        <p:par>
                          <p:cTn id="9" fill="hold">
                            <p:stCondLst>
                              <p:cond delay="0"/>
                            </p:stCondLst>
                            <p:childTnLst>
                              <p:par>
                                <p:cTn xmlns:p="http://schemas.openxmlformats.org/presentationml/2006/mai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400"/>
                                        <p:tgtEl>
                                          <p:spTgt spid="12"/>
                                        </p:tgtEl>
                                      </p:cBhvr>
                                    </p:animEffect>
                                  </p:childTnLst>
                                </p:cTn>
                              </p:par>
                            </p:childTnLst>
                          </p:cTn>
                        </p:par>
                      </p:childTnLst>
                    </p:cTn>
                  </p:par>
                  <p:par>
                    <p:cTn id="13" fill="hold">
                      <p:stCondLst>
                        <p:cond delay="indefinite"/>
                      </p:stCondLst>
                      <p:childTnLst>
                        <p:par>
                          <p:cTn id="14" fill="hold">
                            <p:stCondLst>
                              <p:cond delay="0"/>
                            </p:stCondLst>
                            <p:childTnLst>
                              <p:par>
                                <p:cTn xmlns:p="http://schemas.openxmlformats.org/presentationml/2006/mai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400"/>
                                        <p:tgtEl>
                                          <p:spTgt spid="15"/>
                                        </p:tgtEl>
                                      </p:cBhvr>
                                    </p:animEffect>
                                  </p:childTnLst>
                                </p:cTn>
                              </p:par>
                            </p:childTnLst>
                          </p:cTn>
                        </p:par>
                      </p:childTnLst>
                    </p:cTn>
                  </p:par>
                  <p:par>
                    <p:cTn id="18" fill="hold">
                      <p:stCondLst>
                        <p:cond delay="indefinite"/>
                      </p:stCondLst>
                      <p:childTnLst>
                        <p:par>
                          <p:cTn id="19" fill="hold">
                            <p:stCondLst>
                              <p:cond delay="0"/>
                            </p:stCondLst>
                            <p:childTnLst>
                              <p:par>
                                <p:cTn xmlns:p="http://schemas.openxmlformats.org/presentationml/2006/main" id="20" presetID="10" presetClass="entr" presetSubtype="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400"/>
                                        <p:tgtEl>
                                          <p:spTgt spid="19"/>
                                        </p:tgtEl>
                                      </p:cBhvr>
                                    </p:animEffect>
                                  </p:childTnLst>
                                </p:cTn>
                              </p:par>
                            </p:childTnLst>
                          </p:cTn>
                        </p:par>
                      </p:childTnLst>
                    </p:cTn>
                  </p:par>
                  <p:par>
                    <p:cTn id="23" fill="hold">
                      <p:stCondLst>
                        <p:cond delay="indefinite"/>
                      </p:stCondLst>
                      <p:childTnLst>
                        <p:par>
                          <p:cTn id="24" fill="hold">
                            <p:stCondLst>
                              <p:cond delay="0"/>
                            </p:stCondLst>
                            <p:childTnLst>
                              <p:par>
                                <p:cTn xmlns:p="http://schemas.openxmlformats.org/presentationml/2006/main" id="25" presetID="10"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400"/>
                                        <p:tgtEl>
                                          <p:spTgt spid="25"/>
                                        </p:tgtEl>
                                      </p:cBhvr>
                                    </p:animEffect>
                                  </p:childTnLst>
                                </p:cTn>
                              </p:par>
                            </p:childTnLst>
                          </p:cTn>
                        </p:par>
                      </p:childTnLst>
                    </p:cTn>
                  </p:par>
                  <p:par>
                    <p:cTn id="28" fill="hold">
                      <p:stCondLst>
                        <p:cond delay="indefinite"/>
                      </p:stCondLst>
                      <p:childTnLst>
                        <p:par>
                          <p:cTn id="29" fill="hold">
                            <p:stCondLst>
                              <p:cond delay="0"/>
                            </p:stCondLst>
                            <p:childTnLst>
                              <p:par>
                                <p:cTn xmlns:p="http://schemas.openxmlformats.org/presentationml/2006/main" id="30" presetID="10" presetClass="entr" presetSubtype="0" fill="hold" grpId="0" nodeType="click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4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2" name="Rectangle 2"/>
          <p:cNvSpPr/>
          <p:nvPr/>
        </p:nvSpPr>
        <p:spPr>
          <a:xfrm>
            <a:off x="0" y="0"/>
            <a:ext cx="133350" cy="6858000"/>
          </a:xfrm>
          <a:prstGeom prst="rect">
            <a:avLst/>
          </a:prstGeom>
          <a:solidFill>
            <a:schemeClr val="accent2"/>
          </a:solidFill>
          <a:ln>
            <a:noFill/>
          </a:ln>
        </p:spPr>
      </p:sp>
      <p:grpSp>
        <p:nvGrpSpPr>
          <p:cNvPr id="6" name="Group 6"/>
          <p:cNvGrpSpPr/>
          <p:nvPr/>
        </p:nvGrpSpPr>
        <p:grpSpPr>
          <a:xfrm>
            <a:off x="592836" y="746760"/>
            <a:ext cx="6113088" cy="933069"/>
            <a:chOff x="592836" y="746760"/>
            <a:chExt cx="6113088" cy="933069"/>
          </a:xfrm>
        </p:grpSpPr>
        <p:sp>
          <p:nvSpPr>
            <p:cNvPr id="3" name="TextBox 3"/>
            <p:cNvSpPr txBox="1"/>
            <p:nvPr/>
          </p:nvSpPr>
          <p:spPr>
            <a:xfrm>
              <a:off x="603504" y="746760"/>
              <a:ext cx="941161" cy="234696"/>
            </a:xfrm>
            <a:prstGeom prst="rect">
              <a:avLst/>
            </a:prstGeom>
            <a:noFill/>
            <a:ln>
              <a:noFill/>
            </a:ln>
          </p:spPr>
          <p:txBody>
            <a:bodyPr wrap="none" lIns="0" tIns="0" rIns="0" bIns="0" anchor="t" anchorCtr="0">
              <a:spAutoFit/>
            </a:bodyPr>
            <a:lstStyle/>
            <a:p>
              <a:pPr algn="l"/>
              <a:r>
                <a:rPr lang="en" sz="1200" b="1" spc="150" dirty="0">
                  <a:solidFill>
                    <a:schemeClr val="accent2"/>
                  </a:solidFill>
                  <a:latin typeface="+mn-lt"/>
                  <a:ea typeface="+mn-ea"/>
                  <a:cs typeface="+mn-cs"/>
                </a:rPr>
                <a:t>ABLATION</a:t>
              </a:r>
            </a:p>
          </p:txBody>
        </p:sp>
        <p:sp>
          <p:nvSpPr>
            <p:cNvPr id="4" name="TextBox 4"/>
            <p:cNvSpPr txBox="1"/>
            <p:nvPr/>
          </p:nvSpPr>
          <p:spPr>
            <a:xfrm>
              <a:off x="592836" y="1034415"/>
              <a:ext cx="6113088" cy="645414"/>
            </a:xfrm>
            <a:prstGeom prst="rect">
              <a:avLst/>
            </a:prstGeom>
            <a:noFill/>
            <a:ln>
              <a:noFill/>
            </a:ln>
          </p:spPr>
          <p:txBody>
            <a:bodyPr wrap="none" lIns="0" tIns="0" rIns="0" bIns="0" anchor="t" anchorCtr="0">
              <a:spAutoFit/>
            </a:bodyPr>
            <a:lstStyle/>
            <a:p>
              <a:pPr algn="l"/>
              <a:r>
                <a:rPr lang="en" sz="3300" b="1" dirty="0">
                  <a:solidFill>
                    <a:schemeClr val="dk1"/>
                  </a:solidFill>
                  <a:latin typeface="+mj-lt"/>
                  <a:ea typeface="+mj-ea"/>
                  <a:cs typeface="+mj-cs"/>
                </a:rPr>
                <a:t>Both stages are necessary</a:t>
              </a:r>
            </a:p>
          </p:txBody>
        </p:sp>
        <p:sp>
          <p:nvSpPr>
            <p:cNvPr id="5" name="Rectangle 5"/>
            <p:cNvSpPr/>
            <p:nvPr/>
          </p:nvSpPr>
          <p:spPr>
            <a:xfrm>
              <a:off x="628650" y="1600200"/>
              <a:ext cx="914400" cy="47625"/>
            </a:xfrm>
            <a:prstGeom prst="roundRect">
              <a:avLst>
                <a:gd name="adj" fmla="val 50000"/>
              </a:avLst>
            </a:prstGeom>
            <a:solidFill>
              <a:schemeClr val="accent2"/>
            </a:solidFill>
            <a:ln>
              <a:noFill/>
            </a:ln>
          </p:spPr>
        </p:sp>
      </p:grpSp>
      <p:grpSp>
        <p:nvGrpSpPr>
          <p:cNvPr id="14" name="Group 14" descr="## [Group 14] Remove Stage 1 (pooled pretraining)&#10;Ablations confirm that both training stages matter. Pooled pretraining in stage one supplies the shared domain behavior that grounds fidelity, while">
            <a:extLst>
              <a:ext uri="https://github.com/microsoft/ResearchStudio/paper2video/script-provenance/2026">
                <p2v:scriptBaseline xmlns:p2v="https://github.com/microsoft/ResearchStudio/paper2video/script-provenance/2026" algorithm="sha256" normalization="oneline-v1" sha256="6135b5a682006a2331ea03e4d2ed7a3596d8d42729de2f6e2a3c23b9bc66f919" orderSource="geometry" orderIndex="0"/>
              </a:ext>
              <a:ext uri="https://github.com/microsoft/ResearchStudio/paper2video/semantic-provenance/2026">
                <p2vs:blockSemantics xmlns:p2vs="https://github.com/microsoft/ResearchStudio/paper2video/semantic-provenance/2026" schemaVersion="1">
                  <p2vs:concise>Remove Stage 1 (pooled pretraining)</p2vs:concise>
                  <p2vs:detailed>Ablations confirm that both training stages matter. Pooled pretraining in stage one supplies the shared domain behavior that grounds fidelity, while</p2vs:detailed>
                </p2vs:blockSemantics>
              </a:ext>
            </a:extLst>
          </p:cNvPr>
          <p:cNvGrpSpPr/>
          <p:nvPr/>
        </p:nvGrpSpPr>
        <p:grpSpPr>
          <a:xfrm>
            <a:off x="609600" y="2095500"/>
            <a:ext cx="5314950" cy="1714500"/>
            <a:chOff x="609600" y="2095500"/>
            <a:chExt cx="5314950" cy="1714500"/>
          </a:xfrm>
        </p:grpSpPr>
        <p:sp>
          <p:nvSpPr>
            <p:cNvPr id="7" name="Rectangle 7"/>
            <p:cNvSpPr/>
            <p:nvPr/>
          </p:nvSpPr>
          <p:spPr>
            <a:xfrm>
              <a:off x="609600" y="2095500"/>
              <a:ext cx="5314950" cy="1714500"/>
            </a:xfrm>
            <a:prstGeom prst="roundRect">
              <a:avLst>
                <a:gd name="adj" fmla="val 8889"/>
              </a:avLst>
            </a:prstGeom>
            <a:solidFill>
              <a:srgbClr val="FFFFFF"/>
            </a:solidFill>
            <a:ln w="19050">
              <a:solidFill>
                <a:srgbClr val="E9D5FF"/>
              </a:solidFill>
            </a:ln>
          </p:spPr>
        </p:sp>
        <p:sp>
          <p:nvSpPr>
            <p:cNvPr id="8" name="Rectangle 8"/>
            <p:cNvSpPr/>
            <p:nvPr/>
          </p:nvSpPr>
          <p:spPr>
            <a:xfrm>
              <a:off x="609600" y="2095500"/>
              <a:ext cx="5314950" cy="514350"/>
            </a:xfrm>
            <a:prstGeom prst="roundRect">
              <a:avLst>
                <a:gd name="adj" fmla="val 29630"/>
              </a:avLst>
            </a:prstGeom>
            <a:solidFill>
              <a:schemeClr val="lt2"/>
            </a:solidFill>
            <a:ln>
              <a:noFill/>
            </a:ln>
          </p:spPr>
        </p:sp>
        <p:sp>
          <p:nvSpPr>
            <p:cNvPr id="9" name="Rectangle 9"/>
            <p:cNvSpPr/>
            <p:nvPr/>
          </p:nvSpPr>
          <p:spPr>
            <a:xfrm>
              <a:off x="609600" y="2381250"/>
              <a:ext cx="5314950" cy="228600"/>
            </a:xfrm>
            <a:prstGeom prst="rect">
              <a:avLst/>
            </a:prstGeom>
            <a:solidFill>
              <a:schemeClr val="lt2"/>
            </a:solidFill>
            <a:ln>
              <a:noFill/>
            </a:ln>
          </p:spPr>
        </p:sp>
        <p:sp>
          <p:nvSpPr>
            <p:cNvPr id="10" name="TextBox 10"/>
            <p:cNvSpPr txBox="1"/>
            <p:nvPr/>
          </p:nvSpPr>
          <p:spPr>
            <a:xfrm>
              <a:off x="867918" y="2260282"/>
              <a:ext cx="4161611" cy="322707"/>
            </a:xfrm>
            <a:prstGeom prst="rect">
              <a:avLst/>
            </a:prstGeom>
            <a:noFill/>
            <a:ln>
              <a:noFill/>
            </a:ln>
          </p:spPr>
          <p:txBody>
            <a:bodyPr wrap="none" lIns="0" tIns="0" rIns="0" bIns="0" anchor="t" anchorCtr="0">
              <a:spAutoFit/>
            </a:bodyPr>
            <a:lstStyle/>
            <a:p>
              <a:pPr algn="l"/>
              <a:r>
                <a:rPr lang="en" sz="1650" b="1" dirty="0">
                  <a:solidFill>
                    <a:schemeClr val="accent1"/>
                  </a:solidFill>
                  <a:latin typeface="+mj-lt"/>
                  <a:ea typeface="+mj-ea"/>
                  <a:cs typeface="+mj-cs"/>
                </a:rPr>
                <a:t>Remove Stage 1 (pooled pretraining)</a:t>
              </a:r>
            </a:p>
          </p:txBody>
        </p:sp>
        <p:sp>
          <p:nvSpPr>
            <p:cNvPr id="11" name="TextBox 11"/>
            <p:cNvSpPr txBox="1"/>
            <p:nvPr/>
          </p:nvSpPr>
          <p:spPr>
            <a:xfrm>
              <a:off x="868680" y="2867025"/>
              <a:ext cx="3818239" cy="293370"/>
            </a:xfrm>
            <a:prstGeom prst="rect">
              <a:avLst/>
            </a:prstGeom>
            <a:noFill/>
            <a:ln>
              <a:noFill/>
            </a:ln>
          </p:spPr>
          <p:txBody>
            <a:bodyPr wrap="none" lIns="0" tIns="0" rIns="0" bIns="0" anchor="t" anchorCtr="0">
              <a:spAutoFit/>
            </a:bodyPr>
            <a:lstStyle/>
            <a:p>
              <a:pPr algn="l"/>
              <a:r>
                <a:rPr lang="en" sz="1500" dirty="0">
                  <a:solidFill>
                    <a:schemeClr val="dk1"/>
                  </a:solidFill>
                  <a:latin typeface="+mn-lt"/>
                  <a:ea typeface="+mn-ea"/>
                  <a:cs typeface="+mn-cs"/>
                </a:rPr>
                <a:t>Loses the shared domain behavior that</a:t>
              </a:r>
            </a:p>
          </p:txBody>
        </p:sp>
        <p:sp>
          <p:nvSpPr>
            <p:cNvPr id="12" name="TextBox 12"/>
            <p:cNvSpPr txBox="1"/>
            <p:nvPr/>
          </p:nvSpPr>
          <p:spPr>
            <a:xfrm>
              <a:off x="868680" y="3114675"/>
              <a:ext cx="1701356" cy="293370"/>
            </a:xfrm>
            <a:prstGeom prst="rect">
              <a:avLst/>
            </a:prstGeom>
            <a:noFill/>
            <a:ln>
              <a:noFill/>
            </a:ln>
          </p:spPr>
          <p:txBody>
            <a:bodyPr wrap="none" lIns="0" tIns="0" rIns="0" bIns="0" anchor="t" anchorCtr="0">
              <a:spAutoFit/>
            </a:bodyPr>
            <a:lstStyle/>
            <a:p>
              <a:pPr algn="l"/>
              <a:r>
                <a:rPr lang="en" sz="1500" dirty="0">
                  <a:solidFill>
                    <a:schemeClr val="dk1"/>
                  </a:solidFill>
                  <a:latin typeface="+mn-lt"/>
                  <a:ea typeface="+mn-ea"/>
                  <a:cs typeface="+mn-cs"/>
                </a:rPr>
                <a:t>grounds fidelity.</a:t>
              </a:r>
            </a:p>
          </p:txBody>
        </p:sp>
        <p:sp>
          <p:nvSpPr>
            <p:cNvPr id="13" name="TextBox 13"/>
            <p:cNvSpPr txBox="1"/>
            <p:nvPr/>
          </p:nvSpPr>
          <p:spPr>
            <a:xfrm>
              <a:off x="869442" y="3473768"/>
              <a:ext cx="3973311" cy="264033"/>
            </a:xfrm>
            <a:prstGeom prst="rect">
              <a:avLst/>
            </a:prstGeom>
            <a:noFill/>
            <a:ln>
              <a:noFill/>
            </a:ln>
          </p:spPr>
          <p:txBody>
            <a:bodyPr wrap="none" lIns="0" tIns="0" rIns="0" bIns="0" anchor="t" anchorCtr="0">
              <a:spAutoFit/>
            </a:bodyPr>
            <a:lstStyle/>
            <a:p>
              <a:pPr algn="l"/>
              <a:r>
                <a:rPr lang="en" sz="1350" b="1" dirty="0">
                  <a:solidFill>
                    <a:schemeClr val="accent2"/>
                  </a:solidFill>
                  <a:latin typeface="+mn-lt"/>
                  <a:ea typeface="+mn-ea"/>
                  <a:cs typeface="+mn-cs"/>
                </a:rPr>
                <a:t>→ collapses toward the low-fidelity corner</a:t>
              </a:r>
            </a:p>
          </p:txBody>
        </p:sp>
      </p:grpSp>
      <p:grpSp>
        <p:nvGrpSpPr>
          <p:cNvPr id="22" name="Group 22" descr="## [Group 22] Remove Stage 2 (specialization)&#10;per-student specialization in stage two supplies the responsiveness and individual match. Removing either collapses the simulator toward the single-axis behavior of">
            <a:extLst>
              <a:ext uri="https://github.com/microsoft/ResearchStudio/paper2video/script-provenance/2026">
                <p2v:scriptBaseline xmlns:p2v="https://github.com/microsoft/ResearchStudio/paper2video/script-provenance/2026" algorithm="sha256" normalization="oneline-v1" sha256="74790fbf03453774c15591bc41f98351798a14e00487c9fed09b4fed2ee0f287" orderSource="geometry" orderIndex="1"/>
              </a:ext>
              <a:ext uri="https://github.com/microsoft/ResearchStudio/paper2video/semantic-provenance/2026">
                <p2vs:blockSemantics xmlns:p2vs="https://github.com/microsoft/ResearchStudio/paper2video/semantic-provenance/2026" schemaVersion="1">
                  <p2vs:concise>Remove Stage 2 (specialization)</p2vs:concise>
                  <p2vs:detailed>per-student specialization in stage two supplies the responsiveness and individual match. Removing either collapses the simulator toward the single-axis behavior of</p2vs:detailed>
                </p2vs:blockSemantics>
              </a:ext>
            </a:extLst>
          </p:cNvPr>
          <p:cNvGrpSpPr/>
          <p:nvPr/>
        </p:nvGrpSpPr>
        <p:grpSpPr>
          <a:xfrm>
            <a:off x="6267450" y="2095500"/>
            <a:ext cx="5314950" cy="1714500"/>
            <a:chOff x="6267450" y="2095500"/>
            <a:chExt cx="5314950" cy="1714500"/>
          </a:xfrm>
        </p:grpSpPr>
        <p:sp>
          <p:nvSpPr>
            <p:cNvPr id="15" name="Rectangle 15"/>
            <p:cNvSpPr/>
            <p:nvPr/>
          </p:nvSpPr>
          <p:spPr>
            <a:xfrm>
              <a:off x="6267450" y="2095500"/>
              <a:ext cx="5314950" cy="1714500"/>
            </a:xfrm>
            <a:prstGeom prst="roundRect">
              <a:avLst>
                <a:gd name="adj" fmla="val 8889"/>
              </a:avLst>
            </a:prstGeom>
            <a:solidFill>
              <a:srgbClr val="FFFFFF"/>
            </a:solidFill>
            <a:ln w="19050">
              <a:solidFill>
                <a:srgbClr val="E9D5FF"/>
              </a:solidFill>
            </a:ln>
          </p:spPr>
        </p:sp>
        <p:sp>
          <p:nvSpPr>
            <p:cNvPr id="16" name="Rectangle 16"/>
            <p:cNvSpPr/>
            <p:nvPr/>
          </p:nvSpPr>
          <p:spPr>
            <a:xfrm>
              <a:off x="6267450" y="2095500"/>
              <a:ext cx="5314950" cy="514350"/>
            </a:xfrm>
            <a:prstGeom prst="roundRect">
              <a:avLst>
                <a:gd name="adj" fmla="val 29630"/>
              </a:avLst>
            </a:prstGeom>
            <a:solidFill>
              <a:schemeClr val="lt2"/>
            </a:solidFill>
            <a:ln>
              <a:noFill/>
            </a:ln>
          </p:spPr>
        </p:sp>
        <p:sp>
          <p:nvSpPr>
            <p:cNvPr id="17" name="Rectangle 17"/>
            <p:cNvSpPr/>
            <p:nvPr/>
          </p:nvSpPr>
          <p:spPr>
            <a:xfrm>
              <a:off x="6267450" y="2381250"/>
              <a:ext cx="5314950" cy="228600"/>
            </a:xfrm>
            <a:prstGeom prst="rect">
              <a:avLst/>
            </a:prstGeom>
            <a:solidFill>
              <a:schemeClr val="lt2"/>
            </a:solidFill>
            <a:ln>
              <a:noFill/>
            </a:ln>
          </p:spPr>
        </p:sp>
        <p:sp>
          <p:nvSpPr>
            <p:cNvPr id="18" name="TextBox 18"/>
            <p:cNvSpPr txBox="1"/>
            <p:nvPr/>
          </p:nvSpPr>
          <p:spPr>
            <a:xfrm>
              <a:off x="6525768" y="2260282"/>
              <a:ext cx="3648186" cy="322707"/>
            </a:xfrm>
            <a:prstGeom prst="rect">
              <a:avLst/>
            </a:prstGeom>
            <a:noFill/>
            <a:ln>
              <a:noFill/>
            </a:ln>
          </p:spPr>
          <p:txBody>
            <a:bodyPr wrap="none" lIns="0" tIns="0" rIns="0" bIns="0" anchor="t" anchorCtr="0">
              <a:spAutoFit/>
            </a:bodyPr>
            <a:lstStyle/>
            <a:p>
              <a:pPr algn="l"/>
              <a:r>
                <a:rPr lang="en" sz="1650" b="1" dirty="0">
                  <a:solidFill>
                    <a:schemeClr val="accent1"/>
                  </a:solidFill>
                  <a:latin typeface="+mj-lt"/>
                  <a:ea typeface="+mj-ea"/>
                  <a:cs typeface="+mj-cs"/>
                </a:rPr>
                <a:t>Remove Stage 2 (specialization)</a:t>
              </a:r>
            </a:p>
          </p:txBody>
        </p:sp>
        <p:sp>
          <p:nvSpPr>
            <p:cNvPr id="19" name="TextBox 19"/>
            <p:cNvSpPr txBox="1"/>
            <p:nvPr/>
          </p:nvSpPr>
          <p:spPr>
            <a:xfrm>
              <a:off x="6526530" y="2867025"/>
              <a:ext cx="3818239" cy="293370"/>
            </a:xfrm>
            <a:prstGeom prst="rect">
              <a:avLst/>
            </a:prstGeom>
            <a:noFill/>
            <a:ln>
              <a:noFill/>
            </a:ln>
          </p:spPr>
          <p:txBody>
            <a:bodyPr wrap="none" lIns="0" tIns="0" rIns="0" bIns="0" anchor="t" anchorCtr="0">
              <a:spAutoFit/>
            </a:bodyPr>
            <a:lstStyle/>
            <a:p>
              <a:pPr algn="l"/>
              <a:r>
                <a:rPr lang="en" sz="1500" dirty="0">
                  <a:solidFill>
                    <a:schemeClr val="dk1"/>
                  </a:solidFill>
                  <a:latin typeface="+mn-lt"/>
                  <a:ea typeface="+mn-ea"/>
                  <a:cs typeface="+mn-cs"/>
                </a:rPr>
                <a:t>Loses the per-student responsiveness</a:t>
              </a:r>
            </a:p>
          </p:txBody>
        </p:sp>
        <p:sp>
          <p:nvSpPr>
            <p:cNvPr id="20" name="TextBox 20"/>
            <p:cNvSpPr txBox="1"/>
            <p:nvPr/>
          </p:nvSpPr>
          <p:spPr>
            <a:xfrm>
              <a:off x="6526530" y="3114675"/>
              <a:ext cx="2085022" cy="293370"/>
            </a:xfrm>
            <a:prstGeom prst="rect">
              <a:avLst/>
            </a:prstGeom>
            <a:noFill/>
            <a:ln>
              <a:noFill/>
            </a:ln>
          </p:spPr>
          <p:txBody>
            <a:bodyPr wrap="none" lIns="0" tIns="0" rIns="0" bIns="0" anchor="t" anchorCtr="0">
              <a:spAutoFit/>
            </a:bodyPr>
            <a:lstStyle/>
            <a:p>
              <a:pPr algn="l"/>
              <a:r>
                <a:rPr lang="en" sz="1500" dirty="0">
                  <a:solidFill>
                    <a:schemeClr val="dk1"/>
                  </a:solidFill>
                  <a:latin typeface="+mn-lt"/>
                  <a:ea typeface="+mn-ea"/>
                  <a:cs typeface="+mn-cs"/>
                </a:rPr>
                <a:t>and individual match.</a:t>
              </a:r>
            </a:p>
          </p:txBody>
        </p:sp>
        <p:sp>
          <p:nvSpPr>
            <p:cNvPr id="21" name="TextBox 21"/>
            <p:cNvSpPr txBox="1"/>
            <p:nvPr/>
          </p:nvSpPr>
          <p:spPr>
            <a:xfrm>
              <a:off x="6527292" y="3473768"/>
              <a:ext cx="4698442" cy="264033"/>
            </a:xfrm>
            <a:prstGeom prst="rect">
              <a:avLst/>
            </a:prstGeom>
            <a:noFill/>
            <a:ln>
              <a:noFill/>
            </a:ln>
          </p:spPr>
          <p:txBody>
            <a:bodyPr wrap="none" lIns="0" tIns="0" rIns="0" bIns="0" anchor="t" anchorCtr="0">
              <a:spAutoFit/>
            </a:bodyPr>
            <a:lstStyle/>
            <a:p>
              <a:pPr algn="l"/>
              <a:r>
                <a:rPr lang="en" sz="1350" b="1" dirty="0">
                  <a:solidFill>
                    <a:schemeClr val="accent2"/>
                  </a:solidFill>
                  <a:latin typeface="+mn-lt"/>
                  <a:ea typeface="+mn-ea"/>
                  <a:cs typeface="+mn-cs"/>
                </a:rPr>
                <a:t>→ collapses toward the low-responsiveness corner</a:t>
              </a:r>
            </a:p>
          </p:txBody>
        </p:sp>
      </p:grpSp>
      <p:grpSp>
        <p:nvGrpSpPr>
          <p:cNvPr id="28" name="Group 28" descr="## [Group 28] Only the full pipeline reaches the top-right corner&#10;prior baselines, which is why StudentSim occupies the top-right corner of the fidelity and responsiveness plane where competing methods cannot.">
            <a:extLst>
              <a:ext uri="https://github.com/microsoft/ResearchStudio/paper2video/script-provenance/2026">
                <p2v:scriptBaseline xmlns:p2v="https://github.com/microsoft/ResearchStudio/paper2video/script-provenance/2026" algorithm="sha256" normalization="oneline-v1" sha256="a7242b45fd2916b10c4208403815e9bfda17e78e3c565110114ab1bdb7874ca1" orderSource="geometry" orderIndex="2"/>
              </a:ext>
              <a:ext uri="https://github.com/microsoft/ResearchStudio/paper2video/semantic-provenance/2026">
                <p2vs:blockSemantics xmlns:p2vs="https://github.com/microsoft/ResearchStudio/paper2video/semantic-provenance/2026" schemaVersion="1">
                  <p2vs:concise>Only the full pipeline reaches the top-right corner</p2vs:concise>
                  <p2vs:detailed>prior baselines, which is why StudentSim occupies the top-right corner of the fidelity and responsiveness plane where competing methods cannot.</p2vs:detailed>
                </p2vs:blockSemantics>
              </a:ext>
            </a:extLst>
          </p:cNvPr>
          <p:cNvGrpSpPr/>
          <p:nvPr/>
        </p:nvGrpSpPr>
        <p:grpSpPr>
          <a:xfrm>
            <a:off x="609600" y="4152900"/>
            <a:ext cx="10972800" cy="1905000"/>
            <a:chOff x="609600" y="4152900"/>
            <a:chExt cx="10972800" cy="1905000"/>
          </a:xfrm>
        </p:grpSpPr>
        <p:sp>
          <p:nvSpPr>
            <p:cNvPr id="23" name="Rectangle 23"/>
            <p:cNvSpPr/>
            <p:nvPr/>
          </p:nvSpPr>
          <p:spPr>
            <a:xfrm>
              <a:off x="609600" y="4152900"/>
              <a:ext cx="10972800" cy="1905000"/>
            </a:xfrm>
            <a:prstGeom prst="roundRect">
              <a:avLst>
                <a:gd name="adj" fmla="val 8000"/>
              </a:avLst>
            </a:prstGeom>
            <a:solidFill>
              <a:schemeClr val="accent1"/>
            </a:solidFill>
            <a:ln>
              <a:noFill/>
            </a:ln>
          </p:spPr>
        </p:sp>
        <p:sp>
          <p:nvSpPr>
            <p:cNvPr id="24" name="Freeform 24"/>
            <p:cNvSpPr/>
            <p:nvPr/>
          </p:nvSpPr>
          <p:spPr>
            <a:xfrm>
              <a:off x="1229655" y="4878705"/>
              <a:ext cx="268650" cy="346710"/>
            </a:xfrm>
            <a:custGeom>
              <a:avLst/>
              <a:gdLst/>
              <a:ahLst/>
              <a:cxnLst/>
              <a:rect l="l" t="t" r="r" b="b"/>
              <a:pathLst>
                <a:path w="268650" h="346710">
                  <a:moveTo>
                    <a:pt x="60030" y="222885"/>
                  </a:moveTo>
                  <a:cubicBezTo>
                    <a:pt x="17392" y="190906"/>
                    <a:pt x="0" y="135231"/>
                    <a:pt x="16854" y="84668"/>
                  </a:cubicBezTo>
                  <a:cubicBezTo>
                    <a:pt x="33709" y="34105"/>
                    <a:pt x="81027" y="0"/>
                    <a:pt x="134325" y="0"/>
                  </a:cubicBezTo>
                  <a:cubicBezTo>
                    <a:pt x="187623" y="0"/>
                    <a:pt x="234941" y="34105"/>
                    <a:pt x="251796" y="84668"/>
                  </a:cubicBezTo>
                  <a:cubicBezTo>
                    <a:pt x="268650" y="135231"/>
                    <a:pt x="251258" y="190906"/>
                    <a:pt x="208620" y="222885"/>
                  </a:cubicBezTo>
                  <a:cubicBezTo>
                    <a:pt x="189010" y="242297"/>
                    <a:pt x="179814" y="269885"/>
                    <a:pt x="183855" y="297180"/>
                  </a:cubicBezTo>
                  <a:cubicBezTo>
                    <a:pt x="183855" y="324535"/>
                    <a:pt x="161680" y="346710"/>
                    <a:pt x="134325" y="346710"/>
                  </a:cubicBezTo>
                  <a:cubicBezTo>
                    <a:pt x="106970" y="346710"/>
                    <a:pt x="84795" y="324535"/>
                    <a:pt x="84795" y="297180"/>
                  </a:cubicBezTo>
                  <a:cubicBezTo>
                    <a:pt x="88836" y="269885"/>
                    <a:pt x="79640" y="242297"/>
                    <a:pt x="60030" y="222885"/>
                  </a:cubicBezTo>
                  <a:moveTo>
                    <a:pt x="77366" y="247650"/>
                  </a:moveTo>
                  <a:lnTo>
                    <a:pt x="191285" y="247650"/>
                  </a:lnTo>
                </a:path>
              </a:pathLst>
            </a:custGeom>
            <a:noFill/>
            <a:ln w="49530" cap="rnd">
              <a:solidFill>
                <a:srgbClr val="C4B5FD"/>
              </a:solidFill>
              <a:round/>
            </a:ln>
          </p:spPr>
        </p:sp>
        <p:sp>
          <p:nvSpPr>
            <p:cNvPr id="25" name="TextBox 25"/>
            <p:cNvSpPr txBox="1"/>
            <p:nvPr/>
          </p:nvSpPr>
          <p:spPr>
            <a:xfrm>
              <a:off x="2026920" y="4729162"/>
              <a:ext cx="7904706" cy="440055"/>
            </a:xfrm>
            <a:prstGeom prst="rect">
              <a:avLst/>
            </a:prstGeom>
            <a:noFill/>
            <a:ln>
              <a:noFill/>
            </a:ln>
          </p:spPr>
          <p:txBody>
            <a:bodyPr wrap="none" lIns="0" tIns="0" rIns="0" bIns="0" anchor="t" anchorCtr="0">
              <a:spAutoFit/>
            </a:bodyPr>
            <a:lstStyle/>
            <a:p>
              <a:pPr algn="l"/>
              <a:r>
                <a:rPr lang="en" sz="2250" b="1" dirty="0">
                  <a:solidFill>
                    <a:srgbClr val="FAF5FF"/>
                  </a:solidFill>
                  <a:latin typeface="+mj-lt"/>
                  <a:ea typeface="+mj-ea"/>
                  <a:cs typeface="+mj-cs"/>
                </a:rPr>
                <a:t>Only the full pipeline reaches the top-right corner</a:t>
              </a:r>
            </a:p>
          </p:txBody>
        </p:sp>
        <p:sp>
          <p:nvSpPr>
            <p:cNvPr id="26" name="TextBox 26"/>
            <p:cNvSpPr txBox="1"/>
            <p:nvPr/>
          </p:nvSpPr>
          <p:spPr>
            <a:xfrm>
              <a:off x="2030349" y="5202079"/>
              <a:ext cx="9264421" cy="308039"/>
            </a:xfrm>
            <a:prstGeom prst="rect">
              <a:avLst/>
            </a:prstGeom>
            <a:noFill/>
            <a:ln>
              <a:noFill/>
            </a:ln>
          </p:spPr>
          <p:txBody>
            <a:bodyPr wrap="none" lIns="0" tIns="0" rIns="0" bIns="0" anchor="t" anchorCtr="0">
              <a:spAutoFit/>
            </a:bodyPr>
            <a:lstStyle/>
            <a:p>
              <a:pPr algn="l"/>
              <a:r>
                <a:rPr lang="en" sz="1580" dirty="0">
                  <a:solidFill>
                    <a:srgbClr val="E9D5FF"/>
                  </a:solidFill>
                  <a:latin typeface="+mn-lt"/>
                  <a:ea typeface="+mn-ea"/>
                  <a:cs typeface="+mn-cs"/>
                </a:rPr>
                <a:t>Pooled pretraining supplies fidelity; per-student specialization supplies responsiveness.</a:t>
              </a:r>
            </a:p>
          </p:txBody>
        </p:sp>
        <p:sp>
          <p:nvSpPr>
            <p:cNvPr id="27" name="TextBox 27"/>
            <p:cNvSpPr txBox="1"/>
            <p:nvPr/>
          </p:nvSpPr>
          <p:spPr>
            <a:xfrm>
              <a:off x="2030349" y="5506879"/>
              <a:ext cx="5744662" cy="308039"/>
            </a:xfrm>
            <a:prstGeom prst="rect">
              <a:avLst/>
            </a:prstGeom>
            <a:noFill/>
            <a:ln>
              <a:noFill/>
            </a:ln>
          </p:spPr>
          <p:txBody>
            <a:bodyPr wrap="none" lIns="0" tIns="0" rIns="0" bIns="0" anchor="t" anchorCtr="0">
              <a:spAutoFit/>
            </a:bodyPr>
            <a:lstStyle/>
            <a:p>
              <a:pPr algn="l"/>
              <a:r>
                <a:rPr lang="en" sz="1580" dirty="0">
                  <a:solidFill>
                    <a:srgbClr val="E9D5FF"/>
                  </a:solidFill>
                  <a:latin typeface="+mn-lt"/>
                  <a:ea typeface="+mn-ea"/>
                  <a:cs typeface="+mn-cs"/>
                </a:rPr>
                <a:t>Together they land where single-axis baselines cannot.</a:t>
              </a:r>
            </a:p>
          </p:txBody>
        </p:sp>
      </p:grpSp>
      <p:sp>
        <p:nvSpPr>
          <p:cNvPr id="29" name="TextBox 29"/>
          <p:cNvSpPr txBox="1"/>
          <p:nvPr/>
        </p:nvSpPr>
        <p:spPr>
          <a:xfrm>
            <a:off x="11103540" y="6497002"/>
            <a:ext cx="484194" cy="205359"/>
          </a:xfrm>
          <a:prstGeom prst="rect">
            <a:avLst/>
          </a:prstGeom>
          <a:noFill/>
          <a:ln>
            <a:noFill/>
          </a:ln>
        </p:spPr>
        <p:txBody>
          <a:bodyPr wrap="none" lIns="0" tIns="0" rIns="0" bIns="0" anchor="t" anchorCtr="0">
            <a:spAutoFit/>
          </a:bodyPr>
          <a:lstStyle/>
          <a:p>
            <a:pPr algn="r"/>
            <a:r>
              <a:rPr lang="en" sz="1050" dirty="0">
                <a:solidFill>
                  <a:schemeClr val="accent3"/>
                </a:solidFill>
                <a:latin typeface="+mn-lt"/>
                <a:ea typeface="+mn-ea"/>
                <a:cs typeface="+mn-cs"/>
              </a:rPr>
              <a:t>10 / 12</a:t>
            </a:r>
          </a:p>
        </p:txBody>
      </p:sp>
    </p:spTree>
  </p:cSld>
  <p:clrMapOvr>
    <a:masterClrMapping/>
  </p:clrMapOvr>
  <p:transition xmlns:p14="http://schemas.microsoft.com/office/powerpoint/2010/main" p14:dur="4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xmlns:p="http://schemas.openxmlformats.org/presentationml/2006/mai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400"/>
                                        <p:tgtEl>
                                          <p:spTgt spid="14"/>
                                        </p:tgtEl>
                                      </p:cBhvr>
                                    </p:animEffect>
                                  </p:childTnLst>
                                </p:cTn>
                              </p:par>
                            </p:childTnLst>
                          </p:cTn>
                        </p:par>
                      </p:childTnLst>
                    </p:cTn>
                  </p:par>
                  <p:par>
                    <p:cTn id="8" fill="hold">
                      <p:stCondLst>
                        <p:cond delay="indefinite"/>
                      </p:stCondLst>
                      <p:childTnLst>
                        <p:par>
                          <p:cTn id="9" fill="hold">
                            <p:stCondLst>
                              <p:cond delay="0"/>
                            </p:stCondLst>
                            <p:childTnLst>
                              <p:par>
                                <p:cTn xmlns:p="http://schemas.openxmlformats.org/presentationml/2006/main" id="10" presetID="22" presetClass="entr" presetSubtype="4"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down)">
                                      <p:cBhvr>
                                        <p:cTn id="12" dur="400"/>
                                        <p:tgtEl>
                                          <p:spTgt spid="22"/>
                                        </p:tgtEl>
                                      </p:cBhvr>
                                    </p:animEffect>
                                  </p:childTnLst>
                                </p:cTn>
                              </p:par>
                            </p:childTnLst>
                          </p:cTn>
                        </p:par>
                      </p:childTnLst>
                    </p:cTn>
                  </p:par>
                  <p:par>
                    <p:cTn id="13" fill="hold">
                      <p:stCondLst>
                        <p:cond delay="indefinite"/>
                      </p:stCondLst>
                      <p:childTnLst>
                        <p:par>
                          <p:cTn id="14" fill="hold">
                            <p:stCondLst>
                              <p:cond delay="0"/>
                            </p:stCondLst>
                            <p:childTnLst>
                              <p:par>
                                <p:cTn xmlns:p="http://schemas.openxmlformats.org/presentationml/2006/main" id="15" presetID="10" presetClass="entr" presetSubtype="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4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2" name="Rectangle 2"/>
          <p:cNvSpPr/>
          <p:nvPr/>
        </p:nvSpPr>
        <p:spPr>
          <a:xfrm>
            <a:off x="0" y="0"/>
            <a:ext cx="133350" cy="6858000"/>
          </a:xfrm>
          <a:prstGeom prst="rect">
            <a:avLst/>
          </a:prstGeom>
          <a:solidFill>
            <a:schemeClr val="accent2"/>
          </a:solidFill>
          <a:ln>
            <a:noFill/>
          </a:ln>
        </p:spPr>
      </p:sp>
      <p:grpSp>
        <p:nvGrpSpPr>
          <p:cNvPr id="6" name="Group 6"/>
          <p:cNvGrpSpPr/>
          <p:nvPr/>
        </p:nvGrpSpPr>
        <p:grpSpPr>
          <a:xfrm>
            <a:off x="592836" y="746760"/>
            <a:ext cx="5787203" cy="933069"/>
            <a:chOff x="592836" y="746760"/>
            <a:chExt cx="5787203" cy="933069"/>
          </a:xfrm>
        </p:grpSpPr>
        <p:sp>
          <p:nvSpPr>
            <p:cNvPr id="3" name="TextBox 3"/>
            <p:cNvSpPr txBox="1"/>
            <p:nvPr/>
          </p:nvSpPr>
          <p:spPr>
            <a:xfrm>
              <a:off x="603504" y="746760"/>
              <a:ext cx="1855622" cy="234696"/>
            </a:xfrm>
            <a:prstGeom prst="rect">
              <a:avLst/>
            </a:prstGeom>
            <a:noFill/>
            <a:ln>
              <a:noFill/>
            </a:ln>
          </p:spPr>
          <p:txBody>
            <a:bodyPr wrap="none" lIns="0" tIns="0" rIns="0" bIns="0" anchor="t" anchorCtr="0">
              <a:spAutoFit/>
            </a:bodyPr>
            <a:lstStyle/>
            <a:p>
              <a:pPr algn="l"/>
              <a:r>
                <a:rPr lang="en" sz="1200" b="1" spc="150" dirty="0">
                  <a:solidFill>
                    <a:schemeClr val="accent2"/>
                  </a:solidFill>
                  <a:latin typeface="+mn-lt"/>
                  <a:ea typeface="+mn-ea"/>
                  <a:cs typeface="+mn-cs"/>
                </a:rPr>
                <a:t>HEADLINE NUMBERS</a:t>
              </a:r>
            </a:p>
          </p:txBody>
        </p:sp>
        <p:sp>
          <p:nvSpPr>
            <p:cNvPr id="4" name="TextBox 4"/>
            <p:cNvSpPr txBox="1"/>
            <p:nvPr/>
          </p:nvSpPr>
          <p:spPr>
            <a:xfrm>
              <a:off x="592836" y="1034415"/>
              <a:ext cx="5787203" cy="645414"/>
            </a:xfrm>
            <a:prstGeom prst="rect">
              <a:avLst/>
            </a:prstGeom>
            <a:noFill/>
            <a:ln>
              <a:noFill/>
            </a:ln>
          </p:spPr>
          <p:txBody>
            <a:bodyPr wrap="none" lIns="0" tIns="0" rIns="0" bIns="0" anchor="t" anchorCtr="0">
              <a:spAutoFit/>
            </a:bodyPr>
            <a:lstStyle/>
            <a:p>
              <a:pPr algn="l"/>
              <a:r>
                <a:rPr lang="en" sz="3300" b="1" dirty="0">
                  <a:solidFill>
                    <a:schemeClr val="dk1"/>
                  </a:solidFill>
                  <a:latin typeface="+mj-lt"/>
                  <a:ea typeface="+mj-ea"/>
                  <a:cs typeface="+mj-cs"/>
                </a:rPr>
                <a:t>The numbers that matter</a:t>
              </a:r>
            </a:p>
          </p:txBody>
        </p:sp>
        <p:sp>
          <p:nvSpPr>
            <p:cNvPr id="5" name="Rectangle 5"/>
            <p:cNvSpPr/>
            <p:nvPr/>
          </p:nvSpPr>
          <p:spPr>
            <a:xfrm>
              <a:off x="628650" y="1600200"/>
              <a:ext cx="914400" cy="47625"/>
            </a:xfrm>
            <a:prstGeom prst="roundRect">
              <a:avLst>
                <a:gd name="adj" fmla="val 50000"/>
              </a:avLst>
            </a:prstGeom>
            <a:solidFill>
              <a:schemeClr val="accent2"/>
            </a:solidFill>
            <a:ln>
              <a:noFill/>
            </a:ln>
          </p:spPr>
        </p:sp>
      </p:grpSp>
      <p:grpSp>
        <p:nvGrpSpPr>
          <p:cNvPr id="11" name="Group 11" descr="## [Group 11] 0.51&#10;The headline numbers tell the story. In chess, StudentSim reaches fidelity zero point">
            <a:extLst>
              <a:ext uri="https://github.com/microsoft/ResearchStudio/paper2video/script-provenance/2026">
                <p2v:scriptBaseline xmlns:p2v="https://github.com/microsoft/ResearchStudio/paper2video/script-provenance/2026" algorithm="sha256" normalization="oneline-v1" sha256="abd790c9dc9530fc138c7f4cd08831ce284048ded3ddd5bd895fdd0d6ac935ae" orderSource="geometry" orderIndex="0"/>
              </a:ext>
              <a:ext uri="https://github.com/microsoft/ResearchStudio/paper2video/semantic-provenance/2026">
                <p2vs:blockSemantics xmlns:p2vs="https://github.com/microsoft/ResearchStudio/paper2video/semantic-provenance/2026" schemaVersion="1">
                  <p2vs:concise>0.51</p2vs:concise>
                  <p2vs:detailed>The headline numbers tell the story. In chess, StudentSim reaches fidelity zero point</p2vs:detailed>
                </p2vs:blockSemantics>
              </a:ext>
            </a:extLst>
          </p:cNvPr>
          <p:cNvGrpSpPr/>
          <p:nvPr/>
        </p:nvGrpSpPr>
        <p:grpSpPr>
          <a:xfrm>
            <a:off x="609600" y="2038350"/>
            <a:ext cx="2571750" cy="1866900"/>
            <a:chOff x="609600" y="2038350"/>
            <a:chExt cx="2571750" cy="1866900"/>
          </a:xfrm>
        </p:grpSpPr>
        <p:sp>
          <p:nvSpPr>
            <p:cNvPr id="7" name="Rectangle 7"/>
            <p:cNvSpPr/>
            <p:nvPr/>
          </p:nvSpPr>
          <p:spPr>
            <a:xfrm>
              <a:off x="609600" y="2038350"/>
              <a:ext cx="2571750" cy="1866900"/>
            </a:xfrm>
            <a:prstGeom prst="roundRect">
              <a:avLst>
                <a:gd name="adj" fmla="val 8163"/>
              </a:avLst>
            </a:prstGeom>
            <a:solidFill>
              <a:srgbClr val="FFFFFF"/>
            </a:solidFill>
            <a:ln w="19050">
              <a:solidFill>
                <a:srgbClr val="E9D5FF"/>
              </a:solidFill>
            </a:ln>
          </p:spPr>
        </p:sp>
        <p:sp>
          <p:nvSpPr>
            <p:cNvPr id="8" name="TextBox 8"/>
            <p:cNvSpPr txBox="1"/>
            <p:nvPr/>
          </p:nvSpPr>
          <p:spPr>
            <a:xfrm>
              <a:off x="1036800" y="2369820"/>
              <a:ext cx="1717350" cy="1047750"/>
            </a:xfrm>
            <a:prstGeom prst="rect">
              <a:avLst/>
            </a:prstGeom>
            <a:noFill/>
            <a:ln>
              <a:noFill/>
            </a:ln>
          </p:spPr>
          <p:txBody>
            <a:bodyPr wrap="none" lIns="0" tIns="0" rIns="0" bIns="0" anchor="t" anchorCtr="0">
              <a:spAutoFit/>
            </a:bodyPr>
            <a:lstStyle/>
            <a:p>
              <a:pPr algn="ctr"/>
              <a:r>
                <a:rPr lang="en" sz="5400" b="1" dirty="0">
                  <a:solidFill>
                    <a:schemeClr val="accent2"/>
                  </a:solidFill>
                  <a:latin typeface="+mj-lt"/>
                  <a:ea typeface="+mj-ea"/>
                  <a:cs typeface="+mj-cs"/>
                </a:rPr>
                <a:t>0.51</a:t>
              </a:r>
            </a:p>
          </p:txBody>
        </p:sp>
        <p:sp>
          <p:nvSpPr>
            <p:cNvPr id="9" name="TextBox 9"/>
            <p:cNvSpPr txBox="1"/>
            <p:nvPr/>
          </p:nvSpPr>
          <p:spPr>
            <a:xfrm>
              <a:off x="1404795" y="3209925"/>
              <a:ext cx="981361" cy="293370"/>
            </a:xfrm>
            <a:prstGeom prst="rect">
              <a:avLst/>
            </a:prstGeom>
            <a:noFill/>
            <a:ln>
              <a:noFill/>
            </a:ln>
          </p:spPr>
          <p:txBody>
            <a:bodyPr wrap="none" lIns="0" tIns="0" rIns="0" bIns="0" anchor="t" anchorCtr="0">
              <a:spAutoFit/>
            </a:bodyPr>
            <a:lstStyle/>
            <a:p>
              <a:pPr algn="ctr"/>
              <a:r>
                <a:rPr lang="en" sz="1500" b="1" dirty="0">
                  <a:solidFill>
                    <a:schemeClr val="accent1"/>
                  </a:solidFill>
                  <a:latin typeface="+mn-lt"/>
                  <a:ea typeface="+mn-ea"/>
                  <a:cs typeface="+mn-cs"/>
                </a:rPr>
                <a:t>Fidelity F</a:t>
              </a:r>
            </a:p>
          </p:txBody>
        </p:sp>
        <p:sp>
          <p:nvSpPr>
            <p:cNvPr id="10" name="TextBox 10"/>
            <p:cNvSpPr txBox="1"/>
            <p:nvPr/>
          </p:nvSpPr>
          <p:spPr>
            <a:xfrm>
              <a:off x="815111" y="3509010"/>
              <a:ext cx="2160727" cy="234696"/>
            </a:xfrm>
            <a:prstGeom prst="rect">
              <a:avLst/>
            </a:prstGeom>
            <a:noFill/>
            <a:ln>
              <a:noFill/>
            </a:ln>
          </p:spPr>
          <p:txBody>
            <a:bodyPr wrap="none" lIns="0" tIns="0" rIns="0" bIns="0" anchor="t" anchorCtr="0">
              <a:spAutoFit/>
            </a:bodyPr>
            <a:lstStyle/>
            <a:p>
              <a:pPr algn="ctr"/>
              <a:r>
                <a:rPr lang="en" sz="1200" dirty="0">
                  <a:solidFill>
                    <a:srgbClr val="6B21A8"/>
                  </a:solidFill>
                  <a:latin typeface="+mn-lt"/>
                  <a:ea typeface="+mn-ea"/>
                  <a:cs typeface="+mn-cs"/>
                </a:rPr>
                <a:t>chess · best of all methods</a:t>
              </a:r>
            </a:p>
          </p:txBody>
        </p:sp>
      </p:grpSp>
      <p:grpSp>
        <p:nvGrpSpPr>
          <p:cNvPr id="16" name="Group 16" descr="## [Group 16] 0.91&#10;five one and responsiveness zero point nine one, beating GPT-5.4 and Maia2 on">
            <a:extLst>
              <a:ext uri="https://github.com/microsoft/ResearchStudio/paper2video/script-provenance/2026">
                <p2v:scriptBaseline xmlns:p2v="https://github.com/microsoft/ResearchStudio/paper2video/script-provenance/2026" algorithm="sha256" normalization="oneline-v1" sha256="b75d29eb3b79f92d48b57f3d0f78ddbbb33ec113a0520359eddf9ed58130234a" orderSource="geometry" orderIndex="1"/>
              </a:ext>
              <a:ext uri="https://github.com/microsoft/ResearchStudio/paper2video/semantic-provenance/2026">
                <p2vs:blockSemantics xmlns:p2vs="https://github.com/microsoft/ResearchStudio/paper2video/semantic-provenance/2026" schemaVersion="1">
                  <p2vs:concise>0.91</p2vs:concise>
                  <p2vs:detailed>five one and responsiveness zero point nine one, beating GPT-5.4 and Maia2 on</p2vs:detailed>
                </p2vs:blockSemantics>
              </a:ext>
            </a:extLst>
          </p:cNvPr>
          <p:cNvGrpSpPr/>
          <p:nvPr/>
        </p:nvGrpSpPr>
        <p:grpSpPr>
          <a:xfrm>
            <a:off x="3409950" y="2038350"/>
            <a:ext cx="2571750" cy="1866900"/>
            <a:chOff x="3409950" y="2038350"/>
            <a:chExt cx="2571750" cy="1866900"/>
          </a:xfrm>
        </p:grpSpPr>
        <p:sp>
          <p:nvSpPr>
            <p:cNvPr id="12" name="Rectangle 12"/>
            <p:cNvSpPr/>
            <p:nvPr/>
          </p:nvSpPr>
          <p:spPr>
            <a:xfrm>
              <a:off x="3409950" y="2038350"/>
              <a:ext cx="2571750" cy="1866900"/>
            </a:xfrm>
            <a:prstGeom prst="roundRect">
              <a:avLst>
                <a:gd name="adj" fmla="val 8163"/>
              </a:avLst>
            </a:prstGeom>
            <a:solidFill>
              <a:srgbClr val="FFFFFF"/>
            </a:solidFill>
            <a:ln w="19050">
              <a:solidFill>
                <a:srgbClr val="E9D5FF"/>
              </a:solidFill>
            </a:ln>
          </p:spPr>
        </p:sp>
        <p:sp>
          <p:nvSpPr>
            <p:cNvPr id="13" name="TextBox 13"/>
            <p:cNvSpPr txBox="1"/>
            <p:nvPr/>
          </p:nvSpPr>
          <p:spPr>
            <a:xfrm>
              <a:off x="3837150" y="2369820"/>
              <a:ext cx="1717350" cy="1047750"/>
            </a:xfrm>
            <a:prstGeom prst="rect">
              <a:avLst/>
            </a:prstGeom>
            <a:noFill/>
            <a:ln>
              <a:noFill/>
            </a:ln>
          </p:spPr>
          <p:txBody>
            <a:bodyPr wrap="none" lIns="0" tIns="0" rIns="0" bIns="0" anchor="t" anchorCtr="0">
              <a:spAutoFit/>
            </a:bodyPr>
            <a:lstStyle/>
            <a:p>
              <a:pPr algn="ctr"/>
              <a:r>
                <a:rPr lang="en" sz="5400" b="1" dirty="0">
                  <a:solidFill>
                    <a:schemeClr val="accent2"/>
                  </a:solidFill>
                  <a:latin typeface="+mj-lt"/>
                  <a:ea typeface="+mj-ea"/>
                  <a:cs typeface="+mj-cs"/>
                </a:rPr>
                <a:t>0.91</a:t>
              </a:r>
            </a:p>
          </p:txBody>
        </p:sp>
        <p:sp>
          <p:nvSpPr>
            <p:cNvPr id="14" name="TextBox 14"/>
            <p:cNvSpPr txBox="1"/>
            <p:nvPr/>
          </p:nvSpPr>
          <p:spPr>
            <a:xfrm>
              <a:off x="3801654" y="3209925"/>
              <a:ext cx="1788342" cy="293370"/>
            </a:xfrm>
            <a:prstGeom prst="rect">
              <a:avLst/>
            </a:prstGeom>
            <a:noFill/>
            <a:ln>
              <a:noFill/>
            </a:ln>
          </p:spPr>
          <p:txBody>
            <a:bodyPr wrap="none" lIns="0" tIns="0" rIns="0" bIns="0" anchor="t" anchorCtr="0">
              <a:spAutoFit/>
            </a:bodyPr>
            <a:lstStyle/>
            <a:p>
              <a:pPr algn="ctr"/>
              <a:r>
                <a:rPr lang="en" sz="1500" b="1" dirty="0">
                  <a:solidFill>
                    <a:schemeClr val="accent1"/>
                  </a:solidFill>
                  <a:latin typeface="+mn-lt"/>
                  <a:ea typeface="+mn-ea"/>
                  <a:cs typeface="+mn-cs"/>
                </a:rPr>
                <a:t>Responsiveness R</a:t>
              </a:r>
            </a:p>
          </p:txBody>
        </p:sp>
        <p:sp>
          <p:nvSpPr>
            <p:cNvPr id="15" name="TextBox 15"/>
            <p:cNvSpPr txBox="1"/>
            <p:nvPr/>
          </p:nvSpPr>
          <p:spPr>
            <a:xfrm>
              <a:off x="3615461" y="3509010"/>
              <a:ext cx="2160727" cy="234696"/>
            </a:xfrm>
            <a:prstGeom prst="rect">
              <a:avLst/>
            </a:prstGeom>
            <a:noFill/>
            <a:ln>
              <a:noFill/>
            </a:ln>
          </p:spPr>
          <p:txBody>
            <a:bodyPr wrap="none" lIns="0" tIns="0" rIns="0" bIns="0" anchor="t" anchorCtr="0">
              <a:spAutoFit/>
            </a:bodyPr>
            <a:lstStyle/>
            <a:p>
              <a:pPr algn="ctr"/>
              <a:r>
                <a:rPr lang="en" sz="1200" dirty="0">
                  <a:solidFill>
                    <a:srgbClr val="6B21A8"/>
                  </a:solidFill>
                  <a:latin typeface="+mn-lt"/>
                  <a:ea typeface="+mn-ea"/>
                  <a:cs typeface="+mn-cs"/>
                </a:rPr>
                <a:t>chess · best of all methods</a:t>
              </a:r>
            </a:p>
          </p:txBody>
        </p:sp>
      </p:grpSp>
      <p:grpSp>
        <p:nvGrpSpPr>
          <p:cNvPr id="21" name="Group 21" descr="## [Group 21] 60&#10;both. The benchmark spans sixty students across three domains. And as a proof">
            <a:extLst>
              <a:ext uri="https://github.com/microsoft/ResearchStudio/paper2video/script-provenance/2026">
                <p2v:scriptBaseline xmlns:p2v="https://github.com/microsoft/ResearchStudio/paper2video/script-provenance/2026" algorithm="sha256" normalization="oneline-v1" sha256="e1b52c6002105b86d299cbad9c73c95f10f966b75051a7e069d0f01781e849a7" orderSource="geometry" orderIndex="2"/>
              </a:ext>
              <a:ext uri="https://github.com/microsoft/ResearchStudio/paper2video/semantic-provenance/2026">
                <p2vs:blockSemantics xmlns:p2vs="https://github.com/microsoft/ResearchStudio/paper2video/semantic-provenance/2026" schemaVersion="1">
                  <p2vs:concise>60</p2vs:concise>
                  <p2vs:detailed>both. The benchmark spans sixty students across three domains. And as a proof</p2vs:detailed>
                </p2vs:blockSemantics>
              </a:ext>
            </a:extLst>
          </p:cNvPr>
          <p:cNvGrpSpPr/>
          <p:nvPr/>
        </p:nvGrpSpPr>
        <p:grpSpPr>
          <a:xfrm>
            <a:off x="6210300" y="2038350"/>
            <a:ext cx="2571750" cy="1866900"/>
            <a:chOff x="6210300" y="2038350"/>
            <a:chExt cx="2571750" cy="1866900"/>
          </a:xfrm>
        </p:grpSpPr>
        <p:sp>
          <p:nvSpPr>
            <p:cNvPr id="17" name="Rectangle 17"/>
            <p:cNvSpPr/>
            <p:nvPr/>
          </p:nvSpPr>
          <p:spPr>
            <a:xfrm>
              <a:off x="6210300" y="2038350"/>
              <a:ext cx="2571750" cy="1866900"/>
            </a:xfrm>
            <a:prstGeom prst="roundRect">
              <a:avLst>
                <a:gd name="adj" fmla="val 8163"/>
              </a:avLst>
            </a:prstGeom>
            <a:solidFill>
              <a:srgbClr val="FFFFFF"/>
            </a:solidFill>
            <a:ln w="19050">
              <a:solidFill>
                <a:srgbClr val="E9D5FF"/>
              </a:solidFill>
            </a:ln>
          </p:spPr>
        </p:sp>
        <p:sp>
          <p:nvSpPr>
            <p:cNvPr id="18" name="TextBox 18"/>
            <p:cNvSpPr txBox="1"/>
            <p:nvPr/>
          </p:nvSpPr>
          <p:spPr>
            <a:xfrm>
              <a:off x="7057313" y="2369820"/>
              <a:ext cx="877725" cy="1047750"/>
            </a:xfrm>
            <a:prstGeom prst="rect">
              <a:avLst/>
            </a:prstGeom>
            <a:noFill/>
            <a:ln>
              <a:noFill/>
            </a:ln>
          </p:spPr>
          <p:txBody>
            <a:bodyPr wrap="none" lIns="0" tIns="0" rIns="0" bIns="0" anchor="t" anchorCtr="0">
              <a:spAutoFit/>
            </a:bodyPr>
            <a:lstStyle/>
            <a:p>
              <a:pPr algn="ctr"/>
              <a:r>
                <a:rPr lang="en" sz="5400" b="1" dirty="0">
                  <a:solidFill>
                    <a:schemeClr val="accent1"/>
                  </a:solidFill>
                  <a:latin typeface="+mj-lt"/>
                  <a:ea typeface="+mj-ea"/>
                  <a:cs typeface="+mj-cs"/>
                </a:rPr>
                <a:t>60</a:t>
              </a:r>
            </a:p>
          </p:txBody>
        </p:sp>
        <p:sp>
          <p:nvSpPr>
            <p:cNvPr id="19" name="TextBox 19"/>
            <p:cNvSpPr txBox="1"/>
            <p:nvPr/>
          </p:nvSpPr>
          <p:spPr>
            <a:xfrm>
              <a:off x="7018796" y="3209925"/>
              <a:ext cx="954757" cy="293370"/>
            </a:xfrm>
            <a:prstGeom prst="rect">
              <a:avLst/>
            </a:prstGeom>
            <a:noFill/>
            <a:ln>
              <a:noFill/>
            </a:ln>
          </p:spPr>
          <p:txBody>
            <a:bodyPr wrap="none" lIns="0" tIns="0" rIns="0" bIns="0" anchor="t" anchorCtr="0">
              <a:spAutoFit/>
            </a:bodyPr>
            <a:lstStyle/>
            <a:p>
              <a:pPr algn="ctr"/>
              <a:r>
                <a:rPr lang="en" sz="1500" b="1" dirty="0">
                  <a:solidFill>
                    <a:schemeClr val="accent1"/>
                  </a:solidFill>
                  <a:latin typeface="+mn-lt"/>
                  <a:ea typeface="+mn-ea"/>
                  <a:cs typeface="+mn-cs"/>
                </a:rPr>
                <a:t>Students</a:t>
              </a:r>
            </a:p>
          </p:txBody>
        </p:sp>
        <p:sp>
          <p:nvSpPr>
            <p:cNvPr id="20" name="TextBox 20"/>
            <p:cNvSpPr txBox="1"/>
            <p:nvPr/>
          </p:nvSpPr>
          <p:spPr>
            <a:xfrm>
              <a:off x="6536969" y="3509010"/>
              <a:ext cx="1918411" cy="234696"/>
            </a:xfrm>
            <a:prstGeom prst="rect">
              <a:avLst/>
            </a:prstGeom>
            <a:noFill/>
            <a:ln>
              <a:noFill/>
            </a:ln>
          </p:spPr>
          <p:txBody>
            <a:bodyPr wrap="none" lIns="0" tIns="0" rIns="0" bIns="0" anchor="t" anchorCtr="0">
              <a:spAutoFit/>
            </a:bodyPr>
            <a:lstStyle/>
            <a:p>
              <a:pPr algn="ctr"/>
              <a:r>
                <a:rPr lang="en" sz="1200" dirty="0">
                  <a:solidFill>
                    <a:srgbClr val="6B21A8"/>
                  </a:solidFill>
                  <a:latin typeface="+mn-lt"/>
                  <a:ea typeface="+mn-ea"/>
                  <a:cs typeface="+mn-cs"/>
                </a:rPr>
                <a:t>standardized benchmark</a:t>
              </a:r>
            </a:p>
          </p:txBody>
        </p:sp>
      </p:grpSp>
      <p:grpSp>
        <p:nvGrpSpPr>
          <p:cNvPr id="26" name="Group 26" descr="## [Group 26] 3&#10;of concept, a tutor trained with a StudentSim reward is judged by expert">
            <a:extLst>
              <a:ext uri="https://github.com/microsoft/ResearchStudio/paper2video/script-provenance/2026">
                <p2v:scriptBaseline xmlns:p2v="https://github.com/microsoft/ResearchStudio/paper2video/script-provenance/2026" algorithm="sha256" normalization="oneline-v1" sha256="e961613fae35cb0ed3ca61394bc32ce979b9140937d3bd7acd5ea69b90a43205" orderSource="geometry" orderIndex="3"/>
              </a:ext>
              <a:ext uri="https://github.com/microsoft/ResearchStudio/paper2video/semantic-provenance/2026">
                <p2vs:blockSemantics xmlns:p2vs="https://github.com/microsoft/ResearchStudio/paper2video/semantic-provenance/2026" schemaVersion="1">
                  <p2vs:concise>3</p2vs:concise>
                  <p2vs:detailed>of concept, a tutor trained with a StudentSim reward is judged by expert</p2vs:detailed>
                </p2vs:blockSemantics>
              </a:ext>
            </a:extLst>
          </p:cNvPr>
          <p:cNvGrpSpPr/>
          <p:nvPr/>
        </p:nvGrpSpPr>
        <p:grpSpPr>
          <a:xfrm>
            <a:off x="9010650" y="2038350"/>
            <a:ext cx="2571750" cy="1866900"/>
            <a:chOff x="9010650" y="2038350"/>
            <a:chExt cx="2571750" cy="1866900"/>
          </a:xfrm>
        </p:grpSpPr>
        <p:sp>
          <p:nvSpPr>
            <p:cNvPr id="22" name="Rectangle 22"/>
            <p:cNvSpPr/>
            <p:nvPr/>
          </p:nvSpPr>
          <p:spPr>
            <a:xfrm>
              <a:off x="9010650" y="2038350"/>
              <a:ext cx="2571750" cy="1866900"/>
            </a:xfrm>
            <a:prstGeom prst="roundRect">
              <a:avLst>
                <a:gd name="adj" fmla="val 8163"/>
              </a:avLst>
            </a:prstGeom>
            <a:solidFill>
              <a:srgbClr val="FFFFFF"/>
            </a:solidFill>
            <a:ln w="19050">
              <a:solidFill>
                <a:srgbClr val="E9D5FF"/>
              </a:solidFill>
            </a:ln>
          </p:spPr>
        </p:sp>
        <p:sp>
          <p:nvSpPr>
            <p:cNvPr id="23" name="TextBox 23"/>
            <p:cNvSpPr txBox="1"/>
            <p:nvPr/>
          </p:nvSpPr>
          <p:spPr>
            <a:xfrm>
              <a:off x="10067569" y="2369820"/>
              <a:ext cx="457912" cy="1047750"/>
            </a:xfrm>
            <a:prstGeom prst="rect">
              <a:avLst/>
            </a:prstGeom>
            <a:noFill/>
            <a:ln>
              <a:noFill/>
            </a:ln>
          </p:spPr>
          <p:txBody>
            <a:bodyPr wrap="none" lIns="0" tIns="0" rIns="0" bIns="0" anchor="t" anchorCtr="0">
              <a:spAutoFit/>
            </a:bodyPr>
            <a:lstStyle/>
            <a:p>
              <a:pPr algn="ctr"/>
              <a:r>
                <a:rPr lang="en" sz="5400" b="1" dirty="0">
                  <a:solidFill>
                    <a:schemeClr val="accent1"/>
                  </a:solidFill>
                  <a:latin typeface="+mj-lt"/>
                  <a:ea typeface="+mj-ea"/>
                  <a:cs typeface="+mj-cs"/>
                </a:rPr>
                <a:t>3</a:t>
              </a:r>
            </a:p>
          </p:txBody>
        </p:sp>
        <p:sp>
          <p:nvSpPr>
            <p:cNvPr id="24" name="TextBox 24"/>
            <p:cNvSpPr txBox="1"/>
            <p:nvPr/>
          </p:nvSpPr>
          <p:spPr>
            <a:xfrm>
              <a:off x="9882797" y="3209925"/>
              <a:ext cx="827456" cy="293370"/>
            </a:xfrm>
            <a:prstGeom prst="rect">
              <a:avLst/>
            </a:prstGeom>
            <a:noFill/>
            <a:ln>
              <a:noFill/>
            </a:ln>
          </p:spPr>
          <p:txBody>
            <a:bodyPr wrap="none" lIns="0" tIns="0" rIns="0" bIns="0" anchor="t" anchorCtr="0">
              <a:spAutoFit/>
            </a:bodyPr>
            <a:lstStyle/>
            <a:p>
              <a:pPr algn="ctr"/>
              <a:r>
                <a:rPr lang="en" sz="1500" b="1" dirty="0">
                  <a:solidFill>
                    <a:schemeClr val="accent1"/>
                  </a:solidFill>
                  <a:latin typeface="+mn-lt"/>
                  <a:ea typeface="+mn-ea"/>
                  <a:cs typeface="+mn-cs"/>
                </a:rPr>
                <a:t>Domains</a:t>
              </a:r>
            </a:p>
          </p:txBody>
        </p:sp>
        <p:sp>
          <p:nvSpPr>
            <p:cNvPr id="25" name="TextBox 25"/>
            <p:cNvSpPr txBox="1"/>
            <p:nvPr/>
          </p:nvSpPr>
          <p:spPr>
            <a:xfrm>
              <a:off x="9595919" y="3509010"/>
              <a:ext cx="1401211" cy="234696"/>
            </a:xfrm>
            <a:prstGeom prst="rect">
              <a:avLst/>
            </a:prstGeom>
            <a:noFill/>
            <a:ln>
              <a:noFill/>
            </a:ln>
          </p:spPr>
          <p:txBody>
            <a:bodyPr wrap="none" lIns="0" tIns="0" rIns="0" bIns="0" anchor="t" anchorCtr="0">
              <a:spAutoFit/>
            </a:bodyPr>
            <a:lstStyle/>
            <a:p>
              <a:pPr algn="ctr"/>
              <a:r>
                <a:rPr lang="en" sz="1200" dirty="0">
                  <a:solidFill>
                    <a:srgbClr val="6B21A8"/>
                  </a:solidFill>
                  <a:latin typeface="+mn-lt"/>
                  <a:ea typeface="+mn-ea"/>
                  <a:cs typeface="+mn-cs"/>
                </a:rPr>
                <a:t>chess · L2 · math</a:t>
              </a:r>
            </a:p>
          </p:txBody>
        </p:sp>
      </p:grpSp>
      <p:grpSp>
        <p:nvGrpSpPr>
          <p:cNvPr id="33" name="Group 33" descr="## [Group 33] PROOF OF CONCEPT&#10;humans to be more accurate, better guided, and more personalized than competing tutors.">
            <a:extLst>
              <a:ext uri="https://github.com/microsoft/ResearchStudio/paper2video/script-provenance/2026">
                <p2v:scriptBaseline xmlns:p2v="https://github.com/microsoft/ResearchStudio/paper2video/script-provenance/2026" algorithm="sha256" normalization="oneline-v1" sha256="c638b0b60055eefa0a10347c9155cb250ad77f7fa913bb9bfb252e3a31a4f9eb" orderSource="geometry" orderIndex="4"/>
              </a:ext>
              <a:ext uri="https://github.com/microsoft/ResearchStudio/paper2video/semantic-provenance/2026">
                <p2vs:blockSemantics xmlns:p2vs="https://github.com/microsoft/ResearchStudio/paper2video/semantic-provenance/2026" schemaVersion="1">
                  <p2vs:concise>PROOF OF CONCEPT</p2vs:concise>
                  <p2vs:detailed>humans to be more accurate, better guided, and more personalized than competing tutors.</p2vs:detailed>
                </p2vs:blockSemantics>
              </a:ext>
            </a:extLst>
          </p:cNvPr>
          <p:cNvGrpSpPr/>
          <p:nvPr/>
        </p:nvGrpSpPr>
        <p:grpSpPr>
          <a:xfrm>
            <a:off x="609600" y="4210050"/>
            <a:ext cx="10972800" cy="1847850"/>
            <a:chOff x="609600" y="4210050"/>
            <a:chExt cx="10972800" cy="1847850"/>
          </a:xfrm>
        </p:grpSpPr>
        <p:sp>
          <p:nvSpPr>
            <p:cNvPr id="27" name="Rectangle 27"/>
            <p:cNvSpPr/>
            <p:nvPr/>
          </p:nvSpPr>
          <p:spPr>
            <a:xfrm>
              <a:off x="609600" y="4210050"/>
              <a:ext cx="10972800" cy="1847850"/>
            </a:xfrm>
            <a:prstGeom prst="roundRect">
              <a:avLst>
                <a:gd name="adj" fmla="val 8247"/>
              </a:avLst>
            </a:prstGeom>
            <a:solidFill>
              <a:schemeClr val="lt2"/>
            </a:solidFill>
            <a:ln>
              <a:noFill/>
            </a:ln>
          </p:spPr>
        </p:sp>
        <p:sp>
          <p:nvSpPr>
            <p:cNvPr id="28" name="Rectangle 28"/>
            <p:cNvSpPr/>
            <p:nvPr/>
          </p:nvSpPr>
          <p:spPr>
            <a:xfrm>
              <a:off x="609600" y="4210050"/>
              <a:ext cx="76200" cy="1847850"/>
            </a:xfrm>
            <a:prstGeom prst="roundRect">
              <a:avLst>
                <a:gd name="adj" fmla="val 50000"/>
              </a:avLst>
            </a:prstGeom>
            <a:solidFill>
              <a:schemeClr val="accent2"/>
            </a:solidFill>
            <a:ln>
              <a:noFill/>
            </a:ln>
          </p:spPr>
        </p:sp>
        <p:sp>
          <p:nvSpPr>
            <p:cNvPr id="29" name="TextBox 29"/>
            <p:cNvSpPr txBox="1"/>
            <p:nvPr/>
          </p:nvSpPr>
          <p:spPr>
            <a:xfrm>
              <a:off x="984504" y="4594860"/>
              <a:ext cx="1882079" cy="234696"/>
            </a:xfrm>
            <a:prstGeom prst="rect">
              <a:avLst/>
            </a:prstGeom>
            <a:noFill/>
            <a:ln>
              <a:noFill/>
            </a:ln>
          </p:spPr>
          <p:txBody>
            <a:bodyPr wrap="none" lIns="0" tIns="0" rIns="0" bIns="0" anchor="t" anchorCtr="0">
              <a:spAutoFit/>
            </a:bodyPr>
            <a:lstStyle/>
            <a:p>
              <a:pPr algn="l"/>
              <a:r>
                <a:rPr lang="en" sz="1200" b="1" spc="112" dirty="0">
                  <a:solidFill>
                    <a:schemeClr val="accent2"/>
                  </a:solidFill>
                  <a:latin typeface="+mn-lt"/>
                  <a:ea typeface="+mn-ea"/>
                  <a:cs typeface="+mn-cs"/>
                </a:rPr>
                <a:t>PROOF OF CONCEPT</a:t>
              </a:r>
            </a:p>
          </p:txBody>
        </p:sp>
        <p:sp>
          <p:nvSpPr>
            <p:cNvPr id="30" name="TextBox 30"/>
            <p:cNvSpPr txBox="1"/>
            <p:nvPr/>
          </p:nvSpPr>
          <p:spPr>
            <a:xfrm>
              <a:off x="980313" y="4924901"/>
              <a:ext cx="9172455" cy="396050"/>
            </a:xfrm>
            <a:prstGeom prst="rect">
              <a:avLst/>
            </a:prstGeom>
            <a:noFill/>
            <a:ln>
              <a:noFill/>
            </a:ln>
          </p:spPr>
          <p:txBody>
            <a:bodyPr wrap="none" lIns="0" tIns="0" rIns="0" bIns="0" anchor="t" anchorCtr="0">
              <a:spAutoFit/>
            </a:bodyPr>
            <a:lstStyle/>
            <a:p>
              <a:pPr algn="l"/>
              <a:r>
                <a:rPr lang="en" sz="2020" b="1" dirty="0">
                  <a:solidFill>
                    <a:schemeClr val="dk1"/>
                  </a:solidFill>
                  <a:latin typeface="+mj-lt"/>
                  <a:ea typeface="+mj-ea"/>
                  <a:cs typeface="+mj-cs"/>
                </a:rPr>
                <a:t>A tutor trained with a StudentSim reward beats its competitors.</a:t>
              </a:r>
            </a:p>
          </p:txBody>
        </p:sp>
        <p:sp>
          <p:nvSpPr>
            <p:cNvPr id="31" name="TextBox 31"/>
            <p:cNvSpPr txBox="1"/>
            <p:nvPr/>
          </p:nvSpPr>
          <p:spPr>
            <a:xfrm>
              <a:off x="982980" y="5381625"/>
              <a:ext cx="8382205" cy="293370"/>
            </a:xfrm>
            <a:prstGeom prst="rect">
              <a:avLst/>
            </a:prstGeom>
            <a:noFill/>
            <a:ln>
              <a:noFill/>
            </a:ln>
          </p:spPr>
          <p:txBody>
            <a:bodyPr wrap="none" lIns="0" tIns="0" rIns="0" bIns="0" anchor="t" anchorCtr="0">
              <a:spAutoFit/>
            </a:bodyPr>
            <a:lstStyle/>
            <a:p>
              <a:pPr algn="l"/>
              <a:r>
                <a:rPr lang="en" sz="1500" dirty="0">
                  <a:solidFill>
                    <a:schemeClr val="dk1"/>
                  </a:solidFill>
                  <a:latin typeface="+mn-lt"/>
                  <a:ea typeface="+mn-ea"/>
                  <a:cs typeface="+mn-cs"/>
                </a:rPr>
                <a:t>Expert humans rate it as more accurate, better-guided, and more personalized than</a:t>
              </a:r>
            </a:p>
          </p:txBody>
        </p:sp>
        <p:sp>
          <p:nvSpPr>
            <p:cNvPr id="32" name="TextBox 32"/>
            <p:cNvSpPr txBox="1"/>
            <p:nvPr/>
          </p:nvSpPr>
          <p:spPr>
            <a:xfrm>
              <a:off x="982980" y="5648325"/>
              <a:ext cx="5083955" cy="293370"/>
            </a:xfrm>
            <a:prstGeom prst="rect">
              <a:avLst/>
            </a:prstGeom>
            <a:noFill/>
            <a:ln>
              <a:noFill/>
            </a:ln>
          </p:spPr>
          <p:txBody>
            <a:bodyPr wrap="none" lIns="0" tIns="0" rIns="0" bIns="0" anchor="t" anchorCtr="0">
              <a:spAutoFit/>
            </a:bodyPr>
            <a:lstStyle/>
            <a:p>
              <a:pPr algn="l"/>
              <a:r>
                <a:rPr lang="en" sz="1500" dirty="0">
                  <a:solidFill>
                    <a:schemeClr val="dk1"/>
                  </a:solidFill>
                  <a:latin typeface="+mn-lt"/>
                  <a:ea typeface="+mn-ea"/>
                  <a:cs typeface="+mn-cs"/>
                </a:rPr>
                <a:t>both a no-RL baseline and a GPT-5.4-reward tutor.</a:t>
              </a:r>
            </a:p>
          </p:txBody>
        </p:sp>
      </p:grpSp>
      <p:sp>
        <p:nvSpPr>
          <p:cNvPr id="34" name="TextBox 34"/>
          <p:cNvSpPr txBox="1"/>
          <p:nvPr/>
        </p:nvSpPr>
        <p:spPr>
          <a:xfrm>
            <a:off x="11103540" y="6497002"/>
            <a:ext cx="484194" cy="205359"/>
          </a:xfrm>
          <a:prstGeom prst="rect">
            <a:avLst/>
          </a:prstGeom>
          <a:noFill/>
          <a:ln>
            <a:noFill/>
          </a:ln>
        </p:spPr>
        <p:txBody>
          <a:bodyPr wrap="none" lIns="0" tIns="0" rIns="0" bIns="0" anchor="t" anchorCtr="0">
            <a:spAutoFit/>
          </a:bodyPr>
          <a:lstStyle/>
          <a:p>
            <a:pPr algn="r"/>
            <a:r>
              <a:rPr lang="en" sz="1050" dirty="0">
                <a:solidFill>
                  <a:schemeClr val="accent3"/>
                </a:solidFill>
                <a:latin typeface="+mn-lt"/>
                <a:ea typeface="+mn-ea"/>
                <a:cs typeface="+mn-cs"/>
              </a:rPr>
              <a:t>11 / 12</a:t>
            </a:r>
          </a:p>
        </p:txBody>
      </p:sp>
    </p:spTree>
  </p:cSld>
  <p:clrMapOvr>
    <a:masterClrMapping/>
  </p:clrMapOvr>
  <p:transition xmlns:p14="http://schemas.microsoft.com/office/powerpoint/2010/main" p14:dur="4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xmlns:p="http://schemas.openxmlformats.org/presentationml/2006/main" id="5" presetID="21"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400"/>
                                        <p:tgtEl>
                                          <p:spTgt spid="11"/>
                                        </p:tgtEl>
                                      </p:cBhvr>
                                    </p:animEffect>
                                  </p:childTnLst>
                                </p:cTn>
                              </p:par>
                            </p:childTnLst>
                          </p:cTn>
                        </p:par>
                      </p:childTnLst>
                    </p:cTn>
                  </p:par>
                  <p:par>
                    <p:cTn id="8" fill="hold">
                      <p:stCondLst>
                        <p:cond delay="indefinite"/>
                      </p:stCondLst>
                      <p:childTnLst>
                        <p:par>
                          <p:cTn id="9" fill="hold">
                            <p:stCondLst>
                              <p:cond delay="0"/>
                            </p:stCondLst>
                            <p:childTnLst>
                              <p:par>
                                <p:cTn xmlns:p="http://schemas.openxmlformats.org/presentationml/2006/main" id="10" presetID="23" presetClass="entr" presetSubtype="16"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400" fill="hold"/>
                                        <p:tgtEl>
                                          <p:spTgt spid="16"/>
                                        </p:tgtEl>
                                        <p:attrNameLst>
                                          <p:attrName>ppt_w</p:attrName>
                                        </p:attrNameLst>
                                      </p:cBhvr>
                                      <p:tavLst>
                                        <p:tav tm="0">
                                          <p:val>
                                            <p:fltVal val="0"/>
                                          </p:val>
                                        </p:tav>
                                        <p:tav tm="100000">
                                          <p:val>
                                            <p:strVal val="#ppt_w"/>
                                          </p:val>
                                        </p:tav>
                                      </p:tavLst>
                                    </p:anim>
                                    <p:anim calcmode="lin" valueType="num">
                                      <p:cBhvr>
                                        <p:cTn id="13" dur="400" fill="hold"/>
                                        <p:tgtEl>
                                          <p:spTgt spid="16"/>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xmlns:p="http://schemas.openxmlformats.org/presentationml/2006/main" id="16" presetID="9" presetClass="entr" presetSubtype="0"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dissolve">
                                      <p:cBhvr>
                                        <p:cTn id="18" dur="400"/>
                                        <p:tgtEl>
                                          <p:spTgt spid="21"/>
                                        </p:tgtEl>
                                      </p:cBhvr>
                                    </p:animEffect>
                                  </p:childTnLst>
                                </p:cTn>
                              </p:par>
                            </p:childTnLst>
                          </p:cTn>
                        </p:par>
                      </p:childTnLst>
                    </p:cTn>
                  </p:par>
                  <p:par>
                    <p:cTn id="19" fill="hold">
                      <p:stCondLst>
                        <p:cond delay="indefinite"/>
                      </p:stCondLst>
                      <p:childTnLst>
                        <p:par>
                          <p:cTn id="20" fill="hold">
                            <p:stCondLst>
                              <p:cond delay="0"/>
                            </p:stCondLst>
                            <p:childTnLst>
                              <p:par>
                                <p:cTn xmlns:p="http://schemas.openxmlformats.org/presentationml/2006/main" id="21" presetID="6" presetClass="entr" presetSubtype="16" fill="hold" grpId="0" nodeType="click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circle(in)">
                                      <p:cBhvr>
                                        <p:cTn id="23" dur="400"/>
                                        <p:tgtEl>
                                          <p:spTgt spid="26"/>
                                        </p:tgtEl>
                                      </p:cBhvr>
                                    </p:animEffect>
                                  </p:childTnLst>
                                </p:cTn>
                              </p:par>
                            </p:childTnLst>
                          </p:cTn>
                        </p:par>
                      </p:childTnLst>
                    </p:cTn>
                  </p:par>
                  <p:par>
                    <p:cTn id="24" fill="hold">
                      <p:stCondLst>
                        <p:cond delay="indefinite"/>
                      </p:stCondLst>
                      <p:childTnLst>
                        <p:par>
                          <p:cTn id="25" fill="hold">
                            <p:stCondLst>
                              <p:cond delay="0"/>
                            </p:stCondLst>
                            <p:childTnLst>
                              <p:par>
                                <p:cTn xmlns:p="http://schemas.openxmlformats.org/presentationml/2006/main" id="26" presetID="23" presetClass="entr" presetSubtype="16" fill="hold" grpId="0" nodeType="click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p:cTn id="28" dur="400" fill="hold"/>
                                        <p:tgtEl>
                                          <p:spTgt spid="33"/>
                                        </p:tgtEl>
                                        <p:attrNameLst>
                                          <p:attrName>ppt_w</p:attrName>
                                        </p:attrNameLst>
                                      </p:cBhvr>
                                      <p:tavLst>
                                        <p:tav tm="0">
                                          <p:val>
                                            <p:fltVal val="0"/>
                                          </p:val>
                                        </p:tav>
                                        <p:tav tm="100000">
                                          <p:val>
                                            <p:strVal val="#ppt_w"/>
                                          </p:val>
                                        </p:tav>
                                      </p:tavLst>
                                    </p:anim>
                                    <p:anim calcmode="lin" valueType="num">
                                      <p:cBhvr>
                                        <p:cTn id="29" dur="400" fill="hold"/>
                                        <p:tgtEl>
                                          <p:spTgt spid="3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3B0764"/>
        </a:solidFill>
        <a:effectLst/>
      </p:bgPr>
    </p:bg>
    <p:spTree>
      <p:nvGrpSpPr>
        <p:cNvPr id="1" name=""/>
        <p:cNvGrpSpPr/>
        <p:nvPr/>
      </p:nvGrpSpPr>
      <p:grpSpPr>
        <a:xfrm>
          <a:off x="0" y="0"/>
          <a:ext cx="0" cy="0"/>
          <a:chOff x="0" y="0"/>
          <a:chExt cx="0" cy="0"/>
        </a:xfrm>
      </p:grpSpPr>
      <p:grpSp>
        <p:nvGrpSpPr>
          <p:cNvPr id="5" name="Group 5"/>
          <p:cNvGrpSpPr/>
          <p:nvPr/>
        </p:nvGrpSpPr>
        <p:grpSpPr>
          <a:xfrm>
            <a:off x="-1714500" y="-1143000"/>
            <a:ext cx="15049500" cy="9715500"/>
            <a:chOff x="-1714500" y="-1143000"/>
            <a:chExt cx="15049500" cy="9715500"/>
          </a:xfrm>
        </p:grpSpPr>
        <p:sp>
          <p:nvSpPr>
            <p:cNvPr id="2" name="Ellipse 2"/>
            <p:cNvSpPr/>
            <p:nvPr/>
          </p:nvSpPr>
          <p:spPr>
            <a:xfrm>
              <a:off x="-1714500" y="4000500"/>
              <a:ext cx="4572000" cy="4572000"/>
            </a:xfrm>
            <a:prstGeom prst="ellipse">
              <a:avLst/>
            </a:prstGeom>
            <a:solidFill>
              <a:srgbClr val="4C1D95"/>
            </a:solidFill>
            <a:ln>
              <a:noFill/>
            </a:ln>
          </p:spPr>
        </p:sp>
        <p:sp>
          <p:nvSpPr>
            <p:cNvPr id="3" name="Ellipse 3"/>
            <p:cNvSpPr/>
            <p:nvPr/>
          </p:nvSpPr>
          <p:spPr>
            <a:xfrm>
              <a:off x="9525000" y="-1143000"/>
              <a:ext cx="3810000" cy="3810000"/>
            </a:xfrm>
            <a:prstGeom prst="ellipse">
              <a:avLst/>
            </a:prstGeom>
            <a:solidFill>
              <a:srgbClr val="4C1D95"/>
            </a:solidFill>
            <a:ln>
              <a:noFill/>
            </a:ln>
          </p:spPr>
        </p:sp>
        <p:sp>
          <p:nvSpPr>
            <p:cNvPr id="4" name="Rectangle 4"/>
            <p:cNvSpPr/>
            <p:nvPr/>
          </p:nvSpPr>
          <p:spPr>
            <a:xfrm>
              <a:off x="0" y="0"/>
              <a:ext cx="133350" cy="6858000"/>
            </a:xfrm>
            <a:prstGeom prst="rect">
              <a:avLst/>
            </a:prstGeom>
            <a:solidFill>
              <a:schemeClr val="accent2"/>
            </a:solidFill>
            <a:ln>
              <a:noFill/>
            </a:ln>
          </p:spPr>
        </p:sp>
      </p:grpSp>
      <p:grpSp>
        <p:nvGrpSpPr>
          <p:cNvPr id="10" name="Group 10"/>
          <p:cNvGrpSpPr/>
          <p:nvPr/>
        </p:nvGrpSpPr>
        <p:grpSpPr>
          <a:xfrm>
            <a:off x="590550" y="1013460"/>
            <a:ext cx="7333572" cy="1765935"/>
            <a:chOff x="590550" y="1013460"/>
            <a:chExt cx="7333572" cy="1765935"/>
          </a:xfrm>
        </p:grpSpPr>
        <p:sp>
          <p:nvSpPr>
            <p:cNvPr id="6" name="TextBox 6"/>
            <p:cNvSpPr txBox="1"/>
            <p:nvPr/>
          </p:nvSpPr>
          <p:spPr>
            <a:xfrm>
              <a:off x="603504" y="1013460"/>
              <a:ext cx="985967" cy="234696"/>
            </a:xfrm>
            <a:prstGeom prst="rect">
              <a:avLst/>
            </a:prstGeom>
            <a:noFill/>
            <a:ln>
              <a:noFill/>
            </a:ln>
          </p:spPr>
          <p:txBody>
            <a:bodyPr wrap="none" lIns="0" tIns="0" rIns="0" bIns="0" anchor="t" anchorCtr="0">
              <a:spAutoFit/>
            </a:bodyPr>
            <a:lstStyle/>
            <a:p>
              <a:pPr algn="l"/>
              <a:r>
                <a:rPr lang="en" sz="1200" b="1" spc="150" dirty="0">
                  <a:solidFill>
                    <a:srgbClr val="C4B5FD"/>
                  </a:solidFill>
                  <a:latin typeface="+mn-lt"/>
                  <a:ea typeface="+mn-ea"/>
                  <a:cs typeface="+mn-cs"/>
                </a:rPr>
                <a:t>TAKEAWAY</a:t>
              </a:r>
            </a:p>
          </p:txBody>
        </p:sp>
        <p:sp>
          <p:nvSpPr>
            <p:cNvPr id="7" name="TextBox 7"/>
            <p:cNvSpPr txBox="1"/>
            <p:nvPr/>
          </p:nvSpPr>
          <p:spPr>
            <a:xfrm>
              <a:off x="590550" y="1445895"/>
              <a:ext cx="7333572" cy="762000"/>
            </a:xfrm>
            <a:prstGeom prst="rect">
              <a:avLst/>
            </a:prstGeom>
            <a:noFill/>
            <a:ln>
              <a:noFill/>
            </a:ln>
          </p:spPr>
          <p:txBody>
            <a:bodyPr wrap="none" lIns="0" tIns="0" rIns="0" bIns="0" anchor="t" anchorCtr="0">
              <a:spAutoFit/>
            </a:bodyPr>
            <a:lstStyle/>
            <a:p>
              <a:pPr algn="l"/>
              <a:r>
                <a:rPr lang="en" sz="3900" b="1" dirty="0">
                  <a:solidFill>
                    <a:srgbClr val="FAF5FF"/>
                  </a:solidFill>
                  <a:latin typeface="+mj-lt"/>
                  <a:ea typeface="+mj-ea"/>
                  <a:cs typeface="+mj-cs"/>
                </a:rPr>
                <a:t>Student simulation, now an</a:t>
              </a:r>
            </a:p>
          </p:txBody>
        </p:sp>
        <p:sp>
          <p:nvSpPr>
            <p:cNvPr id="8" name="TextBox 8"/>
            <p:cNvSpPr txBox="1"/>
            <p:nvPr/>
          </p:nvSpPr>
          <p:spPr>
            <a:xfrm>
              <a:off x="590550" y="2017395"/>
              <a:ext cx="5688606" cy="762000"/>
            </a:xfrm>
            <a:prstGeom prst="rect">
              <a:avLst/>
            </a:prstGeom>
            <a:noFill/>
            <a:ln>
              <a:noFill/>
            </a:ln>
          </p:spPr>
          <p:txBody>
            <a:bodyPr wrap="none" lIns="0" tIns="0" rIns="0" bIns="0" anchor="t" anchorCtr="0">
              <a:spAutoFit/>
            </a:bodyPr>
            <a:lstStyle/>
            <a:p>
              <a:pPr algn="l"/>
              <a:r>
                <a:rPr lang="en" sz="3900" b="1" dirty="0">
                  <a:solidFill>
                    <a:schemeClr val="accent3"/>
                  </a:solidFill>
                  <a:latin typeface="+mj-lt"/>
                  <a:ea typeface="+mj-ea"/>
                  <a:cs typeface="+mj-cs"/>
                </a:rPr>
                <a:t>optimizable objective</a:t>
              </a:r>
            </a:p>
          </p:txBody>
        </p:sp>
        <p:sp>
          <p:nvSpPr>
            <p:cNvPr id="9" name="Rectangle 9"/>
            <p:cNvSpPr/>
            <p:nvPr/>
          </p:nvSpPr>
          <p:spPr>
            <a:xfrm>
              <a:off x="628650" y="2686050"/>
              <a:ext cx="1143000" cy="47625"/>
            </a:xfrm>
            <a:prstGeom prst="roundRect">
              <a:avLst>
                <a:gd name="adj" fmla="val 50000"/>
              </a:avLst>
            </a:prstGeom>
            <a:solidFill>
              <a:schemeClr val="accent2"/>
            </a:solidFill>
            <a:ln>
              <a:noFill/>
            </a:ln>
          </p:spPr>
        </p:sp>
      </p:grpSp>
      <p:grpSp>
        <p:nvGrpSpPr>
          <p:cNvPr id="15" name="Group 15" descr="## [Group 15] A two-stage pooled-then-specialized pipeline makes sparse per-student data enough&#10;StudentSim shows that with a two-stage pooled-then-specialized pipeline, sparse per-student data is enough">
            <a:extLst>
              <a:ext uri="https://github.com/microsoft/ResearchStudio/paper2video/script-provenance/2026">
                <p2v:scriptBaseline xmlns:p2v="https://github.com/microsoft/ResearchStudio/paper2video/script-provenance/2026" algorithm="sha256" normalization="oneline-v1" sha256="6f4b19a95aae273484678a53ad7e4fa1a7a1e70a7c9802c5e04973ebe2a0e55c" orderSource="geometry" orderIndex="0"/>
              </a:ext>
              <a:ext uri="https://github.com/microsoft/ResearchStudio/paper2video/semantic-provenance/2026">
                <p2vs:blockSemantics xmlns:p2vs="https://github.com/microsoft/ResearchStudio/paper2video/semantic-provenance/2026" schemaVersion="1">
                  <p2vs:concise>A two-stage pooled-then-specialized pipeline makes sparse per-student data enough</p2vs:concise>
                  <p2vs:detailed>StudentSim shows that with a two-stage pooled-then-specialized pipeline, sparse per-student data is enough</p2vs:detailed>
                </p2vs:blockSemantics>
              </a:ext>
            </a:extLst>
          </p:cNvPr>
          <p:cNvGrpSpPr/>
          <p:nvPr/>
        </p:nvGrpSpPr>
        <p:grpSpPr>
          <a:xfrm>
            <a:off x="600456" y="3196590"/>
            <a:ext cx="10009897" cy="1552194"/>
            <a:chOff x="600456" y="3196590"/>
            <a:chExt cx="10009897" cy="1552194"/>
          </a:xfrm>
        </p:grpSpPr>
        <p:sp>
          <p:nvSpPr>
            <p:cNvPr id="11" name="TextBox 11"/>
            <p:cNvSpPr txBox="1"/>
            <p:nvPr/>
          </p:nvSpPr>
          <p:spPr>
            <a:xfrm>
              <a:off x="600456" y="3196590"/>
              <a:ext cx="10009897" cy="352044"/>
            </a:xfrm>
            <a:prstGeom prst="rect">
              <a:avLst/>
            </a:prstGeom>
            <a:noFill/>
            <a:ln>
              <a:noFill/>
            </a:ln>
          </p:spPr>
          <p:txBody>
            <a:bodyPr wrap="none" lIns="0" tIns="0" rIns="0" bIns="0" anchor="t" anchorCtr="0">
              <a:spAutoFit/>
            </a:bodyPr>
            <a:lstStyle/>
            <a:p>
              <a:pPr algn="l"/>
              <a:r>
                <a:rPr lang="en" sz="1800" dirty="0">
                  <a:solidFill>
                    <a:srgbClr val="EDE0FF"/>
                  </a:solidFill>
                  <a:latin typeface="+mn-lt"/>
                  <a:ea typeface="+mn-ea"/>
                  <a:cs typeface="+mn-cs"/>
                </a:rPr>
                <a:t>A two-stage pooled-then-specialized pipeline makes sparse per-student data enough</a:t>
              </a:r>
            </a:p>
          </p:txBody>
        </p:sp>
        <p:sp>
          <p:nvSpPr>
            <p:cNvPr id="12" name="TextBox 12"/>
            <p:cNvSpPr txBox="1"/>
            <p:nvPr/>
          </p:nvSpPr>
          <p:spPr>
            <a:xfrm>
              <a:off x="600456" y="3520440"/>
              <a:ext cx="9912050" cy="352044"/>
            </a:xfrm>
            <a:prstGeom prst="rect">
              <a:avLst/>
            </a:prstGeom>
            <a:noFill/>
            <a:ln>
              <a:noFill/>
            </a:ln>
          </p:spPr>
          <p:txBody>
            <a:bodyPr wrap="none" lIns="0" tIns="0" rIns="0" bIns="0" anchor="t" anchorCtr="0">
              <a:spAutoFit/>
            </a:bodyPr>
            <a:lstStyle/>
            <a:p>
              <a:pPr algn="l"/>
              <a:r>
                <a:rPr lang="en" sz="1800" dirty="0">
                  <a:solidFill>
                    <a:srgbClr val="EDE0FF"/>
                  </a:solidFill>
                  <a:latin typeface="+mn-lt"/>
                  <a:ea typeface="+mn-ea"/>
                  <a:cs typeface="+mn-cs"/>
                </a:rPr>
                <a:t xml:space="preserve">to build simulators that are both </a:t>
              </a:r>
              <a:r>
                <a:rPr lang="en" sz="1800" b="1" dirty="0">
                  <a:solidFill>
                    <a:srgbClr val="FFFFFF"/>
                  </a:solidFill>
                  <a:latin typeface="+mn-lt"/>
                  <a:ea typeface="+mn-ea"/>
                  <a:cs typeface="+mn-cs"/>
                </a:rPr>
                <a:t>faithful to a learner</a:t>
              </a:r>
              <a:r>
                <a:rPr lang="en" sz="1800" dirty="0">
                  <a:solidFill>
                    <a:srgbClr val="EDE0FF"/>
                  </a:solidFill>
                  <a:latin typeface="+mn-lt"/>
                  <a:ea typeface="+mn-ea"/>
                  <a:cs typeface="+mn-cs"/>
                </a:rPr>
                <a:t xml:space="preserve"> and </a:t>
              </a:r>
              <a:r>
                <a:rPr lang="en" sz="1800" b="1" dirty="0">
                  <a:solidFill>
                    <a:srgbClr val="FFFFFF"/>
                  </a:solidFill>
                  <a:latin typeface="+mn-lt"/>
                  <a:ea typeface="+mn-ea"/>
                  <a:cs typeface="+mn-cs"/>
                </a:rPr>
                <a:t>responsive to a tutor</a:t>
              </a:r>
              <a:r>
                <a:rPr lang="en" sz="1800" dirty="0">
                  <a:solidFill>
                    <a:srgbClr val="EDE0FF"/>
                  </a:solidFill>
                  <a:latin typeface="+mn-lt"/>
                  <a:ea typeface="+mn-ea"/>
                  <a:cs typeface="+mn-cs"/>
                </a:rPr>
                <a:t>.</a:t>
              </a:r>
            </a:p>
          </p:txBody>
        </p:sp>
        <p:sp>
          <p:nvSpPr>
            <p:cNvPr id="13" name="TextBox 13"/>
            <p:cNvSpPr txBox="1"/>
            <p:nvPr/>
          </p:nvSpPr>
          <p:spPr>
            <a:xfrm>
              <a:off x="600456" y="4072890"/>
              <a:ext cx="9876177" cy="352044"/>
            </a:xfrm>
            <a:prstGeom prst="rect">
              <a:avLst/>
            </a:prstGeom>
            <a:noFill/>
            <a:ln>
              <a:noFill/>
            </a:ln>
          </p:spPr>
          <p:txBody>
            <a:bodyPr wrap="none" lIns="0" tIns="0" rIns="0" bIns="0" anchor="t" anchorCtr="0">
              <a:spAutoFit/>
            </a:bodyPr>
            <a:lstStyle/>
            <a:p>
              <a:pPr algn="l"/>
              <a:r>
                <a:rPr lang="en" sz="1800" dirty="0">
                  <a:solidFill>
                    <a:srgbClr val="EDE0FF"/>
                  </a:solidFill>
                  <a:latin typeface="+mn-lt"/>
                  <a:ea typeface="+mn-ea"/>
                  <a:cs typeface="+mn-cs"/>
                </a:rPr>
                <a:t>That joint capability turns student simulation into an optimizable objective — and an</a:t>
              </a:r>
            </a:p>
          </p:txBody>
        </p:sp>
        <p:sp>
          <p:nvSpPr>
            <p:cNvPr id="14" name="TextBox 14"/>
            <p:cNvSpPr txBox="1"/>
            <p:nvPr/>
          </p:nvSpPr>
          <p:spPr>
            <a:xfrm>
              <a:off x="600456" y="4396740"/>
              <a:ext cx="8641355" cy="352044"/>
            </a:xfrm>
            <a:prstGeom prst="rect">
              <a:avLst/>
            </a:prstGeom>
            <a:noFill/>
            <a:ln>
              <a:noFill/>
            </a:ln>
          </p:spPr>
          <p:txBody>
            <a:bodyPr wrap="none" lIns="0" tIns="0" rIns="0" bIns="0" anchor="t" anchorCtr="0">
              <a:spAutoFit/>
            </a:bodyPr>
            <a:lstStyle/>
            <a:p>
              <a:pPr algn="l"/>
              <a:r>
                <a:rPr lang="en" sz="1800" dirty="0">
                  <a:solidFill>
                    <a:srgbClr val="EDE0FF"/>
                  </a:solidFill>
                  <a:latin typeface="+mn-lt"/>
                  <a:ea typeface="+mn-ea"/>
                  <a:cs typeface="+mn-cs"/>
                </a:rPr>
                <a:t>RL proof of concept shows it can drive real improvements in AI tutoring.</a:t>
              </a:r>
            </a:p>
          </p:txBody>
        </p:sp>
      </p:grpSp>
      <p:grpSp>
        <p:nvGrpSpPr>
          <p:cNvPr id="19" name="Group 19" descr="## [Group 19] StudentSim + StudentSimEval — shared, extensible community tools&#10;to build simulators that are both faithful to a learner and responsive to">
            <a:extLst>
              <a:ext uri="https://github.com/microsoft/ResearchStudio/paper2video/script-provenance/2026">
                <p2v:scriptBaseline xmlns:p2v="https://github.com/microsoft/ResearchStudio/paper2video/script-provenance/2026" algorithm="sha256" normalization="oneline-v1" sha256="4812b0d132deb1ec30b231fde16a747c61ddf73a96ef08f57957eb7e41365290" orderSource="geometry" orderIndex="1"/>
              </a:ext>
              <a:ext uri="https://github.com/microsoft/ResearchStudio/paper2video/semantic-provenance/2026">
                <p2vs:blockSemantics xmlns:p2vs="https://github.com/microsoft/ResearchStudio/paper2video/semantic-provenance/2026" schemaVersion="1">
                  <p2vs:concise>StudentSim + StudentSimEval — shared, extensible community tools</p2vs:concise>
                  <p2vs:detailed>to build simulators that are both faithful to a learner and responsive to</p2vs:detailed>
                </p2vs:blockSemantics>
              </a:ext>
            </a:extLst>
          </p:cNvPr>
          <p:cNvGrpSpPr/>
          <p:nvPr/>
        </p:nvGrpSpPr>
        <p:grpSpPr>
          <a:xfrm>
            <a:off x="609600" y="5219700"/>
            <a:ext cx="6858000" cy="1028700"/>
            <a:chOff x="609600" y="5219700"/>
            <a:chExt cx="6858000" cy="1028700"/>
          </a:xfrm>
        </p:grpSpPr>
        <p:sp>
          <p:nvSpPr>
            <p:cNvPr id="16" name="Rectangle 16"/>
            <p:cNvSpPr/>
            <p:nvPr/>
          </p:nvSpPr>
          <p:spPr>
            <a:xfrm>
              <a:off x="609600" y="5219700"/>
              <a:ext cx="6858000" cy="1028700"/>
            </a:xfrm>
            <a:prstGeom prst="roundRect">
              <a:avLst>
                <a:gd name="adj" fmla="val 12963"/>
              </a:avLst>
            </a:prstGeom>
            <a:solidFill>
              <a:srgbClr val="4C1D95"/>
            </a:solidFill>
            <a:ln>
              <a:noFill/>
            </a:ln>
          </p:spPr>
        </p:sp>
        <p:sp>
          <p:nvSpPr>
            <p:cNvPr id="17" name="TextBox 17"/>
            <p:cNvSpPr txBox="1"/>
            <p:nvPr/>
          </p:nvSpPr>
          <p:spPr>
            <a:xfrm>
              <a:off x="869442" y="5474018"/>
              <a:ext cx="6247995" cy="264033"/>
            </a:xfrm>
            <a:prstGeom prst="rect">
              <a:avLst/>
            </a:prstGeom>
            <a:noFill/>
            <a:ln>
              <a:noFill/>
            </a:ln>
          </p:spPr>
          <p:txBody>
            <a:bodyPr wrap="none" lIns="0" tIns="0" rIns="0" bIns="0" anchor="t" anchorCtr="0">
              <a:spAutoFit/>
            </a:bodyPr>
            <a:lstStyle/>
            <a:p>
              <a:pPr algn="l"/>
              <a:r>
                <a:rPr lang="en" sz="1350" b="1" dirty="0">
                  <a:solidFill>
                    <a:srgbClr val="C4B5FD"/>
                  </a:solidFill>
                  <a:latin typeface="+mn-lt"/>
                  <a:ea typeface="+mn-ea"/>
                  <a:cs typeface="+mn-cs"/>
                </a:rPr>
                <a:t>StudentSim + StudentSimEval — shared, extensible community tools</a:t>
              </a:r>
            </a:p>
          </p:txBody>
        </p:sp>
        <p:sp>
          <p:nvSpPr>
            <p:cNvPr id="18" name="TextBox 18"/>
            <p:cNvSpPr txBox="1"/>
            <p:nvPr/>
          </p:nvSpPr>
          <p:spPr>
            <a:xfrm>
              <a:off x="869823" y="5805964"/>
              <a:ext cx="5370181" cy="249364"/>
            </a:xfrm>
            <a:prstGeom prst="rect">
              <a:avLst/>
            </a:prstGeom>
            <a:noFill/>
            <a:ln>
              <a:noFill/>
            </a:ln>
          </p:spPr>
          <p:txBody>
            <a:bodyPr wrap="none" lIns="0" tIns="0" rIns="0" bIns="0" anchor="t" anchorCtr="0">
              <a:spAutoFit/>
            </a:bodyPr>
            <a:lstStyle/>
            <a:p>
              <a:pPr algn="l"/>
              <a:r>
                <a:rPr lang="en" sz="1280" dirty="0">
                  <a:solidFill>
                    <a:srgbClr val="EDE0FF"/>
                  </a:solidFill>
                  <a:latin typeface="+mn-lt"/>
                  <a:ea typeface="+mn-ea"/>
                  <a:cs typeface="+mn-cs"/>
                </a:rPr>
                <a:t>arxiv.org/abs/2609.01591 · github.com/microsoft/StudentSim</a:t>
              </a:r>
            </a:p>
          </p:txBody>
        </p:sp>
      </p:grpSp>
      <p:grpSp>
        <p:nvGrpSpPr>
          <p:cNvPr id="23" name="Group 23" descr="## [Group 23] Paper&#10;a tutor. That joint capability turns student simulation into an optimizable objective, and">
            <a:extLst>
              <a:ext uri="https://github.com/microsoft/ResearchStudio/paper2video/script-provenance/2026">
                <p2v:scriptBaseline xmlns:p2v="https://github.com/microsoft/ResearchStudio/paper2video/script-provenance/2026" algorithm="sha256" normalization="oneline-v1" sha256="7cf0a40a93771f755f3c7b3c9706259643b13b954f22ca06353af72a7e1b8b12" orderSource="geometry" orderIndex="2"/>
              </a:ext>
              <a:ext uri="https://github.com/microsoft/ResearchStudio/paper2video/semantic-provenance/2026">
                <p2vs:blockSemantics xmlns:p2vs="https://github.com/microsoft/ResearchStudio/paper2video/semantic-provenance/2026" schemaVersion="1">
                  <p2vs:concise>Paper</p2vs:concise>
                  <p2vs:detailed>a tutor. That joint capability turns student simulation into an optimizable objective, and</p2vs:detailed>
                </p2vs:blockSemantics>
              </a:ext>
            </a:extLst>
          </p:cNvPr>
          <p:cNvGrpSpPr/>
          <p:nvPr/>
        </p:nvGrpSpPr>
        <p:grpSpPr>
          <a:xfrm>
            <a:off x="7905750" y="5219700"/>
            <a:ext cx="1028700" cy="1063561"/>
            <a:chOff x="7905750" y="5219700"/>
            <a:chExt cx="1028700" cy="1063561"/>
          </a:xfrm>
        </p:grpSpPr>
        <p:sp>
          <p:nvSpPr>
            <p:cNvPr id="20" name="Rectangle 20"/>
            <p:cNvSpPr/>
            <p:nvPr/>
          </p:nvSpPr>
          <p:spPr>
            <a:xfrm>
              <a:off x="7905750" y="5219700"/>
              <a:ext cx="1028700" cy="1028700"/>
            </a:xfrm>
            <a:prstGeom prst="roundRect">
              <a:avLst>
                <a:gd name="adj" fmla="val 11111"/>
              </a:avLst>
            </a:prstGeom>
            <a:solidFill>
              <a:srgbClr val="FFFFFF"/>
            </a:solidFill>
            <a:ln>
              <a:noFill/>
            </a:ln>
          </p:spPr>
        </p:sp>
        <p:pic>
          <p:nvPicPr>
            <p:cNvPr id="21" name="Image 21"/>
            <p:cNvPicPr>
              <a:picLocks noChangeAspect="1"/>
            </p:cNvPicPr>
            <p:nvPr/>
          </p:nvPicPr>
          <p:blipFill>
            <a:blip r:embed="rId2"/>
            <a:stretch>
              <a:fillRect/>
            </a:stretch>
          </p:blipFill>
          <p:spPr>
            <a:xfrm>
              <a:off x="8039100" y="5314950"/>
              <a:ext cx="762000" cy="762000"/>
            </a:xfrm>
            <a:prstGeom prst="rect">
              <a:avLst/>
            </a:prstGeom>
          </p:spPr>
        </p:pic>
        <p:sp>
          <p:nvSpPr>
            <p:cNvPr id="22" name="TextBox 22"/>
            <p:cNvSpPr txBox="1"/>
            <p:nvPr/>
          </p:nvSpPr>
          <p:spPr>
            <a:xfrm>
              <a:off x="8208380" y="6077902"/>
              <a:ext cx="423440" cy="205359"/>
            </a:xfrm>
            <a:prstGeom prst="rect">
              <a:avLst/>
            </a:prstGeom>
            <a:noFill/>
            <a:ln>
              <a:noFill/>
            </a:ln>
          </p:spPr>
          <p:txBody>
            <a:bodyPr wrap="none" lIns="0" tIns="0" rIns="0" bIns="0" anchor="t" anchorCtr="0">
              <a:spAutoFit/>
            </a:bodyPr>
            <a:lstStyle/>
            <a:p>
              <a:pPr algn="ctr"/>
              <a:r>
                <a:rPr lang="en" sz="1050" b="1" dirty="0">
                  <a:solidFill>
                    <a:schemeClr val="accent1"/>
                  </a:solidFill>
                  <a:latin typeface="+mn-lt"/>
                  <a:ea typeface="+mn-ea"/>
                  <a:cs typeface="+mn-cs"/>
                </a:rPr>
                <a:t>Paper</a:t>
              </a:r>
            </a:p>
          </p:txBody>
        </p:sp>
      </p:grpSp>
      <p:grpSp>
        <p:nvGrpSpPr>
          <p:cNvPr id="27" name="Group 27" descr="## [Group 27] Code&#10;a proof-of-concept reinforcement-learning tutor demonstrates it can drive real improvements in AI tutoring.">
            <a:extLst>
              <a:ext uri="https://github.com/microsoft/ResearchStudio/paper2video/script-provenance/2026">
                <p2v:scriptBaseline xmlns:p2v="https://github.com/microsoft/ResearchStudio/paper2video/script-provenance/2026" algorithm="sha256" normalization="oneline-v1" sha256="9d1709cd0b3cc5ae24989a08240d796e9fbddb228618af04ae6eb64049bd62b4" orderSource="geometry" orderIndex="3"/>
              </a:ext>
              <a:ext uri="https://github.com/microsoft/ResearchStudio/paper2video/semantic-provenance/2026">
                <p2vs:blockSemantics xmlns:p2vs="https://github.com/microsoft/ResearchStudio/paper2video/semantic-provenance/2026" schemaVersion="1">
                  <p2vs:concise>Code</p2vs:concise>
                  <p2vs:detailed>a proof-of-concept reinforcement-learning tutor demonstrates it can drive real improvements in AI tutoring.</p2vs:detailed>
                </p2vs:blockSemantics>
              </a:ext>
            </a:extLst>
          </p:cNvPr>
          <p:cNvGrpSpPr/>
          <p:nvPr/>
        </p:nvGrpSpPr>
        <p:grpSpPr>
          <a:xfrm>
            <a:off x="9086850" y="5219700"/>
            <a:ext cx="1028700" cy="1063561"/>
            <a:chOff x="9086850" y="5219700"/>
            <a:chExt cx="1028700" cy="1063561"/>
          </a:xfrm>
        </p:grpSpPr>
        <p:sp>
          <p:nvSpPr>
            <p:cNvPr id="24" name="Rectangle 24"/>
            <p:cNvSpPr/>
            <p:nvPr/>
          </p:nvSpPr>
          <p:spPr>
            <a:xfrm>
              <a:off x="9086850" y="5219700"/>
              <a:ext cx="1028700" cy="1028700"/>
            </a:xfrm>
            <a:prstGeom prst="roundRect">
              <a:avLst>
                <a:gd name="adj" fmla="val 11111"/>
              </a:avLst>
            </a:prstGeom>
            <a:solidFill>
              <a:srgbClr val="FFFFFF"/>
            </a:solidFill>
            <a:ln>
              <a:noFill/>
            </a:ln>
          </p:spPr>
        </p:sp>
        <p:pic>
          <p:nvPicPr>
            <p:cNvPr id="25" name="Image 25"/>
            <p:cNvPicPr>
              <a:picLocks noChangeAspect="1"/>
            </p:cNvPicPr>
            <p:nvPr/>
          </p:nvPicPr>
          <p:blipFill>
            <a:blip r:embed="rId3"/>
            <a:stretch>
              <a:fillRect/>
            </a:stretch>
          </p:blipFill>
          <p:spPr>
            <a:xfrm>
              <a:off x="9220200" y="5314950"/>
              <a:ext cx="762000" cy="762000"/>
            </a:xfrm>
            <a:prstGeom prst="rect">
              <a:avLst/>
            </a:prstGeom>
          </p:spPr>
        </p:pic>
        <p:sp>
          <p:nvSpPr>
            <p:cNvPr id="26" name="TextBox 26"/>
            <p:cNvSpPr txBox="1"/>
            <p:nvPr/>
          </p:nvSpPr>
          <p:spPr>
            <a:xfrm>
              <a:off x="9430295" y="6077902"/>
              <a:ext cx="341809" cy="205359"/>
            </a:xfrm>
            <a:prstGeom prst="rect">
              <a:avLst/>
            </a:prstGeom>
            <a:noFill/>
            <a:ln>
              <a:noFill/>
            </a:ln>
          </p:spPr>
          <p:txBody>
            <a:bodyPr wrap="none" lIns="0" tIns="0" rIns="0" bIns="0" anchor="t" anchorCtr="0">
              <a:spAutoFit/>
            </a:bodyPr>
            <a:lstStyle/>
            <a:p>
              <a:pPr algn="ctr"/>
              <a:r>
                <a:rPr lang="en" sz="1050" b="1" dirty="0">
                  <a:solidFill>
                    <a:schemeClr val="accent1"/>
                  </a:solidFill>
                  <a:latin typeface="+mn-lt"/>
                  <a:ea typeface="+mn-ea"/>
                  <a:cs typeface="+mn-cs"/>
                </a:rPr>
                <a:t>Code</a:t>
              </a:r>
            </a:p>
          </p:txBody>
        </p:sp>
      </p:grpSp>
      <p:sp>
        <p:nvSpPr>
          <p:cNvPr id="28" name="TextBox 28"/>
          <p:cNvSpPr txBox="1"/>
          <p:nvPr/>
        </p:nvSpPr>
        <p:spPr>
          <a:xfrm>
            <a:off x="11103540" y="6497002"/>
            <a:ext cx="484194" cy="205359"/>
          </a:xfrm>
          <a:prstGeom prst="rect">
            <a:avLst/>
          </a:prstGeom>
          <a:noFill/>
          <a:ln>
            <a:noFill/>
          </a:ln>
        </p:spPr>
        <p:txBody>
          <a:bodyPr wrap="none" lIns="0" tIns="0" rIns="0" bIns="0" anchor="t" anchorCtr="0">
            <a:spAutoFit/>
          </a:bodyPr>
          <a:lstStyle/>
          <a:p>
            <a:pPr algn="r"/>
            <a:r>
              <a:rPr lang="en" sz="1050" dirty="0">
                <a:solidFill>
                  <a:schemeClr val="accent2"/>
                </a:solidFill>
                <a:latin typeface="+mn-lt"/>
                <a:ea typeface="+mn-ea"/>
                <a:cs typeface="+mn-cs"/>
              </a:rPr>
              <a:t>12 / 12</a:t>
            </a:r>
          </a:p>
        </p:txBody>
      </p:sp>
    </p:spTree>
  </p:cSld>
  <p:clrMapOvr>
    <a:masterClrMapping/>
  </p:clrMapOvr>
  <p:transition xmlns:p14="http://schemas.microsoft.com/office/powerpoint/2010/main" p14:dur="4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xmlns:p="http://schemas.openxmlformats.org/presentationml/2006/mai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400"/>
                                        <p:tgtEl>
                                          <p:spTgt spid="15"/>
                                        </p:tgtEl>
                                      </p:cBhvr>
                                    </p:animEffect>
                                  </p:childTnLst>
                                </p:cTn>
                              </p:par>
                            </p:childTnLst>
                          </p:cTn>
                        </p:par>
                      </p:childTnLst>
                    </p:cTn>
                  </p:par>
                  <p:par>
                    <p:cTn id="8" fill="hold">
                      <p:stCondLst>
                        <p:cond delay="indefinite"/>
                      </p:stCondLst>
                      <p:childTnLst>
                        <p:par>
                          <p:cTn id="9" fill="hold">
                            <p:stCondLst>
                              <p:cond delay="0"/>
                            </p:stCondLst>
                            <p:childTnLst>
                              <p:par>
                                <p:cTn xmlns:p="http://schemas.openxmlformats.org/presentationml/2006/mai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400"/>
                                        <p:tgtEl>
                                          <p:spTgt spid="19"/>
                                        </p:tgtEl>
                                      </p:cBhvr>
                                    </p:animEffect>
                                  </p:childTnLst>
                                </p:cTn>
                              </p:par>
                            </p:childTnLst>
                          </p:cTn>
                        </p:par>
                      </p:childTnLst>
                    </p:cTn>
                  </p:par>
                  <p:par>
                    <p:cTn id="13" fill="hold">
                      <p:stCondLst>
                        <p:cond delay="indefinite"/>
                      </p:stCondLst>
                      <p:childTnLst>
                        <p:par>
                          <p:cTn id="14" fill="hold">
                            <p:stCondLst>
                              <p:cond delay="0"/>
                            </p:stCondLst>
                            <p:childTnLst>
                              <p:par>
                                <p:cTn xmlns:p="http://schemas.openxmlformats.org/presentationml/2006/main" id="15" presetID="2" presetClass="entr" presetSubtype="4"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400" fill="hold"/>
                                        <p:tgtEl>
                                          <p:spTgt spid="23"/>
                                        </p:tgtEl>
                                        <p:attrNameLst>
                                          <p:attrName>ppt_x</p:attrName>
                                        </p:attrNameLst>
                                      </p:cBhvr>
                                      <p:tavLst>
                                        <p:tav tm="0">
                                          <p:val>
                                            <p:strVal val="#ppt_x"/>
                                          </p:val>
                                        </p:tav>
                                        <p:tav tm="100000">
                                          <p:val>
                                            <p:strVal val="#ppt_x"/>
                                          </p:val>
                                        </p:tav>
                                      </p:tavLst>
                                    </p:anim>
                                    <p:anim calcmode="lin" valueType="num">
                                      <p:cBhvr additive="base">
                                        <p:cTn id="18" dur="4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xmlns:p="http://schemas.openxmlformats.org/presentationml/2006/main" id="21" presetID="23" presetClass="entr" presetSubtype="16"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p:cTn id="23" dur="400" fill="hold"/>
                                        <p:tgtEl>
                                          <p:spTgt spid="27"/>
                                        </p:tgtEl>
                                        <p:attrNameLst>
                                          <p:attrName>ppt_w</p:attrName>
                                        </p:attrNameLst>
                                      </p:cBhvr>
                                      <p:tavLst>
                                        <p:tav tm="0">
                                          <p:val>
                                            <p:fltVal val="0"/>
                                          </p:val>
                                        </p:tav>
                                        <p:tav tm="100000">
                                          <p:val>
                                            <p:strVal val="#ppt_w"/>
                                          </p:val>
                                        </p:tav>
                                      </p:tavLst>
                                    </p:anim>
                                    <p:anim calcmode="lin" valueType="num">
                                      <p:cBhvr>
                                        <p:cTn id="24" dur="400" fill="hold"/>
                                        <p:tgtEl>
                                          <p:spTgt spid="2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2" name="Rectangle 2"/>
          <p:cNvSpPr/>
          <p:nvPr/>
        </p:nvSpPr>
        <p:spPr>
          <a:xfrm>
            <a:off x="0" y="0"/>
            <a:ext cx="133350" cy="6858000"/>
          </a:xfrm>
          <a:prstGeom prst="rect">
            <a:avLst/>
          </a:prstGeom>
          <a:solidFill>
            <a:schemeClr val="accent2"/>
          </a:solidFill>
          <a:ln>
            <a:noFill/>
          </a:ln>
        </p:spPr>
      </p:sp>
      <p:grpSp>
        <p:nvGrpSpPr>
          <p:cNvPr id="6" name="Group 6"/>
          <p:cNvGrpSpPr/>
          <p:nvPr/>
        </p:nvGrpSpPr>
        <p:grpSpPr>
          <a:xfrm>
            <a:off x="592836" y="746760"/>
            <a:ext cx="9354864" cy="933069"/>
            <a:chOff x="592836" y="746760"/>
            <a:chExt cx="9354864" cy="933069"/>
          </a:xfrm>
        </p:grpSpPr>
        <p:sp>
          <p:nvSpPr>
            <p:cNvPr id="3" name="TextBox 3"/>
            <p:cNvSpPr txBox="1"/>
            <p:nvPr/>
          </p:nvSpPr>
          <p:spPr>
            <a:xfrm>
              <a:off x="603504" y="746760"/>
              <a:ext cx="1336731" cy="234696"/>
            </a:xfrm>
            <a:prstGeom prst="rect">
              <a:avLst/>
            </a:prstGeom>
            <a:noFill/>
            <a:ln>
              <a:noFill/>
            </a:ln>
          </p:spPr>
          <p:txBody>
            <a:bodyPr wrap="none" lIns="0" tIns="0" rIns="0" bIns="0" anchor="t" anchorCtr="0">
              <a:spAutoFit/>
            </a:bodyPr>
            <a:lstStyle/>
            <a:p>
              <a:pPr algn="l"/>
              <a:r>
                <a:rPr lang="en" sz="1200" b="1" spc="150" dirty="0">
                  <a:solidFill>
                    <a:schemeClr val="accent2"/>
                  </a:solidFill>
                  <a:latin typeface="+mn-lt"/>
                  <a:ea typeface="+mn-ea"/>
                  <a:cs typeface="+mn-cs"/>
                </a:rPr>
                <a:t>THE PROBLEM</a:t>
              </a:r>
            </a:p>
          </p:txBody>
        </p:sp>
        <p:sp>
          <p:nvSpPr>
            <p:cNvPr id="4" name="TextBox 4"/>
            <p:cNvSpPr txBox="1"/>
            <p:nvPr/>
          </p:nvSpPr>
          <p:spPr>
            <a:xfrm>
              <a:off x="592836" y="1034415"/>
              <a:ext cx="9354864" cy="645414"/>
            </a:xfrm>
            <a:prstGeom prst="rect">
              <a:avLst/>
            </a:prstGeom>
            <a:noFill/>
            <a:ln>
              <a:noFill/>
            </a:ln>
          </p:spPr>
          <p:txBody>
            <a:bodyPr wrap="none" lIns="0" tIns="0" rIns="0" bIns="0" anchor="t" anchorCtr="0">
              <a:spAutoFit/>
            </a:bodyPr>
            <a:lstStyle/>
            <a:p>
              <a:pPr algn="l"/>
              <a:r>
                <a:rPr lang="en" sz="3300" b="1" dirty="0">
                  <a:solidFill>
                    <a:schemeClr val="dk1"/>
                  </a:solidFill>
                  <a:latin typeface="+mj-lt"/>
                  <a:ea typeface="+mj-ea"/>
                  <a:cs typeface="+mj-cs"/>
                </a:rPr>
                <a:t>Adaptive tutors are starved of feedback</a:t>
              </a:r>
            </a:p>
          </p:txBody>
        </p:sp>
        <p:sp>
          <p:nvSpPr>
            <p:cNvPr id="5" name="Rectangle 5"/>
            <p:cNvSpPr/>
            <p:nvPr/>
          </p:nvSpPr>
          <p:spPr>
            <a:xfrm>
              <a:off x="628650" y="1600200"/>
              <a:ext cx="914400" cy="47625"/>
            </a:xfrm>
            <a:prstGeom prst="roundRect">
              <a:avLst>
                <a:gd name="adj" fmla="val 50000"/>
              </a:avLst>
            </a:prstGeom>
            <a:solidFill>
              <a:schemeClr val="accent2"/>
            </a:solidFill>
            <a:ln>
              <a:noFill/>
            </a:ln>
          </p:spPr>
        </p:sp>
      </p:grpSp>
      <p:grpSp>
        <p:nvGrpSpPr>
          <p:cNvPr id="10" name="Group 10" descr="## [Group 10] An AI tutor improves only with per-student&#10;An AI tutor is most useful when it adapts to each">
            <a:extLst>
              <a:ext uri="https://github.com/microsoft/ResearchStudio/paper2video/script-provenance/2026">
                <p2v:scriptBaseline xmlns:p2v="https://github.com/microsoft/ResearchStudio/paper2video/script-provenance/2026" algorithm="sha256" normalization="oneline-v1" sha256="c3ba1390cf8d0332655da589108cac9300c052eea9198bda53040e02918d8c37" orderSource="geometry" orderIndex="0"/>
              </a:ext>
              <a:ext uri="https://github.com/microsoft/ResearchStudio/paper2video/semantic-provenance/2026">
                <p2vs:blockSemantics xmlns:p2vs="https://github.com/microsoft/ResearchStudio/paper2video/semantic-provenance/2026" schemaVersion="1">
                  <p2vs:concise>An AI tutor improves only with per-student</p2vs:concise>
                  <p2vs:detailed>An AI tutor is most useful when it adapts to each</p2vs:detailed>
                </p2vs:blockSemantics>
              </a:ext>
            </a:extLst>
          </p:cNvPr>
          <p:cNvGrpSpPr/>
          <p:nvPr/>
        </p:nvGrpSpPr>
        <p:grpSpPr>
          <a:xfrm>
            <a:off x="598170" y="2290762"/>
            <a:ext cx="6734099" cy="1240155"/>
            <a:chOff x="598170" y="2290762"/>
            <a:chExt cx="6734099" cy="1240155"/>
          </a:xfrm>
        </p:grpSpPr>
        <p:sp>
          <p:nvSpPr>
            <p:cNvPr id="7" name="TextBox 7"/>
            <p:cNvSpPr txBox="1"/>
            <p:nvPr/>
          </p:nvSpPr>
          <p:spPr>
            <a:xfrm>
              <a:off x="598170" y="2290762"/>
              <a:ext cx="6734099" cy="440055"/>
            </a:xfrm>
            <a:prstGeom prst="rect">
              <a:avLst/>
            </a:prstGeom>
            <a:noFill/>
            <a:ln>
              <a:noFill/>
            </a:ln>
          </p:spPr>
          <p:txBody>
            <a:bodyPr wrap="none" lIns="0" tIns="0" rIns="0" bIns="0" anchor="t" anchorCtr="0">
              <a:spAutoFit/>
            </a:bodyPr>
            <a:lstStyle/>
            <a:p>
              <a:pPr algn="l"/>
              <a:r>
                <a:rPr lang="en" sz="2250" b="1" dirty="0">
                  <a:solidFill>
                    <a:schemeClr val="accent1"/>
                  </a:solidFill>
                  <a:latin typeface="+mn-lt"/>
                  <a:ea typeface="+mn-ea"/>
                  <a:cs typeface="+mn-cs"/>
                </a:rPr>
                <a:t>An AI tutor improves only with per-student</a:t>
              </a:r>
            </a:p>
          </p:txBody>
        </p:sp>
        <p:sp>
          <p:nvSpPr>
            <p:cNvPr id="8" name="TextBox 8"/>
            <p:cNvSpPr txBox="1"/>
            <p:nvPr/>
          </p:nvSpPr>
          <p:spPr>
            <a:xfrm>
              <a:off x="598170" y="2690812"/>
              <a:ext cx="6161027" cy="440055"/>
            </a:xfrm>
            <a:prstGeom prst="rect">
              <a:avLst/>
            </a:prstGeom>
            <a:noFill/>
            <a:ln>
              <a:noFill/>
            </a:ln>
          </p:spPr>
          <p:txBody>
            <a:bodyPr wrap="none" lIns="0" tIns="0" rIns="0" bIns="0" anchor="t" anchorCtr="0">
              <a:spAutoFit/>
            </a:bodyPr>
            <a:lstStyle/>
            <a:p>
              <a:pPr algn="l"/>
              <a:r>
                <a:rPr lang="en" sz="2250" b="1" dirty="0">
                  <a:solidFill>
                    <a:schemeClr val="accent1"/>
                  </a:solidFill>
                  <a:latin typeface="+mn-lt"/>
                  <a:ea typeface="+mn-ea"/>
                  <a:cs typeface="+mn-cs"/>
                </a:rPr>
                <a:t xml:space="preserve">feedback on </a:t>
              </a:r>
              <a:r>
                <a:rPr lang="en" sz="2250" b="1" dirty="0">
                  <a:solidFill>
                    <a:schemeClr val="accent2"/>
                  </a:solidFill>
                  <a:latin typeface="+mn-lt"/>
                  <a:ea typeface="+mn-ea"/>
                  <a:cs typeface="+mn-cs"/>
                </a:rPr>
                <a:t>which guidance works</a:t>
              </a:r>
              <a:r>
                <a:rPr lang="en" sz="2250" b="1" dirty="0">
                  <a:solidFill>
                    <a:schemeClr val="accent1"/>
                  </a:solidFill>
                  <a:latin typeface="+mn-lt"/>
                  <a:ea typeface="+mn-ea"/>
                  <a:cs typeface="+mn-cs"/>
                </a:rPr>
                <a:t xml:space="preserve"> — and</a:t>
              </a:r>
            </a:p>
          </p:txBody>
        </p:sp>
        <p:sp>
          <p:nvSpPr>
            <p:cNvPr id="9" name="TextBox 9"/>
            <p:cNvSpPr txBox="1"/>
            <p:nvPr/>
          </p:nvSpPr>
          <p:spPr>
            <a:xfrm>
              <a:off x="598170" y="3090862"/>
              <a:ext cx="4109671" cy="440055"/>
            </a:xfrm>
            <a:prstGeom prst="rect">
              <a:avLst/>
            </a:prstGeom>
            <a:noFill/>
            <a:ln>
              <a:noFill/>
            </a:ln>
          </p:spPr>
          <p:txBody>
            <a:bodyPr wrap="none" lIns="0" tIns="0" rIns="0" bIns="0" anchor="t" anchorCtr="0">
              <a:spAutoFit/>
            </a:bodyPr>
            <a:lstStyle/>
            <a:p>
              <a:pPr algn="l"/>
              <a:r>
                <a:rPr lang="en" sz="2250" b="1" dirty="0">
                  <a:solidFill>
                    <a:schemeClr val="accent1"/>
                  </a:solidFill>
                  <a:latin typeface="+mn-lt"/>
                  <a:ea typeface="+mn-ea"/>
                  <a:cs typeface="+mn-cs"/>
                </a:rPr>
                <a:t>that signal is hard to get.</a:t>
              </a:r>
            </a:p>
          </p:txBody>
        </p:sp>
      </p:grpSp>
      <p:grpSp>
        <p:nvGrpSpPr>
          <p:cNvPr id="17" name="Group 17" descr="## [Group 17] Sparse signal&#10;student's strengths, weaknesses, and preferred guidance. But learning which guidance works">
            <a:extLst>
              <a:ext uri="https://github.com/microsoft/ResearchStudio/paper2video/script-provenance/2026">
                <p2v:scriptBaseline xmlns:p2v="https://github.com/microsoft/ResearchStudio/paper2video/script-provenance/2026" algorithm="sha256" normalization="oneline-v1" sha256="c507d9eba3ae61b7139d6c6062f7b99b7e8c86986622795d95d058b158c871cb" orderSource="geometry" orderIndex="1"/>
              </a:ext>
              <a:ext uri="https://github.com/microsoft/ResearchStudio/paper2video/semantic-provenance/2026">
                <p2vs:blockSemantics xmlns:p2vs="https://github.com/microsoft/ResearchStudio/paper2video/semantic-provenance/2026" schemaVersion="1">
                  <p2vs:concise>Sparse signal</p2vs:concise>
                  <p2vs:detailed>student's strengths, weaknesses, and preferred guidance. But learning which guidance works</p2vs:detailed>
                </p2vs:blockSemantics>
              </a:ext>
            </a:extLst>
          </p:cNvPr>
          <p:cNvGrpSpPr/>
          <p:nvPr/>
        </p:nvGrpSpPr>
        <p:grpSpPr>
          <a:xfrm>
            <a:off x="609600" y="4000500"/>
            <a:ext cx="3352800" cy="1428750"/>
            <a:chOff x="609600" y="4000500"/>
            <a:chExt cx="3352800" cy="1428750"/>
          </a:xfrm>
        </p:grpSpPr>
        <p:sp>
          <p:nvSpPr>
            <p:cNvPr id="11" name="Rectangle 11"/>
            <p:cNvSpPr/>
            <p:nvPr/>
          </p:nvSpPr>
          <p:spPr>
            <a:xfrm>
              <a:off x="609600" y="4000500"/>
              <a:ext cx="3352800" cy="1428750"/>
            </a:xfrm>
            <a:prstGeom prst="roundRect">
              <a:avLst>
                <a:gd name="adj" fmla="val 9333"/>
              </a:avLst>
            </a:prstGeom>
            <a:solidFill>
              <a:schemeClr val="lt2"/>
            </a:solidFill>
            <a:ln>
              <a:noFill/>
            </a:ln>
          </p:spPr>
        </p:sp>
        <p:sp>
          <p:nvSpPr>
            <p:cNvPr id="12" name="Ellipse 12"/>
            <p:cNvSpPr/>
            <p:nvPr/>
          </p:nvSpPr>
          <p:spPr>
            <a:xfrm>
              <a:off x="800100" y="4229100"/>
              <a:ext cx="419100" cy="419100"/>
            </a:xfrm>
            <a:prstGeom prst="ellipse">
              <a:avLst/>
            </a:prstGeom>
            <a:solidFill>
              <a:srgbClr val="EDE0FF"/>
            </a:solidFill>
            <a:ln>
              <a:noFill/>
            </a:ln>
          </p:spPr>
        </p:sp>
        <p:sp>
          <p:nvSpPr>
            <p:cNvPr id="13" name="Freeform 13"/>
            <p:cNvSpPr/>
            <p:nvPr/>
          </p:nvSpPr>
          <p:spPr>
            <a:xfrm>
              <a:off x="974884" y="4338161"/>
              <a:ext cx="43815" cy="197167"/>
            </a:xfrm>
            <a:custGeom>
              <a:avLst/>
              <a:gdLst/>
              <a:ahLst/>
              <a:cxnLst/>
              <a:rect l="l" t="t" r="r" b="b"/>
              <a:pathLst>
                <a:path w="43815" h="197167">
                  <a:moveTo>
                    <a:pt x="32861" y="0"/>
                  </a:moveTo>
                  <a:lnTo>
                    <a:pt x="32861" y="65723"/>
                  </a:lnTo>
                  <a:moveTo>
                    <a:pt x="32861" y="131445"/>
                  </a:moveTo>
                  <a:lnTo>
                    <a:pt x="32861" y="197167"/>
                  </a:lnTo>
                  <a:moveTo>
                    <a:pt x="0" y="54769"/>
                  </a:moveTo>
                  <a:lnTo>
                    <a:pt x="43815" y="54769"/>
                  </a:lnTo>
                  <a:moveTo>
                    <a:pt x="0" y="98584"/>
                  </a:moveTo>
                  <a:lnTo>
                    <a:pt x="21908" y="98584"/>
                  </a:lnTo>
                </a:path>
              </a:pathLst>
            </a:custGeom>
            <a:noFill/>
            <a:ln w="21908" cap="rnd">
              <a:solidFill>
                <a:schemeClr val="accent1"/>
              </a:solidFill>
            </a:ln>
          </p:spPr>
        </p:sp>
        <p:sp>
          <p:nvSpPr>
            <p:cNvPr id="14" name="TextBox 14"/>
            <p:cNvSpPr txBox="1"/>
            <p:nvPr/>
          </p:nvSpPr>
          <p:spPr>
            <a:xfrm>
              <a:off x="1362456" y="4301490"/>
              <a:ext cx="1654332" cy="352044"/>
            </a:xfrm>
            <a:prstGeom prst="rect">
              <a:avLst/>
            </a:prstGeom>
            <a:noFill/>
            <a:ln>
              <a:noFill/>
            </a:ln>
          </p:spPr>
          <p:txBody>
            <a:bodyPr wrap="none" lIns="0" tIns="0" rIns="0" bIns="0" anchor="t" anchorCtr="0">
              <a:spAutoFit/>
            </a:bodyPr>
            <a:lstStyle/>
            <a:p>
              <a:pPr algn="l"/>
              <a:r>
                <a:rPr lang="en" sz="1800" b="1" dirty="0">
                  <a:solidFill>
                    <a:schemeClr val="dk1"/>
                  </a:solidFill>
                  <a:latin typeface="+mn-lt"/>
                  <a:ea typeface="+mn-ea"/>
                  <a:cs typeface="+mn-cs"/>
                </a:rPr>
                <a:t>Sparse signal</a:t>
              </a:r>
            </a:p>
          </p:txBody>
        </p:sp>
        <p:sp>
          <p:nvSpPr>
            <p:cNvPr id="15" name="TextBox 15"/>
            <p:cNvSpPr txBox="1"/>
            <p:nvPr/>
          </p:nvSpPr>
          <p:spPr>
            <a:xfrm>
              <a:off x="869442" y="4788218"/>
              <a:ext cx="2709279" cy="264033"/>
            </a:xfrm>
            <a:prstGeom prst="rect">
              <a:avLst/>
            </a:prstGeom>
            <a:noFill/>
            <a:ln>
              <a:noFill/>
            </a:ln>
          </p:spPr>
          <p:txBody>
            <a:bodyPr wrap="none" lIns="0" tIns="0" rIns="0" bIns="0" anchor="t" anchorCtr="0">
              <a:spAutoFit/>
            </a:bodyPr>
            <a:lstStyle/>
            <a:p>
              <a:pPr algn="l"/>
              <a:r>
                <a:rPr lang="en" sz="1350" dirty="0">
                  <a:solidFill>
                    <a:schemeClr val="dk1"/>
                  </a:solidFill>
                  <a:latin typeface="+mn-lt"/>
                  <a:ea typeface="+mn-ea"/>
                  <a:cs typeface="+mn-cs"/>
                </a:rPr>
                <a:t>Each learner leaves only a thin</a:t>
              </a:r>
            </a:p>
          </p:txBody>
        </p:sp>
        <p:sp>
          <p:nvSpPr>
            <p:cNvPr id="16" name="TextBox 16"/>
            <p:cNvSpPr txBox="1"/>
            <p:nvPr/>
          </p:nvSpPr>
          <p:spPr>
            <a:xfrm>
              <a:off x="869442" y="5035868"/>
              <a:ext cx="2594381" cy="264033"/>
            </a:xfrm>
            <a:prstGeom prst="rect">
              <a:avLst/>
            </a:prstGeom>
            <a:noFill/>
            <a:ln>
              <a:noFill/>
            </a:ln>
          </p:spPr>
          <p:txBody>
            <a:bodyPr wrap="none" lIns="0" tIns="0" rIns="0" bIns="0" anchor="t" anchorCtr="0">
              <a:spAutoFit/>
            </a:bodyPr>
            <a:lstStyle/>
            <a:p>
              <a:pPr algn="l"/>
              <a:r>
                <a:rPr lang="en" sz="1350" dirty="0">
                  <a:solidFill>
                    <a:schemeClr val="dk1"/>
                  </a:solidFill>
                  <a:latin typeface="+mn-lt"/>
                  <a:ea typeface="+mn-ea"/>
                  <a:cs typeface="+mn-cs"/>
                </a:rPr>
                <a:t>trail of interaction records.</a:t>
              </a:r>
            </a:p>
          </p:txBody>
        </p:sp>
      </p:grpSp>
      <p:grpSp>
        <p:nvGrpSpPr>
          <p:cNvPr id="24" name="Group 24" descr="## [Group 24] Slow to collect&#10;for which student requires feedback from real learners, and that">
            <a:extLst>
              <a:ext uri="https://github.com/microsoft/ResearchStudio/paper2video/script-provenance/2026">
                <p2v:scriptBaseline xmlns:p2v="https://github.com/microsoft/ResearchStudio/paper2video/script-provenance/2026" algorithm="sha256" normalization="oneline-v1" sha256="3f954ad9ac47e0677b7b0ffc209ba5fdf8b43fae2e80ff7338f06428c946acf0" orderSource="geometry" orderIndex="2"/>
              </a:ext>
              <a:ext uri="https://github.com/microsoft/ResearchStudio/paper2video/semantic-provenance/2026">
                <p2vs:blockSemantics xmlns:p2vs="https://github.com/microsoft/ResearchStudio/paper2video/semantic-provenance/2026" schemaVersion="1">
                  <p2vs:concise>Slow to collect</p2vs:concise>
                  <p2vs:detailed>for which student requires feedback from real learners, and that</p2vs:detailed>
                </p2vs:blockSemantics>
              </a:ext>
            </a:extLst>
          </p:cNvPr>
          <p:cNvGrpSpPr/>
          <p:nvPr/>
        </p:nvGrpSpPr>
        <p:grpSpPr>
          <a:xfrm>
            <a:off x="4419600" y="4000500"/>
            <a:ext cx="3352800" cy="1428750"/>
            <a:chOff x="4419600" y="4000500"/>
            <a:chExt cx="3352800" cy="1428750"/>
          </a:xfrm>
        </p:grpSpPr>
        <p:sp>
          <p:nvSpPr>
            <p:cNvPr id="18" name="Rectangle 18"/>
            <p:cNvSpPr/>
            <p:nvPr/>
          </p:nvSpPr>
          <p:spPr>
            <a:xfrm>
              <a:off x="4419600" y="4000500"/>
              <a:ext cx="3352800" cy="1428750"/>
            </a:xfrm>
            <a:prstGeom prst="roundRect">
              <a:avLst>
                <a:gd name="adj" fmla="val 9333"/>
              </a:avLst>
            </a:prstGeom>
            <a:solidFill>
              <a:schemeClr val="lt2"/>
            </a:solidFill>
            <a:ln>
              <a:noFill/>
            </a:ln>
          </p:spPr>
        </p:sp>
        <p:sp>
          <p:nvSpPr>
            <p:cNvPr id="19" name="Ellipse 19"/>
            <p:cNvSpPr/>
            <p:nvPr/>
          </p:nvSpPr>
          <p:spPr>
            <a:xfrm>
              <a:off x="4610100" y="4229100"/>
              <a:ext cx="419100" cy="419100"/>
            </a:xfrm>
            <a:prstGeom prst="ellipse">
              <a:avLst/>
            </a:prstGeom>
            <a:solidFill>
              <a:srgbClr val="EDE0FF"/>
            </a:solidFill>
            <a:ln>
              <a:noFill/>
            </a:ln>
          </p:spPr>
        </p:sp>
        <p:sp>
          <p:nvSpPr>
            <p:cNvPr id="20" name="Freeform 20"/>
            <p:cNvSpPr/>
            <p:nvPr/>
          </p:nvSpPr>
          <p:spPr>
            <a:xfrm>
              <a:off x="4731068" y="4350068"/>
              <a:ext cx="154305" cy="154305"/>
            </a:xfrm>
            <a:custGeom>
              <a:avLst/>
              <a:gdLst/>
              <a:ahLst/>
              <a:cxnLst/>
              <a:rect l="l" t="t" r="r" b="b"/>
              <a:pathLst>
                <a:path w="154305" h="154305">
                  <a:moveTo>
                    <a:pt x="77153" y="34290"/>
                  </a:moveTo>
                  <a:lnTo>
                    <a:pt x="77153" y="77153"/>
                  </a:lnTo>
                  <a:lnTo>
                    <a:pt x="102870" y="102870"/>
                  </a:lnTo>
                  <a:moveTo>
                    <a:pt x="77153" y="0"/>
                  </a:moveTo>
                  <a:cubicBezTo>
                    <a:pt x="34542" y="0"/>
                    <a:pt x="0" y="34542"/>
                    <a:pt x="0" y="77153"/>
                  </a:cubicBezTo>
                  <a:cubicBezTo>
                    <a:pt x="0" y="119763"/>
                    <a:pt x="34542" y="154305"/>
                    <a:pt x="77153" y="154305"/>
                  </a:cubicBezTo>
                  <a:cubicBezTo>
                    <a:pt x="119763" y="154305"/>
                    <a:pt x="154305" y="119763"/>
                    <a:pt x="154305" y="77153"/>
                  </a:cubicBezTo>
                  <a:cubicBezTo>
                    <a:pt x="154305" y="34542"/>
                    <a:pt x="119763" y="0"/>
                    <a:pt x="77153" y="0"/>
                  </a:cubicBezTo>
                </a:path>
              </a:pathLst>
            </a:custGeom>
            <a:noFill/>
            <a:ln w="17145" cap="rnd">
              <a:solidFill>
                <a:schemeClr val="accent1"/>
              </a:solidFill>
              <a:round/>
            </a:ln>
          </p:spPr>
        </p:sp>
        <p:sp>
          <p:nvSpPr>
            <p:cNvPr id="21" name="TextBox 21"/>
            <p:cNvSpPr txBox="1"/>
            <p:nvPr/>
          </p:nvSpPr>
          <p:spPr>
            <a:xfrm>
              <a:off x="5172456" y="4301490"/>
              <a:ext cx="1858173" cy="352044"/>
            </a:xfrm>
            <a:prstGeom prst="rect">
              <a:avLst/>
            </a:prstGeom>
            <a:noFill/>
            <a:ln>
              <a:noFill/>
            </a:ln>
          </p:spPr>
          <p:txBody>
            <a:bodyPr wrap="none" lIns="0" tIns="0" rIns="0" bIns="0" anchor="t" anchorCtr="0">
              <a:spAutoFit/>
            </a:bodyPr>
            <a:lstStyle/>
            <a:p>
              <a:pPr algn="l"/>
              <a:r>
                <a:rPr lang="en" sz="1800" b="1" dirty="0">
                  <a:solidFill>
                    <a:schemeClr val="dk1"/>
                  </a:solidFill>
                  <a:latin typeface="+mn-lt"/>
                  <a:ea typeface="+mn-ea"/>
                  <a:cs typeface="+mn-cs"/>
                </a:rPr>
                <a:t>Slow to collect</a:t>
              </a:r>
            </a:p>
          </p:txBody>
        </p:sp>
        <p:sp>
          <p:nvSpPr>
            <p:cNvPr id="22" name="TextBox 22"/>
            <p:cNvSpPr txBox="1"/>
            <p:nvPr/>
          </p:nvSpPr>
          <p:spPr>
            <a:xfrm>
              <a:off x="4679442" y="4788218"/>
              <a:ext cx="2945597" cy="264033"/>
            </a:xfrm>
            <a:prstGeom prst="rect">
              <a:avLst/>
            </a:prstGeom>
            <a:noFill/>
            <a:ln>
              <a:noFill/>
            </a:ln>
          </p:spPr>
          <p:txBody>
            <a:bodyPr wrap="none" lIns="0" tIns="0" rIns="0" bIns="0" anchor="t" anchorCtr="0">
              <a:spAutoFit/>
            </a:bodyPr>
            <a:lstStyle/>
            <a:p>
              <a:pPr algn="l"/>
              <a:r>
                <a:rPr lang="en" sz="1350" dirty="0">
                  <a:solidFill>
                    <a:schemeClr val="dk1"/>
                  </a:solidFill>
                  <a:latin typeface="+mn-lt"/>
                  <a:ea typeface="+mn-ea"/>
                  <a:cs typeface="+mn-cs"/>
                </a:rPr>
                <a:t>Real-learner feedback arrives at</a:t>
              </a:r>
            </a:p>
          </p:txBody>
        </p:sp>
        <p:sp>
          <p:nvSpPr>
            <p:cNvPr id="23" name="TextBox 23"/>
            <p:cNvSpPr txBox="1"/>
            <p:nvPr/>
          </p:nvSpPr>
          <p:spPr>
            <a:xfrm>
              <a:off x="4679442" y="5035868"/>
              <a:ext cx="2948769" cy="264033"/>
            </a:xfrm>
            <a:prstGeom prst="rect">
              <a:avLst/>
            </a:prstGeom>
            <a:noFill/>
            <a:ln>
              <a:noFill/>
            </a:ln>
          </p:spPr>
          <p:txBody>
            <a:bodyPr wrap="none" lIns="0" tIns="0" rIns="0" bIns="0" anchor="t" anchorCtr="0">
              <a:spAutoFit/>
            </a:bodyPr>
            <a:lstStyle/>
            <a:p>
              <a:pPr algn="l"/>
              <a:r>
                <a:rPr lang="en" sz="1350" dirty="0">
                  <a:solidFill>
                    <a:schemeClr val="dk1"/>
                  </a:solidFill>
                  <a:latin typeface="+mn-lt"/>
                  <a:ea typeface="+mn-ea"/>
                  <a:cs typeface="+mn-cs"/>
                </a:rPr>
                <a:t>human, not machine, timescales.</a:t>
              </a:r>
            </a:p>
          </p:txBody>
        </p:sp>
      </p:grpSp>
      <p:grpSp>
        <p:nvGrpSpPr>
          <p:cNvPr id="31" name="Group 31" descr="## [Group 31] Costly to run&#10;signal is sparse, slow, and costly to gather. This bottleneck">
            <a:extLst>
              <a:ext uri="https://github.com/microsoft/ResearchStudio/paper2video/script-provenance/2026">
                <p2v:scriptBaseline xmlns:p2v="https://github.com/microsoft/ResearchStudio/paper2video/script-provenance/2026" algorithm="sha256" normalization="oneline-v1" sha256="8017fcafca23935556f478153afde447b72fd8a740e55bec98b7971eea38f9a8" orderSource="geometry" orderIndex="3"/>
              </a:ext>
              <a:ext uri="https://github.com/microsoft/ResearchStudio/paper2video/semantic-provenance/2026">
                <p2vs:blockSemantics xmlns:p2vs="https://github.com/microsoft/ResearchStudio/paper2video/semantic-provenance/2026" schemaVersion="1">
                  <p2vs:concise>Costly to run</p2vs:concise>
                  <p2vs:detailed>signal is sparse, slow, and costly to gather. This bottleneck</p2vs:detailed>
                </p2vs:blockSemantics>
              </a:ext>
            </a:extLst>
          </p:cNvPr>
          <p:cNvGrpSpPr/>
          <p:nvPr/>
        </p:nvGrpSpPr>
        <p:grpSpPr>
          <a:xfrm>
            <a:off x="8229600" y="4000500"/>
            <a:ext cx="3352800" cy="1428750"/>
            <a:chOff x="8229600" y="4000500"/>
            <a:chExt cx="3352800" cy="1428750"/>
          </a:xfrm>
        </p:grpSpPr>
        <p:sp>
          <p:nvSpPr>
            <p:cNvPr id="25" name="Rectangle 25"/>
            <p:cNvSpPr/>
            <p:nvPr/>
          </p:nvSpPr>
          <p:spPr>
            <a:xfrm>
              <a:off x="8229600" y="4000500"/>
              <a:ext cx="3352800" cy="1428750"/>
            </a:xfrm>
            <a:prstGeom prst="roundRect">
              <a:avLst>
                <a:gd name="adj" fmla="val 9333"/>
              </a:avLst>
            </a:prstGeom>
            <a:solidFill>
              <a:schemeClr val="lt2"/>
            </a:solidFill>
            <a:ln>
              <a:noFill/>
            </a:ln>
          </p:spPr>
        </p:sp>
        <p:sp>
          <p:nvSpPr>
            <p:cNvPr id="26" name="Ellipse 26"/>
            <p:cNvSpPr/>
            <p:nvPr/>
          </p:nvSpPr>
          <p:spPr>
            <a:xfrm>
              <a:off x="8420100" y="4229100"/>
              <a:ext cx="419100" cy="419100"/>
            </a:xfrm>
            <a:prstGeom prst="ellipse">
              <a:avLst/>
            </a:prstGeom>
            <a:solidFill>
              <a:srgbClr val="EDE0FF"/>
            </a:solidFill>
            <a:ln>
              <a:noFill/>
            </a:ln>
          </p:spPr>
        </p:sp>
        <p:sp>
          <p:nvSpPr>
            <p:cNvPr id="27" name="Freeform 27"/>
            <p:cNvSpPr/>
            <p:nvPr/>
          </p:nvSpPr>
          <p:spPr>
            <a:xfrm>
              <a:off x="8541068" y="4350068"/>
              <a:ext cx="154305" cy="154305"/>
            </a:xfrm>
            <a:custGeom>
              <a:avLst/>
              <a:gdLst/>
              <a:ahLst/>
              <a:cxnLst/>
              <a:rect l="l" t="t" r="r" b="b"/>
              <a:pathLst>
                <a:path w="154305" h="154305">
                  <a:moveTo>
                    <a:pt x="77152" y="0"/>
                  </a:moveTo>
                  <a:lnTo>
                    <a:pt x="77152" y="25717"/>
                  </a:lnTo>
                  <a:moveTo>
                    <a:pt x="77152" y="128588"/>
                  </a:moveTo>
                  <a:lnTo>
                    <a:pt x="77152" y="154305"/>
                  </a:lnTo>
                  <a:moveTo>
                    <a:pt x="0" y="77153"/>
                  </a:moveTo>
                  <a:lnTo>
                    <a:pt x="25717" y="77153"/>
                  </a:lnTo>
                  <a:moveTo>
                    <a:pt x="128588" y="77153"/>
                  </a:moveTo>
                  <a:lnTo>
                    <a:pt x="154305" y="77153"/>
                  </a:lnTo>
                  <a:moveTo>
                    <a:pt x="25717" y="25717"/>
                  </a:moveTo>
                  <a:lnTo>
                    <a:pt x="42862" y="42862"/>
                  </a:lnTo>
                  <a:moveTo>
                    <a:pt x="111442" y="111442"/>
                  </a:moveTo>
                  <a:lnTo>
                    <a:pt x="128588" y="128588"/>
                  </a:lnTo>
                  <a:moveTo>
                    <a:pt x="25717" y="128588"/>
                  </a:moveTo>
                  <a:lnTo>
                    <a:pt x="42862" y="111442"/>
                  </a:lnTo>
                  <a:moveTo>
                    <a:pt x="111442" y="42862"/>
                  </a:moveTo>
                  <a:lnTo>
                    <a:pt x="128588" y="25717"/>
                  </a:lnTo>
                </a:path>
              </a:pathLst>
            </a:custGeom>
            <a:noFill/>
            <a:ln w="17145" cap="rnd">
              <a:solidFill>
                <a:schemeClr val="accent1"/>
              </a:solidFill>
            </a:ln>
          </p:spPr>
        </p:sp>
        <p:sp>
          <p:nvSpPr>
            <p:cNvPr id="28" name="TextBox 28"/>
            <p:cNvSpPr txBox="1"/>
            <p:nvPr/>
          </p:nvSpPr>
          <p:spPr>
            <a:xfrm>
              <a:off x="8982456" y="4301490"/>
              <a:ext cx="1655031" cy="352044"/>
            </a:xfrm>
            <a:prstGeom prst="rect">
              <a:avLst/>
            </a:prstGeom>
            <a:noFill/>
            <a:ln>
              <a:noFill/>
            </a:ln>
          </p:spPr>
          <p:txBody>
            <a:bodyPr wrap="none" lIns="0" tIns="0" rIns="0" bIns="0" anchor="t" anchorCtr="0">
              <a:spAutoFit/>
            </a:bodyPr>
            <a:lstStyle/>
            <a:p>
              <a:pPr algn="l"/>
              <a:r>
                <a:rPr lang="en" sz="1800" b="1" dirty="0">
                  <a:solidFill>
                    <a:schemeClr val="dk1"/>
                  </a:solidFill>
                  <a:latin typeface="+mn-lt"/>
                  <a:ea typeface="+mn-ea"/>
                  <a:cs typeface="+mn-cs"/>
                </a:rPr>
                <a:t>Costly to run</a:t>
              </a:r>
            </a:p>
          </p:txBody>
        </p:sp>
        <p:sp>
          <p:nvSpPr>
            <p:cNvPr id="29" name="TextBox 29"/>
            <p:cNvSpPr txBox="1"/>
            <p:nvPr/>
          </p:nvSpPr>
          <p:spPr>
            <a:xfrm>
              <a:off x="8489442" y="4788218"/>
              <a:ext cx="2390977" cy="264033"/>
            </a:xfrm>
            <a:prstGeom prst="rect">
              <a:avLst/>
            </a:prstGeom>
            <a:noFill/>
            <a:ln>
              <a:noFill/>
            </a:ln>
          </p:spPr>
          <p:txBody>
            <a:bodyPr wrap="none" lIns="0" tIns="0" rIns="0" bIns="0" anchor="t" anchorCtr="0">
              <a:spAutoFit/>
            </a:bodyPr>
            <a:lstStyle/>
            <a:p>
              <a:pPr algn="l"/>
              <a:r>
                <a:rPr lang="en" sz="1350" dirty="0">
                  <a:solidFill>
                    <a:schemeClr val="dk1"/>
                  </a:solidFill>
                  <a:latin typeface="+mn-lt"/>
                  <a:ea typeface="+mn-ea"/>
                  <a:cs typeface="+mn-cs"/>
                </a:rPr>
                <a:t>Recruiting diverse student</a:t>
              </a:r>
            </a:p>
          </p:txBody>
        </p:sp>
        <p:sp>
          <p:nvSpPr>
            <p:cNvPr id="30" name="TextBox 30"/>
            <p:cNvSpPr txBox="1"/>
            <p:nvPr/>
          </p:nvSpPr>
          <p:spPr>
            <a:xfrm>
              <a:off x="8489442" y="5035868"/>
              <a:ext cx="2349036" cy="264033"/>
            </a:xfrm>
            <a:prstGeom prst="rect">
              <a:avLst/>
            </a:prstGeom>
            <a:noFill/>
            <a:ln>
              <a:noFill/>
            </a:ln>
          </p:spPr>
          <p:txBody>
            <a:bodyPr wrap="none" lIns="0" tIns="0" rIns="0" bIns="0" anchor="t" anchorCtr="0">
              <a:spAutoFit/>
            </a:bodyPr>
            <a:lstStyle/>
            <a:p>
              <a:pPr algn="l"/>
              <a:r>
                <a:rPr lang="en" sz="1350" dirty="0">
                  <a:solidFill>
                    <a:schemeClr val="dk1"/>
                  </a:solidFill>
                  <a:latin typeface="+mn-lt"/>
                  <a:ea typeface="+mn-ea"/>
                  <a:cs typeface="+mn-cs"/>
                </a:rPr>
                <a:t>populations is prohibitive.</a:t>
              </a:r>
            </a:p>
          </p:txBody>
        </p:sp>
      </p:grpSp>
      <p:grpSp>
        <p:nvGrpSpPr>
          <p:cNvPr id="33" name="Group 33" descr="## [Group 33] Consequence: adaptive tutors lag behind advances in the underlying models.&#10;holds back the evaluation and improvement of adaptive AI tutors.">
            <a:extLst>
              <a:ext uri="https://github.com/microsoft/ResearchStudio/paper2video/script-provenance/2026">
                <p2v:scriptBaseline xmlns:p2v="https://github.com/microsoft/ResearchStudio/paper2video/script-provenance/2026" algorithm="sha256" normalization="oneline-v1" sha256="ce3758b1e16e154bce7abf146ce181fbec576908e911d5597066a473daac919a" orderSource="geometry" orderIndex="4"/>
              </a:ext>
              <a:ext uri="https://github.com/microsoft/ResearchStudio/paper2video/semantic-provenance/2026">
                <p2vs:blockSemantics xmlns:p2vs="https://github.com/microsoft/ResearchStudio/paper2video/semantic-provenance/2026" schemaVersion="1">
                  <p2vs:concise>Consequence: adaptive tutors lag behind advances in the underlying models.</p2vs:concise>
                  <p2vs:detailed>holds back the evaluation and improvement of adaptive AI tutors.</p2vs:detailed>
                </p2vs:blockSemantics>
              </a:ext>
            </a:extLst>
          </p:cNvPr>
          <p:cNvGrpSpPr/>
          <p:nvPr/>
        </p:nvGrpSpPr>
        <p:grpSpPr>
          <a:xfrm>
            <a:off x="601980" y="5819775"/>
            <a:ext cx="7473152" cy="293370"/>
            <a:chOff x="601980" y="5819775"/>
            <a:chExt cx="7473152" cy="293370"/>
          </a:xfrm>
        </p:grpSpPr>
        <p:sp>
          <p:nvSpPr>
            <p:cNvPr id="32" name="TextBox 32"/>
            <p:cNvSpPr txBox="1"/>
            <p:nvPr/>
          </p:nvSpPr>
          <p:spPr>
            <a:xfrm>
              <a:off x="601980" y="5819775"/>
              <a:ext cx="7473152" cy="293370"/>
            </a:xfrm>
            <a:prstGeom prst="rect">
              <a:avLst/>
            </a:prstGeom>
            <a:noFill/>
            <a:ln>
              <a:noFill/>
            </a:ln>
          </p:spPr>
          <p:txBody>
            <a:bodyPr wrap="none" lIns="0" tIns="0" rIns="0" bIns="0" anchor="t" anchorCtr="0">
              <a:spAutoFit/>
            </a:bodyPr>
            <a:lstStyle/>
            <a:p>
              <a:pPr algn="l"/>
              <a:r>
                <a:rPr lang="en" sz="1500" i="1" dirty="0">
                  <a:solidFill>
                    <a:srgbClr val="6B21A8"/>
                  </a:solidFill>
                  <a:latin typeface="+mn-lt"/>
                  <a:ea typeface="+mn-ea"/>
                  <a:cs typeface="+mn-cs"/>
                </a:rPr>
                <a:t>Consequence: adaptive tutors lag behind advances in the underlying models.</a:t>
              </a:r>
            </a:p>
          </p:txBody>
        </p:sp>
      </p:grpSp>
      <p:sp>
        <p:nvSpPr>
          <p:cNvPr id="34" name="TextBox 34"/>
          <p:cNvSpPr txBox="1"/>
          <p:nvPr/>
        </p:nvSpPr>
        <p:spPr>
          <a:xfrm>
            <a:off x="11103540" y="6497002"/>
            <a:ext cx="484194" cy="205359"/>
          </a:xfrm>
          <a:prstGeom prst="rect">
            <a:avLst/>
          </a:prstGeom>
          <a:noFill/>
          <a:ln>
            <a:noFill/>
          </a:ln>
        </p:spPr>
        <p:txBody>
          <a:bodyPr wrap="none" lIns="0" tIns="0" rIns="0" bIns="0" anchor="t" anchorCtr="0">
            <a:spAutoFit/>
          </a:bodyPr>
          <a:lstStyle/>
          <a:p>
            <a:pPr algn="r"/>
            <a:r>
              <a:rPr lang="en" sz="1050" dirty="0">
                <a:solidFill>
                  <a:schemeClr val="accent3"/>
                </a:solidFill>
                <a:latin typeface="+mn-lt"/>
                <a:ea typeface="+mn-ea"/>
                <a:cs typeface="+mn-cs"/>
              </a:rPr>
              <a:t>02 / 12</a:t>
            </a:r>
          </a:p>
        </p:txBody>
      </p:sp>
    </p:spTree>
  </p:cSld>
  <p:clrMapOvr>
    <a:masterClrMapping/>
  </p:clrMapOvr>
  <p:transition xmlns:p14="http://schemas.microsoft.com/office/powerpoint/2010/main" p14:dur="4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xmlns:p="http://schemas.openxmlformats.org/presentationml/2006/mai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400" fill="hold"/>
                                        <p:tgtEl>
                                          <p:spTgt spid="10"/>
                                        </p:tgtEl>
                                        <p:attrNameLst>
                                          <p:attrName>ppt_x</p:attrName>
                                        </p:attrNameLst>
                                      </p:cBhvr>
                                      <p:tavLst>
                                        <p:tav tm="0">
                                          <p:val>
                                            <p:strVal val="#ppt_x"/>
                                          </p:val>
                                        </p:tav>
                                        <p:tav tm="100000">
                                          <p:val>
                                            <p:strVal val="#ppt_x"/>
                                          </p:val>
                                        </p:tav>
                                      </p:tavLst>
                                    </p:anim>
                                    <p:anim calcmode="lin" valueType="num">
                                      <p:cBhvr additive="base">
                                        <p:cTn id="8" dur="4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xmlns:p="http://schemas.openxmlformats.org/presentationml/2006/main" id="11" presetID="23" presetClass="entr" presetSubtype="16"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400" fill="hold"/>
                                        <p:tgtEl>
                                          <p:spTgt spid="17"/>
                                        </p:tgtEl>
                                        <p:attrNameLst>
                                          <p:attrName>ppt_w</p:attrName>
                                        </p:attrNameLst>
                                      </p:cBhvr>
                                      <p:tavLst>
                                        <p:tav tm="0">
                                          <p:val>
                                            <p:fltVal val="0"/>
                                          </p:val>
                                        </p:tav>
                                        <p:tav tm="100000">
                                          <p:val>
                                            <p:strVal val="#ppt_w"/>
                                          </p:val>
                                        </p:tav>
                                      </p:tavLst>
                                    </p:anim>
                                    <p:anim calcmode="lin" valueType="num">
                                      <p:cBhvr>
                                        <p:cTn id="14" dur="400" fill="hold"/>
                                        <p:tgtEl>
                                          <p:spTgt spid="17"/>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xmlns:p="http://schemas.openxmlformats.org/presentationml/2006/main" id="17" presetID="10"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400"/>
                                        <p:tgtEl>
                                          <p:spTgt spid="24"/>
                                        </p:tgtEl>
                                      </p:cBhvr>
                                    </p:animEffect>
                                  </p:childTnLst>
                                </p:cTn>
                              </p:par>
                            </p:childTnLst>
                          </p:cTn>
                        </p:par>
                      </p:childTnLst>
                    </p:cTn>
                  </p:par>
                  <p:par>
                    <p:cTn id="20" fill="hold">
                      <p:stCondLst>
                        <p:cond delay="indefinite"/>
                      </p:stCondLst>
                      <p:childTnLst>
                        <p:par>
                          <p:cTn id="21" fill="hold">
                            <p:stCondLst>
                              <p:cond delay="0"/>
                            </p:stCondLst>
                            <p:childTnLst>
                              <p:par>
                                <p:cTn xmlns:p="http://schemas.openxmlformats.org/presentationml/2006/main" id="22" presetID="22" presetClass="entr" presetSubtype="4" fill="hold" grpId="0" nodeType="click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wipe(down)">
                                      <p:cBhvr>
                                        <p:cTn id="24" dur="400"/>
                                        <p:tgtEl>
                                          <p:spTgt spid="31"/>
                                        </p:tgtEl>
                                      </p:cBhvr>
                                    </p:animEffect>
                                  </p:childTnLst>
                                </p:cTn>
                              </p:par>
                            </p:childTnLst>
                          </p:cTn>
                        </p:par>
                      </p:childTnLst>
                    </p:cTn>
                  </p:par>
                  <p:par>
                    <p:cTn id="25" fill="hold">
                      <p:stCondLst>
                        <p:cond delay="indefinite"/>
                      </p:stCondLst>
                      <p:childTnLst>
                        <p:par>
                          <p:cTn id="26" fill="hold">
                            <p:stCondLst>
                              <p:cond delay="0"/>
                            </p:stCondLst>
                            <p:childTnLst>
                              <p:par>
                                <p:cTn xmlns:p="http://schemas.openxmlformats.org/presentationml/2006/main" id="27" presetID="2" presetClass="entr" presetSubtype="4" fill="hold" grpId="0" nodeType="click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additive="base">
                                        <p:cTn id="29" dur="400" fill="hold"/>
                                        <p:tgtEl>
                                          <p:spTgt spid="33"/>
                                        </p:tgtEl>
                                        <p:attrNameLst>
                                          <p:attrName>ppt_x</p:attrName>
                                        </p:attrNameLst>
                                      </p:cBhvr>
                                      <p:tavLst>
                                        <p:tav tm="0">
                                          <p:val>
                                            <p:strVal val="#ppt_x"/>
                                          </p:val>
                                        </p:tav>
                                        <p:tav tm="100000">
                                          <p:val>
                                            <p:strVal val="#ppt_x"/>
                                          </p:val>
                                        </p:tav>
                                      </p:tavLst>
                                    </p:anim>
                                    <p:anim calcmode="lin" valueType="num">
                                      <p:cBhvr additive="base">
                                        <p:cTn id="30" dur="4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2" name="Rectangle 2"/>
          <p:cNvSpPr/>
          <p:nvPr/>
        </p:nvSpPr>
        <p:spPr>
          <a:xfrm>
            <a:off x="0" y="0"/>
            <a:ext cx="133350" cy="6858000"/>
          </a:xfrm>
          <a:prstGeom prst="rect">
            <a:avLst/>
          </a:prstGeom>
          <a:solidFill>
            <a:schemeClr val="accent2"/>
          </a:solidFill>
          <a:ln>
            <a:noFill/>
          </a:ln>
        </p:spPr>
      </p:sp>
      <p:grpSp>
        <p:nvGrpSpPr>
          <p:cNvPr id="6" name="Group 6"/>
          <p:cNvGrpSpPr/>
          <p:nvPr/>
        </p:nvGrpSpPr>
        <p:grpSpPr>
          <a:xfrm>
            <a:off x="592836" y="746760"/>
            <a:ext cx="9238518" cy="933069"/>
            <a:chOff x="592836" y="746760"/>
            <a:chExt cx="9238518" cy="933069"/>
          </a:xfrm>
        </p:grpSpPr>
        <p:sp>
          <p:nvSpPr>
            <p:cNvPr id="3" name="TextBox 3"/>
            <p:cNvSpPr txBox="1"/>
            <p:nvPr/>
          </p:nvSpPr>
          <p:spPr>
            <a:xfrm>
              <a:off x="603504" y="746760"/>
              <a:ext cx="1207861" cy="234696"/>
            </a:xfrm>
            <a:prstGeom prst="rect">
              <a:avLst/>
            </a:prstGeom>
            <a:noFill/>
            <a:ln>
              <a:noFill/>
            </a:ln>
          </p:spPr>
          <p:txBody>
            <a:bodyPr wrap="none" lIns="0" tIns="0" rIns="0" bIns="0" anchor="t" anchorCtr="0">
              <a:spAutoFit/>
            </a:bodyPr>
            <a:lstStyle/>
            <a:p>
              <a:pPr algn="l"/>
              <a:r>
                <a:rPr lang="en" sz="1200" b="1" spc="150" dirty="0">
                  <a:solidFill>
                    <a:schemeClr val="accent2"/>
                  </a:solidFill>
                  <a:latin typeface="+mn-lt"/>
                  <a:ea typeface="+mn-ea"/>
                  <a:cs typeface="+mn-cs"/>
                </a:rPr>
                <a:t>MOTIVATION</a:t>
              </a:r>
            </a:p>
          </p:txBody>
        </p:sp>
        <p:sp>
          <p:nvSpPr>
            <p:cNvPr id="4" name="TextBox 4"/>
            <p:cNvSpPr txBox="1"/>
            <p:nvPr/>
          </p:nvSpPr>
          <p:spPr>
            <a:xfrm>
              <a:off x="592836" y="1034415"/>
              <a:ext cx="9238518" cy="645414"/>
            </a:xfrm>
            <a:prstGeom prst="rect">
              <a:avLst/>
            </a:prstGeom>
            <a:noFill/>
            <a:ln>
              <a:noFill/>
            </a:ln>
          </p:spPr>
          <p:txBody>
            <a:bodyPr wrap="none" lIns="0" tIns="0" rIns="0" bIns="0" anchor="t" anchorCtr="0">
              <a:spAutoFit/>
            </a:bodyPr>
            <a:lstStyle/>
            <a:p>
              <a:pPr algn="l"/>
              <a:r>
                <a:rPr lang="en" sz="3300" b="1" dirty="0">
                  <a:solidFill>
                    <a:schemeClr val="dk1"/>
                  </a:solidFill>
                  <a:latin typeface="+mj-lt"/>
                  <a:ea typeface="+mj-ea"/>
                  <a:cs typeface="+mj-cs"/>
                </a:rPr>
                <a:t>Two abilities — no single method has both</a:t>
              </a:r>
            </a:p>
          </p:txBody>
        </p:sp>
        <p:sp>
          <p:nvSpPr>
            <p:cNvPr id="5" name="Rectangle 5"/>
            <p:cNvSpPr/>
            <p:nvPr/>
          </p:nvSpPr>
          <p:spPr>
            <a:xfrm>
              <a:off x="628650" y="1600200"/>
              <a:ext cx="914400" cy="47625"/>
            </a:xfrm>
            <a:prstGeom prst="roundRect">
              <a:avLst>
                <a:gd name="adj" fmla="val 50000"/>
              </a:avLst>
            </a:prstGeom>
            <a:solidFill>
              <a:schemeClr val="accent2"/>
            </a:solidFill>
            <a:ln>
              <a:noFill/>
            </a:ln>
          </p:spPr>
        </p:sp>
      </p:grpSp>
      <p:grpSp>
        <p:nvGrpSpPr>
          <p:cNvPr id="17" name="Group 17" descr="## [Group 17] State-tracking models&#10;A good student simulator needs two abilities at once. State-tracking models like knowledge tracers reproduce how a student behaves, but they have">
            <a:extLst>
              <a:ext uri="https://github.com/microsoft/ResearchStudio/paper2video/script-provenance/2026">
                <p2v:scriptBaseline xmlns:p2v="https://github.com/microsoft/ResearchStudio/paper2video/script-provenance/2026" algorithm="sha256" normalization="oneline-v1" sha256="8e7eebdebdcc88e497d15f808ba90000d841770c6e0fb0822fd4b91fa6312969" orderSource="geometry" orderIndex="0"/>
              </a:ext>
              <a:ext uri="https://github.com/microsoft/ResearchStudio/paper2video/semantic-provenance/2026">
                <p2vs:blockSemantics xmlns:p2vs="https://github.com/microsoft/ResearchStudio/paper2video/semantic-provenance/2026" schemaVersion="1">
                  <p2vs:concise>State-tracking models</p2vs:concise>
                  <p2vs:detailed>A good student simulator needs two abilities at once. State-tracking models like knowledge tracers reproduce how a student behaves, but they have</p2vs:detailed>
                </p2vs:blockSemantics>
              </a:ext>
            </a:extLst>
          </p:cNvPr>
          <p:cNvGrpSpPr/>
          <p:nvPr/>
        </p:nvGrpSpPr>
        <p:grpSpPr>
          <a:xfrm>
            <a:off x="609600" y="2038350"/>
            <a:ext cx="5314950" cy="3143250"/>
            <a:chOff x="609600" y="2038350"/>
            <a:chExt cx="5314950" cy="3143250"/>
          </a:xfrm>
        </p:grpSpPr>
        <p:sp>
          <p:nvSpPr>
            <p:cNvPr id="7" name="Rectangle 7"/>
            <p:cNvSpPr/>
            <p:nvPr/>
          </p:nvSpPr>
          <p:spPr>
            <a:xfrm>
              <a:off x="609600" y="2038350"/>
              <a:ext cx="5314950" cy="3143250"/>
            </a:xfrm>
            <a:prstGeom prst="roundRect">
              <a:avLst>
                <a:gd name="adj" fmla="val 4848"/>
              </a:avLst>
            </a:prstGeom>
            <a:solidFill>
              <a:srgbClr val="FFFFFF"/>
            </a:solidFill>
            <a:ln w="19050">
              <a:solidFill>
                <a:srgbClr val="E9D5FF"/>
              </a:solidFill>
            </a:ln>
          </p:spPr>
        </p:sp>
        <p:sp>
          <p:nvSpPr>
            <p:cNvPr id="8" name="Freeform 8"/>
            <p:cNvSpPr/>
            <p:nvPr/>
          </p:nvSpPr>
          <p:spPr>
            <a:xfrm>
              <a:off x="1013460" y="2442210"/>
              <a:ext cx="243840" cy="243840"/>
            </a:xfrm>
            <a:custGeom>
              <a:avLst/>
              <a:gdLst/>
              <a:ahLst/>
              <a:cxnLst/>
              <a:rect l="l" t="t" r="r" b="b"/>
              <a:pathLst>
                <a:path w="243840" h="243840">
                  <a:moveTo>
                    <a:pt x="121920" y="0"/>
                  </a:moveTo>
                  <a:lnTo>
                    <a:pt x="0" y="60960"/>
                  </a:lnTo>
                  <a:lnTo>
                    <a:pt x="121920" y="121920"/>
                  </a:lnTo>
                  <a:lnTo>
                    <a:pt x="243840" y="60960"/>
                  </a:lnTo>
                  <a:lnTo>
                    <a:pt x="121920" y="0"/>
                  </a:lnTo>
                  <a:moveTo>
                    <a:pt x="0" y="121920"/>
                  </a:moveTo>
                  <a:lnTo>
                    <a:pt x="121920" y="182880"/>
                  </a:lnTo>
                  <a:lnTo>
                    <a:pt x="243840" y="121920"/>
                  </a:lnTo>
                  <a:moveTo>
                    <a:pt x="0" y="182880"/>
                  </a:moveTo>
                  <a:lnTo>
                    <a:pt x="121920" y="243840"/>
                  </a:lnTo>
                  <a:lnTo>
                    <a:pt x="243840" y="182880"/>
                  </a:lnTo>
                </a:path>
              </a:pathLst>
            </a:custGeom>
            <a:noFill/>
            <a:ln w="30480" cap="rnd">
              <a:solidFill>
                <a:schemeClr val="accent1"/>
              </a:solidFill>
              <a:round/>
            </a:ln>
          </p:spPr>
        </p:sp>
        <p:sp>
          <p:nvSpPr>
            <p:cNvPr id="9" name="TextBox 9"/>
            <p:cNvSpPr txBox="1"/>
            <p:nvPr/>
          </p:nvSpPr>
          <p:spPr>
            <a:xfrm>
              <a:off x="1589913" y="2505551"/>
              <a:ext cx="3170750" cy="396050"/>
            </a:xfrm>
            <a:prstGeom prst="rect">
              <a:avLst/>
            </a:prstGeom>
            <a:noFill/>
            <a:ln>
              <a:noFill/>
            </a:ln>
          </p:spPr>
          <p:txBody>
            <a:bodyPr wrap="none" lIns="0" tIns="0" rIns="0" bIns="0" anchor="t" anchorCtr="0">
              <a:spAutoFit/>
            </a:bodyPr>
            <a:lstStyle/>
            <a:p>
              <a:pPr algn="l"/>
              <a:r>
                <a:rPr lang="en" sz="2020" b="1" dirty="0">
                  <a:solidFill>
                    <a:schemeClr val="accent1"/>
                  </a:solidFill>
                  <a:latin typeface="+mj-lt"/>
                  <a:ea typeface="+mj-ea"/>
                  <a:cs typeface="+mj-cs"/>
                </a:rPr>
                <a:t>State-tracking models</a:t>
              </a:r>
            </a:p>
          </p:txBody>
        </p:sp>
        <p:sp>
          <p:nvSpPr>
            <p:cNvPr id="10" name="TextBox 10"/>
            <p:cNvSpPr txBox="1"/>
            <p:nvPr/>
          </p:nvSpPr>
          <p:spPr>
            <a:xfrm>
              <a:off x="1593723" y="2853214"/>
              <a:ext cx="2003176" cy="249364"/>
            </a:xfrm>
            <a:prstGeom prst="rect">
              <a:avLst/>
            </a:prstGeom>
            <a:noFill/>
            <a:ln>
              <a:noFill/>
            </a:ln>
          </p:spPr>
          <p:txBody>
            <a:bodyPr wrap="none" lIns="0" tIns="0" rIns="0" bIns="0" anchor="t" anchorCtr="0">
              <a:spAutoFit/>
            </a:bodyPr>
            <a:lstStyle/>
            <a:p>
              <a:pPr algn="l"/>
              <a:r>
                <a:rPr lang="en" sz="1280" dirty="0">
                  <a:solidFill>
                    <a:srgbClr val="6B21A8"/>
                  </a:solidFill>
                  <a:latin typeface="+mn-lt"/>
                  <a:ea typeface="+mn-ea"/>
                  <a:cs typeface="+mn-cs"/>
                </a:rPr>
                <a:t>e.g. knowledge tracers</a:t>
              </a:r>
            </a:p>
          </p:txBody>
        </p:sp>
        <p:grpSp>
          <p:nvGrpSpPr>
            <p:cNvPr id="16" name="Group 16"/>
            <p:cNvGrpSpPr/>
            <p:nvPr/>
          </p:nvGrpSpPr>
          <p:grpSpPr>
            <a:xfrm>
              <a:off x="981075" y="3409950"/>
              <a:ext cx="3679349" cy="1007745"/>
              <a:chOff x="981075" y="3409950"/>
              <a:chExt cx="3679349" cy="1007745"/>
            </a:xfrm>
          </p:grpSpPr>
          <p:sp>
            <p:nvSpPr>
              <p:cNvPr id="11" name="Ellipse 11"/>
              <p:cNvSpPr/>
              <p:nvPr/>
            </p:nvSpPr>
            <p:spPr>
              <a:xfrm>
                <a:off x="981075" y="3476625"/>
                <a:ext cx="95250" cy="95250"/>
              </a:xfrm>
              <a:prstGeom prst="ellipse">
                <a:avLst/>
              </a:prstGeom>
              <a:solidFill>
                <a:schemeClr val="accent2"/>
              </a:solidFill>
              <a:ln>
                <a:noFill/>
              </a:ln>
            </p:spPr>
          </p:sp>
          <p:sp>
            <p:nvSpPr>
              <p:cNvPr id="12" name="TextBox 12"/>
              <p:cNvSpPr txBox="1"/>
              <p:nvPr/>
            </p:nvSpPr>
            <p:spPr>
              <a:xfrm>
                <a:off x="1192530" y="3409950"/>
                <a:ext cx="3467894" cy="293370"/>
              </a:xfrm>
              <a:prstGeom prst="rect">
                <a:avLst/>
              </a:prstGeom>
              <a:noFill/>
              <a:ln>
                <a:noFill/>
              </a:ln>
            </p:spPr>
            <p:txBody>
              <a:bodyPr wrap="none" lIns="0" tIns="0" rIns="0" bIns="0" anchor="t" anchorCtr="0">
                <a:spAutoFit/>
              </a:bodyPr>
              <a:lstStyle/>
              <a:p>
                <a:pPr algn="l"/>
                <a:r>
                  <a:rPr lang="en" sz="1500" b="1" dirty="0">
                    <a:solidFill>
                      <a:schemeClr val="dk1"/>
                    </a:solidFill>
                    <a:latin typeface="+mn-lt"/>
                    <a:ea typeface="+mn-ea"/>
                    <a:cs typeface="+mn-cs"/>
                  </a:rPr>
                  <a:t>Reproduce how a student behaves</a:t>
                </a:r>
              </a:p>
            </p:txBody>
          </p:sp>
          <p:sp>
            <p:nvSpPr>
              <p:cNvPr id="13" name="Ellipse 13"/>
              <p:cNvSpPr/>
              <p:nvPr/>
            </p:nvSpPr>
            <p:spPr>
              <a:xfrm>
                <a:off x="981075" y="3952875"/>
                <a:ext cx="95250" cy="95250"/>
              </a:xfrm>
              <a:prstGeom prst="ellipse">
                <a:avLst/>
              </a:prstGeom>
              <a:solidFill>
                <a:srgbClr val="C4B5FD"/>
              </a:solidFill>
              <a:ln>
                <a:noFill/>
              </a:ln>
            </p:spPr>
          </p:sp>
          <p:sp>
            <p:nvSpPr>
              <p:cNvPr id="14" name="TextBox 14"/>
              <p:cNvSpPr txBox="1"/>
              <p:nvPr/>
            </p:nvSpPr>
            <p:spPr>
              <a:xfrm>
                <a:off x="1192530" y="3886200"/>
                <a:ext cx="3394541" cy="293370"/>
              </a:xfrm>
              <a:prstGeom prst="rect">
                <a:avLst/>
              </a:prstGeom>
              <a:noFill/>
              <a:ln>
                <a:noFill/>
              </a:ln>
            </p:spPr>
            <p:txBody>
              <a:bodyPr wrap="none" lIns="0" tIns="0" rIns="0" bIns="0" anchor="t" anchorCtr="0">
                <a:spAutoFit/>
              </a:bodyPr>
              <a:lstStyle/>
              <a:p>
                <a:pPr algn="l"/>
                <a:r>
                  <a:rPr lang="en" sz="1500" dirty="0">
                    <a:solidFill>
                      <a:schemeClr val="dk1"/>
                    </a:solidFill>
                    <a:latin typeface="+mn-lt"/>
                    <a:ea typeface="+mn-ea"/>
                    <a:cs typeface="+mn-cs"/>
                  </a:rPr>
                  <a:t>But no channel to digest a tutor's</a:t>
                </a:r>
              </a:p>
            </p:txBody>
          </p:sp>
          <p:sp>
            <p:nvSpPr>
              <p:cNvPr id="15" name="TextBox 15"/>
              <p:cNvSpPr txBox="1"/>
              <p:nvPr/>
            </p:nvSpPr>
            <p:spPr>
              <a:xfrm>
                <a:off x="1192530" y="4124325"/>
                <a:ext cx="3336989" cy="293370"/>
              </a:xfrm>
              <a:prstGeom prst="rect">
                <a:avLst/>
              </a:prstGeom>
              <a:noFill/>
              <a:ln>
                <a:noFill/>
              </a:ln>
            </p:spPr>
            <p:txBody>
              <a:bodyPr wrap="none" lIns="0" tIns="0" rIns="0" bIns="0" anchor="t" anchorCtr="0">
                <a:spAutoFit/>
              </a:bodyPr>
              <a:lstStyle/>
              <a:p>
                <a:pPr algn="l"/>
                <a:r>
                  <a:rPr lang="en" sz="1500" dirty="0">
                    <a:solidFill>
                      <a:schemeClr val="dk1"/>
                    </a:solidFill>
                    <a:latin typeface="+mn-lt"/>
                    <a:ea typeface="+mn-ea"/>
                    <a:cs typeface="+mn-cs"/>
                  </a:rPr>
                  <a:t>explanations — guidance is ignored</a:t>
                </a:r>
              </a:p>
            </p:txBody>
          </p:sp>
        </p:grpSp>
      </p:grpSp>
      <p:grpSp>
        <p:nvGrpSpPr>
          <p:cNvPr id="28" name="Group 28" descr="## [Group 28] Prompted LLMs&#10;no channel to digest a tutor's explanations. Prompted large language models follow guidance fluently, but even given a precise description of a">
            <a:extLst>
              <a:ext uri="https://github.com/microsoft/ResearchStudio/paper2video/script-provenance/2026">
                <p2v:scriptBaseline xmlns:p2v="https://github.com/microsoft/ResearchStudio/paper2video/script-provenance/2026" algorithm="sha256" normalization="oneline-v1" sha256="d77cb53585cda55e129548695288f9fec4677f9a1cf26499a191d019c3386028" orderSource="geometry" orderIndex="1"/>
              </a:ext>
              <a:ext uri="https://github.com/microsoft/ResearchStudio/paper2video/semantic-provenance/2026">
                <p2vs:blockSemantics xmlns:p2vs="https://github.com/microsoft/ResearchStudio/paper2video/semantic-provenance/2026" schemaVersion="1">
                  <p2vs:concise>Prompted LLMs</p2vs:concise>
                  <p2vs:detailed>no channel to digest a tutor's explanations. Prompted large language models follow guidance fluently, but even given a precise description of a</p2vs:detailed>
                </p2vs:blockSemantics>
              </a:ext>
            </a:extLst>
          </p:cNvPr>
          <p:cNvGrpSpPr/>
          <p:nvPr/>
        </p:nvGrpSpPr>
        <p:grpSpPr>
          <a:xfrm>
            <a:off x="6267450" y="2038350"/>
            <a:ext cx="5314950" cy="3143250"/>
            <a:chOff x="6267450" y="2038350"/>
            <a:chExt cx="5314950" cy="3143250"/>
          </a:xfrm>
        </p:grpSpPr>
        <p:sp>
          <p:nvSpPr>
            <p:cNvPr id="18" name="Rectangle 18"/>
            <p:cNvSpPr/>
            <p:nvPr/>
          </p:nvSpPr>
          <p:spPr>
            <a:xfrm>
              <a:off x="6267450" y="2038350"/>
              <a:ext cx="5314950" cy="3143250"/>
            </a:xfrm>
            <a:prstGeom prst="roundRect">
              <a:avLst>
                <a:gd name="adj" fmla="val 4848"/>
              </a:avLst>
            </a:prstGeom>
            <a:solidFill>
              <a:srgbClr val="FFFFFF"/>
            </a:solidFill>
            <a:ln w="19050">
              <a:solidFill>
                <a:srgbClr val="E9D5FF"/>
              </a:solidFill>
            </a:ln>
          </p:spPr>
        </p:sp>
        <p:sp>
          <p:nvSpPr>
            <p:cNvPr id="19" name="Freeform 19"/>
            <p:cNvSpPr/>
            <p:nvPr/>
          </p:nvSpPr>
          <p:spPr>
            <a:xfrm>
              <a:off x="6696075" y="2390775"/>
              <a:ext cx="171450" cy="271462"/>
            </a:xfrm>
            <a:custGeom>
              <a:avLst/>
              <a:gdLst/>
              <a:ahLst/>
              <a:cxnLst/>
              <a:rect l="l" t="t" r="r" b="b"/>
              <a:pathLst>
                <a:path w="171450" h="271462">
                  <a:moveTo>
                    <a:pt x="0" y="57150"/>
                  </a:moveTo>
                  <a:cubicBezTo>
                    <a:pt x="0" y="41368"/>
                    <a:pt x="12793" y="28575"/>
                    <a:pt x="28575" y="28575"/>
                  </a:cubicBezTo>
                  <a:lnTo>
                    <a:pt x="142875" y="28575"/>
                  </a:lnTo>
                  <a:cubicBezTo>
                    <a:pt x="158657" y="28575"/>
                    <a:pt x="171450" y="41368"/>
                    <a:pt x="171450" y="57150"/>
                  </a:cubicBezTo>
                  <a:lnTo>
                    <a:pt x="171450" y="114300"/>
                  </a:lnTo>
                  <a:cubicBezTo>
                    <a:pt x="171450" y="130082"/>
                    <a:pt x="158657" y="142875"/>
                    <a:pt x="142875" y="142875"/>
                  </a:cubicBezTo>
                  <a:lnTo>
                    <a:pt x="28575" y="142875"/>
                  </a:lnTo>
                  <a:cubicBezTo>
                    <a:pt x="12793" y="142875"/>
                    <a:pt x="0" y="130082"/>
                    <a:pt x="0" y="114300"/>
                  </a:cubicBezTo>
                  <a:close/>
                  <a:moveTo>
                    <a:pt x="85725" y="0"/>
                  </a:moveTo>
                  <a:lnTo>
                    <a:pt x="85725" y="28575"/>
                  </a:lnTo>
                  <a:moveTo>
                    <a:pt x="42862" y="142875"/>
                  </a:moveTo>
                  <a:lnTo>
                    <a:pt x="42862" y="271462"/>
                  </a:lnTo>
                  <a:moveTo>
                    <a:pt x="128588" y="142875"/>
                  </a:moveTo>
                  <a:lnTo>
                    <a:pt x="128588" y="271462"/>
                  </a:lnTo>
                  <a:moveTo>
                    <a:pt x="42862" y="228600"/>
                  </a:moveTo>
                  <a:lnTo>
                    <a:pt x="128588" y="228600"/>
                  </a:lnTo>
                  <a:moveTo>
                    <a:pt x="57150" y="85725"/>
                  </a:moveTo>
                  <a:lnTo>
                    <a:pt x="57150" y="85868"/>
                  </a:lnTo>
                  <a:moveTo>
                    <a:pt x="114300" y="85725"/>
                  </a:moveTo>
                  <a:lnTo>
                    <a:pt x="114300" y="85868"/>
                  </a:lnTo>
                </a:path>
              </a:pathLst>
            </a:custGeom>
            <a:noFill/>
            <a:ln w="28575" cap="rnd">
              <a:solidFill>
                <a:schemeClr val="accent1"/>
              </a:solidFill>
              <a:round/>
            </a:ln>
          </p:spPr>
        </p:sp>
        <p:sp>
          <p:nvSpPr>
            <p:cNvPr id="20" name="TextBox 20"/>
            <p:cNvSpPr txBox="1"/>
            <p:nvPr/>
          </p:nvSpPr>
          <p:spPr>
            <a:xfrm>
              <a:off x="7247763" y="2505551"/>
              <a:ext cx="2144263" cy="396050"/>
            </a:xfrm>
            <a:prstGeom prst="rect">
              <a:avLst/>
            </a:prstGeom>
            <a:noFill/>
            <a:ln>
              <a:noFill/>
            </a:ln>
          </p:spPr>
          <p:txBody>
            <a:bodyPr wrap="none" lIns="0" tIns="0" rIns="0" bIns="0" anchor="t" anchorCtr="0">
              <a:spAutoFit/>
            </a:bodyPr>
            <a:lstStyle/>
            <a:p>
              <a:pPr algn="l"/>
              <a:r>
                <a:rPr lang="en" sz="2020" b="1" dirty="0">
                  <a:solidFill>
                    <a:schemeClr val="accent1"/>
                  </a:solidFill>
                  <a:latin typeface="+mj-lt"/>
                  <a:ea typeface="+mj-ea"/>
                  <a:cs typeface="+mj-cs"/>
                </a:rPr>
                <a:t>Prompted LLMs</a:t>
              </a:r>
            </a:p>
          </p:txBody>
        </p:sp>
        <p:sp>
          <p:nvSpPr>
            <p:cNvPr id="21" name="TextBox 21"/>
            <p:cNvSpPr txBox="1"/>
            <p:nvPr/>
          </p:nvSpPr>
          <p:spPr>
            <a:xfrm>
              <a:off x="7251573" y="2853214"/>
              <a:ext cx="2537348" cy="249364"/>
            </a:xfrm>
            <a:prstGeom prst="rect">
              <a:avLst/>
            </a:prstGeom>
            <a:noFill/>
            <a:ln>
              <a:noFill/>
            </a:ln>
          </p:spPr>
          <p:txBody>
            <a:bodyPr wrap="none" lIns="0" tIns="0" rIns="0" bIns="0" anchor="t" anchorCtr="0">
              <a:spAutoFit/>
            </a:bodyPr>
            <a:lstStyle/>
            <a:p>
              <a:pPr algn="l"/>
              <a:r>
                <a:rPr lang="en" sz="1280" dirty="0">
                  <a:solidFill>
                    <a:srgbClr val="6B21A8"/>
                  </a:solidFill>
                  <a:latin typeface="+mn-lt"/>
                  <a:ea typeface="+mn-ea"/>
                  <a:cs typeface="+mn-cs"/>
                </a:rPr>
                <a:t>state described in the prompt</a:t>
              </a:r>
            </a:p>
          </p:txBody>
        </p:sp>
        <p:grpSp>
          <p:nvGrpSpPr>
            <p:cNvPr id="27" name="Group 27"/>
            <p:cNvGrpSpPr/>
            <p:nvPr/>
          </p:nvGrpSpPr>
          <p:grpSpPr>
            <a:xfrm>
              <a:off x="6638925" y="3409950"/>
              <a:ext cx="3403898" cy="1007745"/>
              <a:chOff x="6638925" y="3409950"/>
              <a:chExt cx="3403898" cy="1007745"/>
            </a:xfrm>
          </p:grpSpPr>
          <p:sp>
            <p:nvSpPr>
              <p:cNvPr id="22" name="Ellipse 22"/>
              <p:cNvSpPr/>
              <p:nvPr/>
            </p:nvSpPr>
            <p:spPr>
              <a:xfrm>
                <a:off x="6638925" y="3476625"/>
                <a:ext cx="95250" cy="95250"/>
              </a:xfrm>
              <a:prstGeom prst="ellipse">
                <a:avLst/>
              </a:prstGeom>
              <a:solidFill>
                <a:schemeClr val="accent2"/>
              </a:solidFill>
              <a:ln>
                <a:noFill/>
              </a:ln>
            </p:spPr>
          </p:sp>
          <p:sp>
            <p:nvSpPr>
              <p:cNvPr id="23" name="TextBox 23"/>
              <p:cNvSpPr txBox="1"/>
              <p:nvPr/>
            </p:nvSpPr>
            <p:spPr>
              <a:xfrm>
                <a:off x="6850380" y="3409950"/>
                <a:ext cx="2491704" cy="293370"/>
              </a:xfrm>
              <a:prstGeom prst="rect">
                <a:avLst/>
              </a:prstGeom>
              <a:noFill/>
              <a:ln>
                <a:noFill/>
              </a:ln>
            </p:spPr>
            <p:txBody>
              <a:bodyPr wrap="none" lIns="0" tIns="0" rIns="0" bIns="0" anchor="t" anchorCtr="0">
                <a:spAutoFit/>
              </a:bodyPr>
              <a:lstStyle/>
              <a:p>
                <a:pPr algn="l"/>
                <a:r>
                  <a:rPr lang="en" sz="1500" b="1" dirty="0">
                    <a:solidFill>
                      <a:schemeClr val="dk1"/>
                    </a:solidFill>
                    <a:latin typeface="+mn-lt"/>
                    <a:ea typeface="+mn-ea"/>
                    <a:cs typeface="+mn-cs"/>
                  </a:rPr>
                  <a:t>Follow guidance fluently</a:t>
                </a:r>
              </a:p>
            </p:txBody>
          </p:sp>
          <p:sp>
            <p:nvSpPr>
              <p:cNvPr id="24" name="Ellipse 24"/>
              <p:cNvSpPr/>
              <p:nvPr/>
            </p:nvSpPr>
            <p:spPr>
              <a:xfrm>
                <a:off x="6638925" y="3952875"/>
                <a:ext cx="95250" cy="95250"/>
              </a:xfrm>
              <a:prstGeom prst="ellipse">
                <a:avLst/>
              </a:prstGeom>
              <a:solidFill>
                <a:srgbClr val="C4B5FD"/>
              </a:solidFill>
              <a:ln>
                <a:noFill/>
              </a:ln>
            </p:spPr>
          </p:sp>
          <p:sp>
            <p:nvSpPr>
              <p:cNvPr id="25" name="TextBox 25"/>
              <p:cNvSpPr txBox="1"/>
              <p:nvPr/>
            </p:nvSpPr>
            <p:spPr>
              <a:xfrm>
                <a:off x="6850380" y="3886200"/>
                <a:ext cx="3192443" cy="293370"/>
              </a:xfrm>
              <a:prstGeom prst="rect">
                <a:avLst/>
              </a:prstGeom>
              <a:noFill/>
              <a:ln>
                <a:noFill/>
              </a:ln>
            </p:spPr>
            <p:txBody>
              <a:bodyPr wrap="none" lIns="0" tIns="0" rIns="0" bIns="0" anchor="t" anchorCtr="0">
                <a:spAutoFit/>
              </a:bodyPr>
              <a:lstStyle/>
              <a:p>
                <a:pPr algn="l"/>
                <a:r>
                  <a:rPr lang="en" sz="1500" dirty="0">
                    <a:solidFill>
                      <a:schemeClr val="dk1"/>
                    </a:solidFill>
                    <a:latin typeface="+mn-lt"/>
                    <a:ea typeface="+mn-ea"/>
                    <a:cs typeface="+mn-cs"/>
                  </a:rPr>
                  <a:t>But misrepresent the student's</a:t>
                </a:r>
              </a:p>
            </p:txBody>
          </p:sp>
          <p:sp>
            <p:nvSpPr>
              <p:cNvPr id="26" name="TextBox 26"/>
              <p:cNvSpPr txBox="1"/>
              <p:nvPr/>
            </p:nvSpPr>
            <p:spPr>
              <a:xfrm>
                <a:off x="6850380" y="4124325"/>
                <a:ext cx="1671066" cy="293370"/>
              </a:xfrm>
              <a:prstGeom prst="rect">
                <a:avLst/>
              </a:prstGeom>
              <a:noFill/>
              <a:ln>
                <a:noFill/>
              </a:ln>
            </p:spPr>
            <p:txBody>
              <a:bodyPr wrap="none" lIns="0" tIns="0" rIns="0" bIns="0" anchor="t" anchorCtr="0">
                <a:spAutoFit/>
              </a:bodyPr>
              <a:lstStyle/>
              <a:p>
                <a:pPr algn="l"/>
                <a:r>
                  <a:rPr lang="en" sz="1500" dirty="0">
                    <a:solidFill>
                      <a:schemeClr val="dk1"/>
                    </a:solidFill>
                    <a:latin typeface="+mn-lt"/>
                    <a:ea typeface="+mn-ea"/>
                    <a:cs typeface="+mn-cs"/>
                  </a:rPr>
                  <a:t>true competence</a:t>
                </a:r>
              </a:p>
            </p:txBody>
          </p:sp>
        </p:grpSp>
      </p:grpSp>
      <p:grpSp>
        <p:nvGrpSpPr>
          <p:cNvPr id="31" name="Group 31" descr="## [Group 31] A useful simulator must serve both: independent output (fidelity) and progress-under-support (responsiveness).&#10;student's state, they do not reliably reproduce that student's competence. No prior approach delivers both, which is exactly what tutor training demands.">
            <a:extLst>
              <a:ext uri="https://github.com/microsoft/ResearchStudio/paper2video/script-provenance/2026">
                <p2v:scriptBaseline xmlns:p2v="https://github.com/microsoft/ResearchStudio/paper2video/script-provenance/2026" algorithm="sha256" normalization="oneline-v1" sha256="1be242216a03012c2a384ba4116e43b021f822fa9a27d9d457529a4d8ddeba9a" orderSource="geometry" orderIndex="2"/>
              </a:ext>
              <a:ext uri="https://github.com/microsoft/ResearchStudio/paper2video/semantic-provenance/2026">
                <p2vs:blockSemantics xmlns:p2vs="https://github.com/microsoft/ResearchStudio/paper2video/semantic-provenance/2026" schemaVersion="1">
                  <p2vs:concise>A useful simulator must serve both: independent output (fidelity) and progress-under-support (responsiveness).</p2vs:concise>
                  <p2vs:detailed>student's state, they do not reliably reproduce that student's competence. No prior approach delivers both, which is exactly what tutor training demands.</p2vs:detailed>
                </p2vs:blockSemantics>
              </a:ext>
            </a:extLst>
          </p:cNvPr>
          <p:cNvGrpSpPr/>
          <p:nvPr/>
        </p:nvGrpSpPr>
        <p:grpSpPr>
          <a:xfrm>
            <a:off x="-186019" y="5562600"/>
            <a:ext cx="12564039" cy="628650"/>
            <a:chOff x="-186019" y="5562600"/>
            <a:chExt cx="12564039" cy="628650"/>
          </a:xfrm>
        </p:grpSpPr>
        <p:sp>
          <p:nvSpPr>
            <p:cNvPr id="29" name="Rectangle 29"/>
            <p:cNvSpPr/>
            <p:nvPr/>
          </p:nvSpPr>
          <p:spPr>
            <a:xfrm>
              <a:off x="609600" y="5562600"/>
              <a:ext cx="10972800" cy="628650"/>
            </a:xfrm>
            <a:prstGeom prst="roundRect">
              <a:avLst>
                <a:gd name="adj" fmla="val 21212"/>
              </a:avLst>
            </a:prstGeom>
            <a:solidFill>
              <a:schemeClr val="accent1"/>
            </a:solidFill>
            <a:ln>
              <a:noFill/>
            </a:ln>
          </p:spPr>
        </p:sp>
        <p:sp>
          <p:nvSpPr>
            <p:cNvPr id="30" name="TextBox 30"/>
            <p:cNvSpPr txBox="1"/>
            <p:nvPr/>
          </p:nvSpPr>
          <p:spPr>
            <a:xfrm>
              <a:off x="-186019" y="5783104"/>
              <a:ext cx="12564039" cy="308039"/>
            </a:xfrm>
            <a:prstGeom prst="rect">
              <a:avLst/>
            </a:prstGeom>
            <a:noFill/>
            <a:ln>
              <a:noFill/>
            </a:ln>
          </p:spPr>
          <p:txBody>
            <a:bodyPr wrap="none" lIns="0" tIns="0" rIns="0" bIns="0" anchor="t" anchorCtr="0">
              <a:spAutoFit/>
            </a:bodyPr>
            <a:lstStyle/>
            <a:p>
              <a:pPr algn="ctr"/>
              <a:r>
                <a:rPr lang="en" sz="1580" b="1" dirty="0">
                  <a:solidFill>
                    <a:srgbClr val="FAF5FF"/>
                  </a:solidFill>
                  <a:latin typeface="+mn-lt"/>
                  <a:ea typeface="+mn-ea"/>
                  <a:cs typeface="+mn-cs"/>
                </a:rPr>
                <a:t>A useful simulator must serve both: independent output (fidelity) and progress-under-support (responsiveness).</a:t>
              </a:r>
            </a:p>
          </p:txBody>
        </p:sp>
      </p:grpSp>
      <p:sp>
        <p:nvSpPr>
          <p:cNvPr id="32" name="TextBox 32"/>
          <p:cNvSpPr txBox="1"/>
          <p:nvPr/>
        </p:nvSpPr>
        <p:spPr>
          <a:xfrm>
            <a:off x="11103540" y="6497002"/>
            <a:ext cx="484194" cy="205359"/>
          </a:xfrm>
          <a:prstGeom prst="rect">
            <a:avLst/>
          </a:prstGeom>
          <a:noFill/>
          <a:ln>
            <a:noFill/>
          </a:ln>
        </p:spPr>
        <p:txBody>
          <a:bodyPr wrap="none" lIns="0" tIns="0" rIns="0" bIns="0" anchor="t" anchorCtr="0">
            <a:spAutoFit/>
          </a:bodyPr>
          <a:lstStyle/>
          <a:p>
            <a:pPr algn="r"/>
            <a:r>
              <a:rPr lang="en" sz="1050" dirty="0">
                <a:solidFill>
                  <a:schemeClr val="accent3"/>
                </a:solidFill>
                <a:latin typeface="+mn-lt"/>
                <a:ea typeface="+mn-ea"/>
                <a:cs typeface="+mn-cs"/>
              </a:rPr>
              <a:t>03 / 12</a:t>
            </a:r>
          </a:p>
        </p:txBody>
      </p:sp>
    </p:spTree>
  </p:cSld>
  <p:clrMapOvr>
    <a:masterClrMapping/>
  </p:clrMapOvr>
  <p:transition xmlns:p14="http://schemas.microsoft.com/office/powerpoint/2010/main" p14:dur="4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xmlns:p="http://schemas.openxmlformats.org/presentationml/2006/mai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400" fill="hold"/>
                                        <p:tgtEl>
                                          <p:spTgt spid="17"/>
                                        </p:tgtEl>
                                        <p:attrNameLst>
                                          <p:attrName>ppt_x</p:attrName>
                                        </p:attrNameLst>
                                      </p:cBhvr>
                                      <p:tavLst>
                                        <p:tav tm="0">
                                          <p:val>
                                            <p:strVal val="#ppt_x"/>
                                          </p:val>
                                        </p:tav>
                                        <p:tav tm="100000">
                                          <p:val>
                                            <p:strVal val="#ppt_x"/>
                                          </p:val>
                                        </p:tav>
                                      </p:tavLst>
                                    </p:anim>
                                    <p:anim calcmode="lin" valueType="num">
                                      <p:cBhvr additive="base">
                                        <p:cTn id="8" dur="4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xmlns:p="http://schemas.openxmlformats.org/presentationml/2006/main" id="11" presetID="2" presetClass="entr" presetSubtype="4" fill="hold" grpId="0" nodeType="click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400" fill="hold"/>
                                        <p:tgtEl>
                                          <p:spTgt spid="28"/>
                                        </p:tgtEl>
                                        <p:attrNameLst>
                                          <p:attrName>ppt_x</p:attrName>
                                        </p:attrNameLst>
                                      </p:cBhvr>
                                      <p:tavLst>
                                        <p:tav tm="0">
                                          <p:val>
                                            <p:strVal val="#ppt_x"/>
                                          </p:val>
                                        </p:tav>
                                        <p:tav tm="100000">
                                          <p:val>
                                            <p:strVal val="#ppt_x"/>
                                          </p:val>
                                        </p:tav>
                                      </p:tavLst>
                                    </p:anim>
                                    <p:anim calcmode="lin" valueType="num">
                                      <p:cBhvr additive="base">
                                        <p:cTn id="14" dur="4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xmlns:p="http://schemas.openxmlformats.org/presentationml/2006/main" id="17" presetID="22" presetClass="entr" presetSubtype="4"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down)">
                                      <p:cBhvr>
                                        <p:cTn id="19" dur="4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2" name="Rectangle 2"/>
          <p:cNvSpPr/>
          <p:nvPr/>
        </p:nvSpPr>
        <p:spPr>
          <a:xfrm>
            <a:off x="0" y="0"/>
            <a:ext cx="133350" cy="6858000"/>
          </a:xfrm>
          <a:prstGeom prst="rect">
            <a:avLst/>
          </a:prstGeom>
          <a:solidFill>
            <a:schemeClr val="accent2"/>
          </a:solidFill>
          <a:ln>
            <a:noFill/>
          </a:ln>
        </p:spPr>
      </p:sp>
      <p:grpSp>
        <p:nvGrpSpPr>
          <p:cNvPr id="6" name="Group 6"/>
          <p:cNvGrpSpPr/>
          <p:nvPr/>
        </p:nvGrpSpPr>
        <p:grpSpPr>
          <a:xfrm>
            <a:off x="592836" y="746760"/>
            <a:ext cx="4315833" cy="933069"/>
            <a:chOff x="592836" y="746760"/>
            <a:chExt cx="4315833" cy="933069"/>
          </a:xfrm>
        </p:grpSpPr>
        <p:sp>
          <p:nvSpPr>
            <p:cNvPr id="3" name="TextBox 3"/>
            <p:cNvSpPr txBox="1"/>
            <p:nvPr/>
          </p:nvSpPr>
          <p:spPr>
            <a:xfrm>
              <a:off x="603504" y="746760"/>
              <a:ext cx="1531742" cy="234696"/>
            </a:xfrm>
            <a:prstGeom prst="rect">
              <a:avLst/>
            </a:prstGeom>
            <a:noFill/>
            <a:ln>
              <a:noFill/>
            </a:ln>
          </p:spPr>
          <p:txBody>
            <a:bodyPr wrap="none" lIns="0" tIns="0" rIns="0" bIns="0" anchor="t" anchorCtr="0">
              <a:spAutoFit/>
            </a:bodyPr>
            <a:lstStyle/>
            <a:p>
              <a:pPr algn="l"/>
              <a:r>
                <a:rPr lang="en" sz="1200" b="1" spc="150" dirty="0">
                  <a:solidFill>
                    <a:schemeClr val="accent2"/>
                  </a:solidFill>
                  <a:latin typeface="+mn-lt"/>
                  <a:ea typeface="+mn-ea"/>
                  <a:cs typeface="+mn-cs"/>
                </a:rPr>
                <a:t>CONTRIBUTIONS</a:t>
              </a:r>
            </a:p>
          </p:txBody>
        </p:sp>
        <p:sp>
          <p:nvSpPr>
            <p:cNvPr id="4" name="TextBox 4"/>
            <p:cNvSpPr txBox="1"/>
            <p:nvPr/>
          </p:nvSpPr>
          <p:spPr>
            <a:xfrm>
              <a:off x="592836" y="1034415"/>
              <a:ext cx="4315833" cy="645414"/>
            </a:xfrm>
            <a:prstGeom prst="rect">
              <a:avLst/>
            </a:prstGeom>
            <a:noFill/>
            <a:ln>
              <a:noFill/>
            </a:ln>
          </p:spPr>
          <p:txBody>
            <a:bodyPr wrap="none" lIns="0" tIns="0" rIns="0" bIns="0" anchor="t" anchorCtr="0">
              <a:spAutoFit/>
            </a:bodyPr>
            <a:lstStyle/>
            <a:p>
              <a:pPr algn="l"/>
              <a:r>
                <a:rPr lang="en" sz="3300" b="1" dirty="0">
                  <a:solidFill>
                    <a:schemeClr val="dk1"/>
                  </a:solidFill>
                  <a:latin typeface="+mj-lt"/>
                  <a:ea typeface="+mj-ea"/>
                  <a:cs typeface="+mj-cs"/>
                </a:rPr>
                <a:t>Four contributions</a:t>
              </a:r>
            </a:p>
          </p:txBody>
        </p:sp>
        <p:sp>
          <p:nvSpPr>
            <p:cNvPr id="5" name="Rectangle 5"/>
            <p:cNvSpPr/>
            <p:nvPr/>
          </p:nvSpPr>
          <p:spPr>
            <a:xfrm>
              <a:off x="628650" y="1600200"/>
              <a:ext cx="914400" cy="47625"/>
            </a:xfrm>
            <a:prstGeom prst="roundRect">
              <a:avLst>
                <a:gd name="adj" fmla="val 50000"/>
              </a:avLst>
            </a:prstGeom>
            <a:solidFill>
              <a:schemeClr val="accent2"/>
            </a:solidFill>
            <a:ln>
              <a:noFill/>
            </a:ln>
          </p:spPr>
        </p:sp>
      </p:grpSp>
      <p:grpSp>
        <p:nvGrpSpPr>
          <p:cNvPr id="15" name="Group 15" descr="## [Group 15] 1&#10;The paper makes four contributions. It is the first framework to formalize personalized student simulation as a concrete,">
            <a:extLst>
              <a:ext uri="https://github.com/microsoft/ResearchStudio/paper2video/script-provenance/2026">
                <p2v:scriptBaseline xmlns:p2v="https://github.com/microsoft/ResearchStudio/paper2video/script-provenance/2026" algorithm="sha256" normalization="oneline-v1" sha256="a42fe8a5068c172db38a49b9d9e381bab336c4f584432e04a136d4e8c442072d" orderSource="geometry" orderIndex="0"/>
              </a:ext>
              <a:ext uri="https://github.com/microsoft/ResearchStudio/paper2video/semantic-provenance/2026">
                <p2vs:blockSemantics xmlns:p2vs="https://github.com/microsoft/ResearchStudio/paper2video/semantic-provenance/2026" schemaVersion="1">
                  <p2vs:concise>1</p2vs:concise>
                  <p2vs:detailed>The paper makes four contributions. It is the first framework to formalize personalized student simulation as a concrete,</p2vs:detailed>
                </p2vs:blockSemantics>
              </a:ext>
            </a:extLst>
          </p:cNvPr>
          <p:cNvGrpSpPr/>
          <p:nvPr/>
        </p:nvGrpSpPr>
        <p:grpSpPr>
          <a:xfrm>
            <a:off x="609600" y="2038350"/>
            <a:ext cx="5389093" cy="1952625"/>
            <a:chOff x="609600" y="2038350"/>
            <a:chExt cx="5389093" cy="1952625"/>
          </a:xfrm>
        </p:grpSpPr>
        <p:sp>
          <p:nvSpPr>
            <p:cNvPr id="7" name="Rectangle 7"/>
            <p:cNvSpPr/>
            <p:nvPr/>
          </p:nvSpPr>
          <p:spPr>
            <a:xfrm>
              <a:off x="609600" y="2038350"/>
              <a:ext cx="5314950" cy="1952625"/>
            </a:xfrm>
            <a:prstGeom prst="roundRect">
              <a:avLst>
                <a:gd name="adj" fmla="val 7805"/>
              </a:avLst>
            </a:prstGeom>
            <a:solidFill>
              <a:srgbClr val="FFFFFF"/>
            </a:solidFill>
            <a:ln w="19050">
              <a:solidFill>
                <a:srgbClr val="E9D5FF"/>
              </a:solidFill>
            </a:ln>
          </p:spPr>
        </p:sp>
        <p:sp>
          <p:nvSpPr>
            <p:cNvPr id="8" name="Ellipse 8"/>
            <p:cNvSpPr/>
            <p:nvPr/>
          </p:nvSpPr>
          <p:spPr>
            <a:xfrm>
              <a:off x="819150" y="2266950"/>
              <a:ext cx="571500" cy="571500"/>
            </a:xfrm>
            <a:prstGeom prst="ellipse">
              <a:avLst/>
            </a:prstGeom>
            <a:solidFill>
              <a:schemeClr val="accent1"/>
            </a:solidFill>
            <a:ln>
              <a:noFill/>
            </a:ln>
          </p:spPr>
        </p:sp>
        <p:sp>
          <p:nvSpPr>
            <p:cNvPr id="9" name="TextBox 9"/>
            <p:cNvSpPr txBox="1"/>
            <p:nvPr/>
          </p:nvSpPr>
          <p:spPr>
            <a:xfrm>
              <a:off x="1006009" y="2405062"/>
              <a:ext cx="197782" cy="440055"/>
            </a:xfrm>
            <a:prstGeom prst="rect">
              <a:avLst/>
            </a:prstGeom>
            <a:noFill/>
            <a:ln>
              <a:noFill/>
            </a:ln>
          </p:spPr>
          <p:txBody>
            <a:bodyPr wrap="none" lIns="0" tIns="0" rIns="0" bIns="0" anchor="t" anchorCtr="0">
              <a:spAutoFit/>
            </a:bodyPr>
            <a:lstStyle/>
            <a:p>
              <a:pPr algn="ctr"/>
              <a:r>
                <a:rPr lang="en" sz="2250" b="1" dirty="0">
                  <a:solidFill>
                    <a:srgbClr val="FAF5FF"/>
                  </a:solidFill>
                  <a:latin typeface="+mj-lt"/>
                  <a:ea typeface="+mj-ea"/>
                  <a:cs typeface="+mj-cs"/>
                </a:rPr>
                <a:t>1</a:t>
              </a:r>
            </a:p>
          </p:txBody>
        </p:sp>
        <p:sp>
          <p:nvSpPr>
            <p:cNvPr id="10" name="TextBox 10"/>
            <p:cNvSpPr txBox="1"/>
            <p:nvPr/>
          </p:nvSpPr>
          <p:spPr>
            <a:xfrm>
              <a:off x="1591056" y="2339340"/>
              <a:ext cx="2152044" cy="352044"/>
            </a:xfrm>
            <a:prstGeom prst="rect">
              <a:avLst/>
            </a:prstGeom>
            <a:noFill/>
            <a:ln>
              <a:noFill/>
            </a:ln>
          </p:spPr>
          <p:txBody>
            <a:bodyPr wrap="none" lIns="0" tIns="0" rIns="0" bIns="0" anchor="t" anchorCtr="0">
              <a:spAutoFit/>
            </a:bodyPr>
            <a:lstStyle/>
            <a:p>
              <a:pPr algn="l"/>
              <a:r>
                <a:rPr lang="en" sz="1800" b="1" dirty="0">
                  <a:solidFill>
                    <a:schemeClr val="accent1"/>
                  </a:solidFill>
                  <a:latin typeface="+mj-lt"/>
                  <a:ea typeface="+mj-ea"/>
                  <a:cs typeface="+mj-cs"/>
                </a:rPr>
                <a:t>A new framework</a:t>
              </a:r>
            </a:p>
          </p:txBody>
        </p:sp>
        <p:sp>
          <p:nvSpPr>
            <p:cNvPr id="11" name="TextBox 11"/>
            <p:cNvSpPr txBox="1"/>
            <p:nvPr/>
          </p:nvSpPr>
          <p:spPr>
            <a:xfrm>
              <a:off x="1593723" y="2662714"/>
              <a:ext cx="2973708" cy="249364"/>
            </a:xfrm>
            <a:prstGeom prst="rect">
              <a:avLst/>
            </a:prstGeom>
            <a:noFill/>
            <a:ln>
              <a:noFill/>
            </a:ln>
          </p:spPr>
          <p:txBody>
            <a:bodyPr wrap="none" lIns="0" tIns="0" rIns="0" bIns="0" anchor="t" anchorCtr="0">
              <a:spAutoFit/>
            </a:bodyPr>
            <a:lstStyle/>
            <a:p>
              <a:pPr algn="l"/>
              <a:r>
                <a:rPr lang="en" sz="1280" dirty="0">
                  <a:solidFill>
                    <a:schemeClr val="dk1"/>
                  </a:solidFill>
                  <a:latin typeface="+mn-lt"/>
                  <a:ea typeface="+mn-ea"/>
                  <a:cs typeface="+mn-cs"/>
                </a:rPr>
                <a:t>First to make personalized student</a:t>
              </a:r>
            </a:p>
          </p:txBody>
        </p:sp>
        <p:sp>
          <p:nvSpPr>
            <p:cNvPr id="12" name="TextBox 12"/>
            <p:cNvSpPr txBox="1"/>
            <p:nvPr/>
          </p:nvSpPr>
          <p:spPr>
            <a:xfrm>
              <a:off x="944880" y="3114675"/>
              <a:ext cx="3538918" cy="293370"/>
            </a:xfrm>
            <a:prstGeom prst="rect">
              <a:avLst/>
            </a:prstGeom>
            <a:noFill/>
            <a:ln>
              <a:noFill/>
            </a:ln>
          </p:spPr>
          <p:txBody>
            <a:bodyPr wrap="none" lIns="0" tIns="0" rIns="0" bIns="0" anchor="t" anchorCtr="0">
              <a:spAutoFit/>
            </a:bodyPr>
            <a:lstStyle/>
            <a:p>
              <a:pPr algn="l"/>
              <a:r>
                <a:rPr lang="en" sz="1500" dirty="0">
                  <a:solidFill>
                    <a:schemeClr val="dk1"/>
                  </a:solidFill>
                  <a:latin typeface="+mn-lt"/>
                  <a:ea typeface="+mn-ea"/>
                  <a:cs typeface="+mn-cs"/>
                </a:rPr>
                <a:t>simulation an optimizable objective,</a:t>
              </a:r>
            </a:p>
          </p:txBody>
        </p:sp>
        <p:sp>
          <p:nvSpPr>
            <p:cNvPr id="13" name="TextBox 13"/>
            <p:cNvSpPr txBox="1"/>
            <p:nvPr/>
          </p:nvSpPr>
          <p:spPr>
            <a:xfrm>
              <a:off x="944880" y="3381375"/>
              <a:ext cx="2791778" cy="293370"/>
            </a:xfrm>
            <a:prstGeom prst="rect">
              <a:avLst/>
            </a:prstGeom>
            <a:noFill/>
            <a:ln>
              <a:noFill/>
            </a:ln>
          </p:spPr>
          <p:txBody>
            <a:bodyPr wrap="none" lIns="0" tIns="0" rIns="0" bIns="0" anchor="t" anchorCtr="0">
              <a:spAutoFit/>
            </a:bodyPr>
            <a:lstStyle/>
            <a:p>
              <a:pPr algn="l"/>
              <a:r>
                <a:rPr lang="en" sz="1500" dirty="0">
                  <a:solidFill>
                    <a:schemeClr val="dk1"/>
                  </a:solidFill>
                  <a:latin typeface="+mn-lt"/>
                  <a:ea typeface="+mn-ea"/>
                  <a:cs typeface="+mn-cs"/>
                </a:rPr>
                <a:t>formalizing two properties:</a:t>
              </a:r>
            </a:p>
          </p:txBody>
        </p:sp>
        <p:sp>
          <p:nvSpPr>
            <p:cNvPr id="14" name="TextBox 14"/>
            <p:cNvSpPr txBox="1"/>
            <p:nvPr/>
          </p:nvSpPr>
          <p:spPr>
            <a:xfrm>
              <a:off x="944880" y="3648075"/>
              <a:ext cx="5053813" cy="293370"/>
            </a:xfrm>
            <a:prstGeom prst="rect">
              <a:avLst/>
            </a:prstGeom>
            <a:noFill/>
            <a:ln>
              <a:noFill/>
            </a:ln>
          </p:spPr>
          <p:txBody>
            <a:bodyPr wrap="none" lIns="0" tIns="0" rIns="0" bIns="0" anchor="t" anchorCtr="0">
              <a:spAutoFit/>
            </a:bodyPr>
            <a:lstStyle/>
            <a:p>
              <a:pPr algn="l"/>
              <a:r>
                <a:rPr lang="en" sz="1500" b="1" dirty="0">
                  <a:solidFill>
                    <a:schemeClr val="accent2"/>
                  </a:solidFill>
                  <a:latin typeface="+mn-lt"/>
                  <a:ea typeface="+mn-ea"/>
                  <a:cs typeface="+mn-cs"/>
                </a:rPr>
                <a:t>behavioral fidelity F · guidance responsiveness R</a:t>
              </a:r>
            </a:p>
          </p:txBody>
        </p:sp>
      </p:grpSp>
      <p:grpSp>
        <p:nvGrpSpPr>
          <p:cNvPr id="24" name="Group 24" descr="## [Group 24] 2&#10;optimizable objective built on two properties: behavioral fidelity and guidance responsiveness. It presents StudentSim, a training method that">
            <a:extLst>
              <a:ext uri="https://github.com/microsoft/ResearchStudio/paper2video/script-provenance/2026">
                <p2v:scriptBaseline xmlns:p2v="https://github.com/microsoft/ResearchStudio/paper2video/script-provenance/2026" algorithm="sha256" normalization="oneline-v1" sha256="33cdcc9d18a1df40c7afcf5803e602127a20b3ffc3ef930d0da5488f6a4e4ea2" orderSource="geometry" orderIndex="1"/>
              </a:ext>
              <a:ext uri="https://github.com/microsoft/ResearchStudio/paper2video/semantic-provenance/2026">
                <p2vs:blockSemantics xmlns:p2vs="https://github.com/microsoft/ResearchStudio/paper2video/semantic-provenance/2026" schemaVersion="1">
                  <p2vs:concise>2</p2vs:concise>
                  <p2vs:detailed>optimizable objective built on two properties: behavioral fidelity and guidance responsiveness. It presents StudentSim, a training method that</p2vs:detailed>
                </p2vs:blockSemantics>
              </a:ext>
            </a:extLst>
          </p:cNvPr>
          <p:cNvGrpSpPr/>
          <p:nvPr/>
        </p:nvGrpSpPr>
        <p:grpSpPr>
          <a:xfrm>
            <a:off x="6267450" y="2038350"/>
            <a:ext cx="5314950" cy="1952625"/>
            <a:chOff x="6267450" y="2038350"/>
            <a:chExt cx="5314950" cy="1952625"/>
          </a:xfrm>
        </p:grpSpPr>
        <p:sp>
          <p:nvSpPr>
            <p:cNvPr id="16" name="Rectangle 16"/>
            <p:cNvSpPr/>
            <p:nvPr/>
          </p:nvSpPr>
          <p:spPr>
            <a:xfrm>
              <a:off x="6267450" y="2038350"/>
              <a:ext cx="5314950" cy="1952625"/>
            </a:xfrm>
            <a:prstGeom prst="roundRect">
              <a:avLst>
                <a:gd name="adj" fmla="val 7805"/>
              </a:avLst>
            </a:prstGeom>
            <a:solidFill>
              <a:srgbClr val="FFFFFF"/>
            </a:solidFill>
            <a:ln w="19050">
              <a:solidFill>
                <a:srgbClr val="E9D5FF"/>
              </a:solidFill>
            </a:ln>
          </p:spPr>
        </p:sp>
        <p:sp>
          <p:nvSpPr>
            <p:cNvPr id="17" name="Ellipse 17"/>
            <p:cNvSpPr/>
            <p:nvPr/>
          </p:nvSpPr>
          <p:spPr>
            <a:xfrm>
              <a:off x="6477000" y="2266950"/>
              <a:ext cx="571500" cy="571500"/>
            </a:xfrm>
            <a:prstGeom prst="ellipse">
              <a:avLst/>
            </a:prstGeom>
            <a:solidFill>
              <a:schemeClr val="accent2"/>
            </a:solidFill>
            <a:ln>
              <a:noFill/>
            </a:ln>
          </p:spPr>
        </p:sp>
        <p:sp>
          <p:nvSpPr>
            <p:cNvPr id="18" name="TextBox 18"/>
            <p:cNvSpPr txBox="1"/>
            <p:nvPr/>
          </p:nvSpPr>
          <p:spPr>
            <a:xfrm>
              <a:off x="6663859" y="2405062"/>
              <a:ext cx="197782" cy="440055"/>
            </a:xfrm>
            <a:prstGeom prst="rect">
              <a:avLst/>
            </a:prstGeom>
            <a:noFill/>
            <a:ln>
              <a:noFill/>
            </a:ln>
          </p:spPr>
          <p:txBody>
            <a:bodyPr wrap="none" lIns="0" tIns="0" rIns="0" bIns="0" anchor="t" anchorCtr="0">
              <a:spAutoFit/>
            </a:bodyPr>
            <a:lstStyle/>
            <a:p>
              <a:pPr algn="ctr"/>
              <a:r>
                <a:rPr lang="en" sz="2250" b="1" dirty="0">
                  <a:solidFill>
                    <a:srgbClr val="FAF5FF"/>
                  </a:solidFill>
                  <a:latin typeface="+mj-lt"/>
                  <a:ea typeface="+mj-ea"/>
                  <a:cs typeface="+mj-cs"/>
                </a:rPr>
                <a:t>2</a:t>
              </a:r>
            </a:p>
          </p:txBody>
        </p:sp>
        <p:sp>
          <p:nvSpPr>
            <p:cNvPr id="19" name="TextBox 19"/>
            <p:cNvSpPr txBox="1"/>
            <p:nvPr/>
          </p:nvSpPr>
          <p:spPr>
            <a:xfrm>
              <a:off x="7248906" y="2339340"/>
              <a:ext cx="1420639" cy="352044"/>
            </a:xfrm>
            <a:prstGeom prst="rect">
              <a:avLst/>
            </a:prstGeom>
            <a:noFill/>
            <a:ln>
              <a:noFill/>
            </a:ln>
          </p:spPr>
          <p:txBody>
            <a:bodyPr wrap="none" lIns="0" tIns="0" rIns="0" bIns="0" anchor="t" anchorCtr="0">
              <a:spAutoFit/>
            </a:bodyPr>
            <a:lstStyle/>
            <a:p>
              <a:pPr algn="l"/>
              <a:r>
                <a:rPr lang="en" sz="1800" b="1" dirty="0">
                  <a:solidFill>
                    <a:schemeClr val="accent1"/>
                  </a:solidFill>
                  <a:latin typeface="+mj-lt"/>
                  <a:ea typeface="+mj-ea"/>
                  <a:cs typeface="+mj-cs"/>
                </a:rPr>
                <a:t>StudentSim</a:t>
              </a:r>
            </a:p>
          </p:txBody>
        </p:sp>
        <p:sp>
          <p:nvSpPr>
            <p:cNvPr id="20" name="TextBox 20"/>
            <p:cNvSpPr txBox="1"/>
            <p:nvPr/>
          </p:nvSpPr>
          <p:spPr>
            <a:xfrm>
              <a:off x="7251573" y="2662714"/>
              <a:ext cx="1675780" cy="249364"/>
            </a:xfrm>
            <a:prstGeom prst="rect">
              <a:avLst/>
            </a:prstGeom>
            <a:noFill/>
            <a:ln>
              <a:noFill/>
            </a:ln>
          </p:spPr>
          <p:txBody>
            <a:bodyPr wrap="none" lIns="0" tIns="0" rIns="0" bIns="0" anchor="t" anchorCtr="0">
              <a:spAutoFit/>
            </a:bodyPr>
            <a:lstStyle/>
            <a:p>
              <a:pPr algn="l"/>
              <a:r>
                <a:rPr lang="en" sz="1280" dirty="0">
                  <a:solidFill>
                    <a:schemeClr val="dk1"/>
                  </a:solidFill>
                  <a:latin typeface="+mn-lt"/>
                  <a:ea typeface="+mn-ea"/>
                  <a:cs typeface="+mn-cs"/>
                </a:rPr>
                <a:t>the training method</a:t>
              </a:r>
            </a:p>
          </p:txBody>
        </p:sp>
        <p:sp>
          <p:nvSpPr>
            <p:cNvPr id="21" name="TextBox 21"/>
            <p:cNvSpPr txBox="1"/>
            <p:nvPr/>
          </p:nvSpPr>
          <p:spPr>
            <a:xfrm>
              <a:off x="6602730" y="3114675"/>
              <a:ext cx="3383937" cy="293370"/>
            </a:xfrm>
            <a:prstGeom prst="rect">
              <a:avLst/>
            </a:prstGeom>
            <a:noFill/>
            <a:ln>
              <a:noFill/>
            </a:ln>
          </p:spPr>
          <p:txBody>
            <a:bodyPr wrap="none" lIns="0" tIns="0" rIns="0" bIns="0" anchor="t" anchorCtr="0">
              <a:spAutoFit/>
            </a:bodyPr>
            <a:lstStyle/>
            <a:p>
              <a:pPr algn="l"/>
              <a:r>
                <a:rPr lang="en" sz="1500" dirty="0">
                  <a:solidFill>
                    <a:schemeClr val="dk1"/>
                  </a:solidFill>
                  <a:latin typeface="+mn-lt"/>
                  <a:ea typeface="+mn-ea"/>
                  <a:cs typeface="+mn-cs"/>
                </a:rPr>
                <a:t>A two-stage pipeline that realizes</a:t>
              </a:r>
            </a:p>
          </p:txBody>
        </p:sp>
        <p:sp>
          <p:nvSpPr>
            <p:cNvPr id="22" name="TextBox 22"/>
            <p:cNvSpPr txBox="1"/>
            <p:nvPr/>
          </p:nvSpPr>
          <p:spPr>
            <a:xfrm>
              <a:off x="6602730" y="3381375"/>
              <a:ext cx="2852357" cy="293370"/>
            </a:xfrm>
            <a:prstGeom prst="rect">
              <a:avLst/>
            </a:prstGeom>
            <a:noFill/>
            <a:ln>
              <a:noFill/>
            </a:ln>
          </p:spPr>
          <p:txBody>
            <a:bodyPr wrap="none" lIns="0" tIns="0" rIns="0" bIns="0" anchor="t" anchorCtr="0">
              <a:spAutoFit/>
            </a:bodyPr>
            <a:lstStyle/>
            <a:p>
              <a:pPr algn="l"/>
              <a:r>
                <a:rPr lang="en" sz="1500" dirty="0">
                  <a:solidFill>
                    <a:schemeClr val="dk1"/>
                  </a:solidFill>
                  <a:latin typeface="+mn-lt"/>
                  <a:ea typeface="+mn-ea"/>
                  <a:cs typeface="+mn-cs"/>
                </a:rPr>
                <a:t>both properties from sparse</a:t>
              </a:r>
            </a:p>
          </p:txBody>
        </p:sp>
        <p:sp>
          <p:nvSpPr>
            <p:cNvPr id="23" name="TextBox 23"/>
            <p:cNvSpPr txBox="1"/>
            <p:nvPr/>
          </p:nvSpPr>
          <p:spPr>
            <a:xfrm>
              <a:off x="6602730" y="3648075"/>
              <a:ext cx="1852803" cy="293370"/>
            </a:xfrm>
            <a:prstGeom prst="rect">
              <a:avLst/>
            </a:prstGeom>
            <a:noFill/>
            <a:ln>
              <a:noFill/>
            </a:ln>
          </p:spPr>
          <p:txBody>
            <a:bodyPr wrap="none" lIns="0" tIns="0" rIns="0" bIns="0" anchor="t" anchorCtr="0">
              <a:spAutoFit/>
            </a:bodyPr>
            <a:lstStyle/>
            <a:p>
              <a:pPr algn="l"/>
              <a:r>
                <a:rPr lang="en" sz="1500" dirty="0">
                  <a:solidFill>
                    <a:schemeClr val="dk1"/>
                  </a:solidFill>
                  <a:latin typeface="+mn-lt"/>
                  <a:ea typeface="+mn-ea"/>
                  <a:cs typeface="+mn-cs"/>
                </a:rPr>
                <a:t>per-student data.</a:t>
              </a:r>
            </a:p>
          </p:txBody>
        </p:sp>
      </p:grpSp>
      <p:grpSp>
        <p:nvGrpSpPr>
          <p:cNvPr id="33" name="Group 33" descr="## [Group 33] 3&#10;realizes both. It releases StudentSimEval, a standardized protocol over sixty students in three domains. And it demonstrates, through">
            <a:extLst>
              <a:ext uri="https://github.com/microsoft/ResearchStudio/paper2video/script-provenance/2026">
                <p2v:scriptBaseline xmlns:p2v="https://github.com/microsoft/ResearchStudio/paper2video/script-provenance/2026" algorithm="sha256" normalization="oneline-v1" sha256="a035cdad01955b7432ca09483380f85e64dddb6ceb567ad29defd004bfda49a2" orderSource="geometry" orderIndex="2"/>
              </a:ext>
              <a:ext uri="https://github.com/microsoft/ResearchStudio/paper2video/semantic-provenance/2026">
                <p2vs:blockSemantics xmlns:p2vs="https://github.com/microsoft/ResearchStudio/paper2video/semantic-provenance/2026" schemaVersion="1">
                  <p2vs:concise>3</p2vs:concise>
                  <p2vs:detailed>realizes both. It releases StudentSimEval, a standardized protocol over sixty students in three domains. And it demonstrates, through</p2vs:detailed>
                </p2vs:blockSemantics>
              </a:ext>
            </a:extLst>
          </p:cNvPr>
          <p:cNvGrpSpPr/>
          <p:nvPr/>
        </p:nvGrpSpPr>
        <p:grpSpPr>
          <a:xfrm>
            <a:off x="609600" y="4181475"/>
            <a:ext cx="5314950" cy="1952625"/>
            <a:chOff x="609600" y="4181475"/>
            <a:chExt cx="5314950" cy="1952625"/>
          </a:xfrm>
        </p:grpSpPr>
        <p:sp>
          <p:nvSpPr>
            <p:cNvPr id="25" name="Rectangle 25"/>
            <p:cNvSpPr/>
            <p:nvPr/>
          </p:nvSpPr>
          <p:spPr>
            <a:xfrm>
              <a:off x="609600" y="4181475"/>
              <a:ext cx="5314950" cy="1952625"/>
            </a:xfrm>
            <a:prstGeom prst="roundRect">
              <a:avLst>
                <a:gd name="adj" fmla="val 7805"/>
              </a:avLst>
            </a:prstGeom>
            <a:solidFill>
              <a:srgbClr val="FFFFFF"/>
            </a:solidFill>
            <a:ln w="19050">
              <a:solidFill>
                <a:srgbClr val="E9D5FF"/>
              </a:solidFill>
            </a:ln>
          </p:spPr>
        </p:sp>
        <p:sp>
          <p:nvSpPr>
            <p:cNvPr id="26" name="Ellipse 26"/>
            <p:cNvSpPr/>
            <p:nvPr/>
          </p:nvSpPr>
          <p:spPr>
            <a:xfrm>
              <a:off x="819150" y="4410075"/>
              <a:ext cx="571500" cy="571500"/>
            </a:xfrm>
            <a:prstGeom prst="ellipse">
              <a:avLst/>
            </a:prstGeom>
            <a:solidFill>
              <a:schemeClr val="accent2"/>
            </a:solidFill>
            <a:ln>
              <a:noFill/>
            </a:ln>
          </p:spPr>
        </p:sp>
        <p:sp>
          <p:nvSpPr>
            <p:cNvPr id="27" name="TextBox 27"/>
            <p:cNvSpPr txBox="1"/>
            <p:nvPr/>
          </p:nvSpPr>
          <p:spPr>
            <a:xfrm>
              <a:off x="1006009" y="4548188"/>
              <a:ext cx="197782" cy="440055"/>
            </a:xfrm>
            <a:prstGeom prst="rect">
              <a:avLst/>
            </a:prstGeom>
            <a:noFill/>
            <a:ln>
              <a:noFill/>
            </a:ln>
          </p:spPr>
          <p:txBody>
            <a:bodyPr wrap="none" lIns="0" tIns="0" rIns="0" bIns="0" anchor="t" anchorCtr="0">
              <a:spAutoFit/>
            </a:bodyPr>
            <a:lstStyle/>
            <a:p>
              <a:pPr algn="ctr"/>
              <a:r>
                <a:rPr lang="en" sz="2250" b="1" dirty="0">
                  <a:solidFill>
                    <a:srgbClr val="FAF5FF"/>
                  </a:solidFill>
                  <a:latin typeface="+mj-lt"/>
                  <a:ea typeface="+mj-ea"/>
                  <a:cs typeface="+mj-cs"/>
                </a:rPr>
                <a:t>3</a:t>
              </a:r>
            </a:p>
          </p:txBody>
        </p:sp>
        <p:sp>
          <p:nvSpPr>
            <p:cNvPr id="28" name="TextBox 28"/>
            <p:cNvSpPr txBox="1"/>
            <p:nvPr/>
          </p:nvSpPr>
          <p:spPr>
            <a:xfrm>
              <a:off x="1591056" y="4482465"/>
              <a:ext cx="1923920" cy="352044"/>
            </a:xfrm>
            <a:prstGeom prst="rect">
              <a:avLst/>
            </a:prstGeom>
            <a:noFill/>
            <a:ln>
              <a:noFill/>
            </a:ln>
          </p:spPr>
          <p:txBody>
            <a:bodyPr wrap="none" lIns="0" tIns="0" rIns="0" bIns="0" anchor="t" anchorCtr="0">
              <a:spAutoFit/>
            </a:bodyPr>
            <a:lstStyle/>
            <a:p>
              <a:pPr algn="l"/>
              <a:r>
                <a:rPr lang="en" sz="1800" b="1" dirty="0">
                  <a:solidFill>
                    <a:schemeClr val="accent1"/>
                  </a:solidFill>
                  <a:latin typeface="+mj-lt"/>
                  <a:ea typeface="+mj-ea"/>
                  <a:cs typeface="+mj-cs"/>
                </a:rPr>
                <a:t>StudentSimEval</a:t>
              </a:r>
            </a:p>
          </p:txBody>
        </p:sp>
        <p:sp>
          <p:nvSpPr>
            <p:cNvPr id="29" name="TextBox 29"/>
            <p:cNvSpPr txBox="1"/>
            <p:nvPr/>
          </p:nvSpPr>
          <p:spPr>
            <a:xfrm>
              <a:off x="1593723" y="4805839"/>
              <a:ext cx="2192721" cy="249364"/>
            </a:xfrm>
            <a:prstGeom prst="rect">
              <a:avLst/>
            </a:prstGeom>
            <a:noFill/>
            <a:ln>
              <a:noFill/>
            </a:ln>
          </p:spPr>
          <p:txBody>
            <a:bodyPr wrap="none" lIns="0" tIns="0" rIns="0" bIns="0" anchor="t" anchorCtr="0">
              <a:spAutoFit/>
            </a:bodyPr>
            <a:lstStyle/>
            <a:p>
              <a:pPr algn="l"/>
              <a:r>
                <a:rPr lang="en" sz="1280" dirty="0">
                  <a:solidFill>
                    <a:schemeClr val="dk1"/>
                  </a:solidFill>
                  <a:latin typeface="+mn-lt"/>
                  <a:ea typeface="+mn-ea"/>
                  <a:cs typeface="+mn-cs"/>
                </a:rPr>
                <a:t>a standardized benchmark</a:t>
              </a:r>
            </a:p>
          </p:txBody>
        </p:sp>
        <p:sp>
          <p:nvSpPr>
            <p:cNvPr id="30" name="TextBox 30"/>
            <p:cNvSpPr txBox="1"/>
            <p:nvPr/>
          </p:nvSpPr>
          <p:spPr>
            <a:xfrm>
              <a:off x="944880" y="5257800"/>
              <a:ext cx="3023997" cy="293370"/>
            </a:xfrm>
            <a:prstGeom prst="rect">
              <a:avLst/>
            </a:prstGeom>
            <a:noFill/>
            <a:ln>
              <a:noFill/>
            </a:ln>
          </p:spPr>
          <p:txBody>
            <a:bodyPr wrap="none" lIns="0" tIns="0" rIns="0" bIns="0" anchor="t" anchorCtr="0">
              <a:spAutoFit/>
            </a:bodyPr>
            <a:lstStyle/>
            <a:p>
              <a:pPr algn="l"/>
              <a:r>
                <a:rPr lang="en" sz="1500" dirty="0">
                  <a:solidFill>
                    <a:schemeClr val="dk1"/>
                  </a:solidFill>
                  <a:latin typeface="+mn-lt"/>
                  <a:ea typeface="+mn-ea"/>
                  <a:cs typeface="+mn-cs"/>
                </a:rPr>
                <a:t>60 students across 3 domains,</a:t>
              </a:r>
            </a:p>
          </p:txBody>
        </p:sp>
        <p:sp>
          <p:nvSpPr>
            <p:cNvPr id="31" name="TextBox 31"/>
            <p:cNvSpPr txBox="1"/>
            <p:nvPr/>
          </p:nvSpPr>
          <p:spPr>
            <a:xfrm>
              <a:off x="944880" y="5524500"/>
              <a:ext cx="3034094" cy="293370"/>
            </a:xfrm>
            <a:prstGeom prst="rect">
              <a:avLst/>
            </a:prstGeom>
            <a:noFill/>
            <a:ln>
              <a:noFill/>
            </a:ln>
          </p:spPr>
          <p:txBody>
            <a:bodyPr wrap="none" lIns="0" tIns="0" rIns="0" bIns="0" anchor="t" anchorCtr="0">
              <a:spAutoFit/>
            </a:bodyPr>
            <a:lstStyle/>
            <a:p>
              <a:pPr algn="l"/>
              <a:r>
                <a:rPr lang="en" sz="1500" dirty="0">
                  <a:solidFill>
                    <a:schemeClr val="dk1"/>
                  </a:solidFill>
                  <a:latin typeface="+mn-lt"/>
                  <a:ea typeface="+mn-ea"/>
                  <a:cs typeface="+mn-cs"/>
                </a:rPr>
                <a:t>with released code for direct,</a:t>
              </a:r>
            </a:p>
          </p:txBody>
        </p:sp>
        <p:sp>
          <p:nvSpPr>
            <p:cNvPr id="32" name="TextBox 32"/>
            <p:cNvSpPr txBox="1"/>
            <p:nvPr/>
          </p:nvSpPr>
          <p:spPr>
            <a:xfrm>
              <a:off x="944880" y="5791200"/>
              <a:ext cx="2519172" cy="293370"/>
            </a:xfrm>
            <a:prstGeom prst="rect">
              <a:avLst/>
            </a:prstGeom>
            <a:noFill/>
            <a:ln>
              <a:noFill/>
            </a:ln>
          </p:spPr>
          <p:txBody>
            <a:bodyPr wrap="none" lIns="0" tIns="0" rIns="0" bIns="0" anchor="t" anchorCtr="0">
              <a:spAutoFit/>
            </a:bodyPr>
            <a:lstStyle/>
            <a:p>
              <a:pPr algn="l"/>
              <a:r>
                <a:rPr lang="en" sz="1500" dirty="0">
                  <a:solidFill>
                    <a:schemeClr val="dk1"/>
                  </a:solidFill>
                  <a:latin typeface="+mn-lt"/>
                  <a:ea typeface="+mn-ea"/>
                  <a:cs typeface="+mn-cs"/>
                </a:rPr>
                <a:t>reproducible comparison.</a:t>
              </a:r>
            </a:p>
          </p:txBody>
        </p:sp>
      </p:grpSp>
      <p:grpSp>
        <p:nvGrpSpPr>
          <p:cNvPr id="42" name="Group 42" descr="## [Group 42] 4&#10;reinforcement learning, that a trained simulator can serve as a useful reward source for improving an AI tutor.">
            <a:extLst>
              <a:ext uri="https://github.com/microsoft/ResearchStudio/paper2video/script-provenance/2026">
                <p2v:scriptBaseline xmlns:p2v="https://github.com/microsoft/ResearchStudio/paper2video/script-provenance/2026" algorithm="sha256" normalization="oneline-v1" sha256="6aa05b47abbebdf557bb10cac712f2a04e93c52ee74e2e340977a8c70f7e032b" orderSource="geometry" orderIndex="3"/>
              </a:ext>
              <a:ext uri="https://github.com/microsoft/ResearchStudio/paper2video/semantic-provenance/2026">
                <p2vs:blockSemantics xmlns:p2vs="https://github.com/microsoft/ResearchStudio/paper2video/semantic-provenance/2026" schemaVersion="1">
                  <p2vs:concise>4</p2vs:concise>
                  <p2vs:detailed>reinforcement learning, that a trained simulator can serve as a useful reward source for improving an AI tutor.</p2vs:detailed>
                </p2vs:blockSemantics>
              </a:ext>
            </a:extLst>
          </p:cNvPr>
          <p:cNvGrpSpPr/>
          <p:nvPr/>
        </p:nvGrpSpPr>
        <p:grpSpPr>
          <a:xfrm>
            <a:off x="6267450" y="4181475"/>
            <a:ext cx="5314950" cy="1952625"/>
            <a:chOff x="6267450" y="4181475"/>
            <a:chExt cx="5314950" cy="1952625"/>
          </a:xfrm>
        </p:grpSpPr>
        <p:sp>
          <p:nvSpPr>
            <p:cNvPr id="34" name="Rectangle 34"/>
            <p:cNvSpPr/>
            <p:nvPr/>
          </p:nvSpPr>
          <p:spPr>
            <a:xfrm>
              <a:off x="6267450" y="4181475"/>
              <a:ext cx="5314950" cy="1952625"/>
            </a:xfrm>
            <a:prstGeom prst="roundRect">
              <a:avLst>
                <a:gd name="adj" fmla="val 7805"/>
              </a:avLst>
            </a:prstGeom>
            <a:solidFill>
              <a:srgbClr val="FFFFFF"/>
            </a:solidFill>
            <a:ln w="19050">
              <a:solidFill>
                <a:srgbClr val="E9D5FF"/>
              </a:solidFill>
            </a:ln>
          </p:spPr>
        </p:sp>
        <p:sp>
          <p:nvSpPr>
            <p:cNvPr id="35" name="Ellipse 35"/>
            <p:cNvSpPr/>
            <p:nvPr/>
          </p:nvSpPr>
          <p:spPr>
            <a:xfrm>
              <a:off x="6477000" y="4410075"/>
              <a:ext cx="571500" cy="571500"/>
            </a:xfrm>
            <a:prstGeom prst="ellipse">
              <a:avLst/>
            </a:prstGeom>
            <a:solidFill>
              <a:schemeClr val="accent1"/>
            </a:solidFill>
            <a:ln>
              <a:noFill/>
            </a:ln>
          </p:spPr>
        </p:sp>
        <p:sp>
          <p:nvSpPr>
            <p:cNvPr id="36" name="TextBox 36"/>
            <p:cNvSpPr txBox="1"/>
            <p:nvPr/>
          </p:nvSpPr>
          <p:spPr>
            <a:xfrm>
              <a:off x="6663859" y="4548188"/>
              <a:ext cx="197782" cy="440055"/>
            </a:xfrm>
            <a:prstGeom prst="rect">
              <a:avLst/>
            </a:prstGeom>
            <a:noFill/>
            <a:ln>
              <a:noFill/>
            </a:ln>
          </p:spPr>
          <p:txBody>
            <a:bodyPr wrap="none" lIns="0" tIns="0" rIns="0" bIns="0" anchor="t" anchorCtr="0">
              <a:spAutoFit/>
            </a:bodyPr>
            <a:lstStyle/>
            <a:p>
              <a:pPr algn="ctr"/>
              <a:r>
                <a:rPr lang="en" sz="2250" b="1" dirty="0">
                  <a:solidFill>
                    <a:srgbClr val="FAF5FF"/>
                  </a:solidFill>
                  <a:latin typeface="+mj-lt"/>
                  <a:ea typeface="+mj-ea"/>
                  <a:cs typeface="+mj-cs"/>
                </a:rPr>
                <a:t>4</a:t>
              </a:r>
            </a:p>
          </p:txBody>
        </p:sp>
        <p:sp>
          <p:nvSpPr>
            <p:cNvPr id="37" name="TextBox 37"/>
            <p:cNvSpPr txBox="1"/>
            <p:nvPr/>
          </p:nvSpPr>
          <p:spPr>
            <a:xfrm>
              <a:off x="7248906" y="4482465"/>
              <a:ext cx="2503739" cy="352044"/>
            </a:xfrm>
            <a:prstGeom prst="rect">
              <a:avLst/>
            </a:prstGeom>
            <a:noFill/>
            <a:ln>
              <a:noFill/>
            </a:ln>
          </p:spPr>
          <p:txBody>
            <a:bodyPr wrap="none" lIns="0" tIns="0" rIns="0" bIns="0" anchor="t" anchorCtr="0">
              <a:spAutoFit/>
            </a:bodyPr>
            <a:lstStyle/>
            <a:p>
              <a:pPr algn="l"/>
              <a:r>
                <a:rPr lang="en" sz="1800" b="1" dirty="0">
                  <a:solidFill>
                    <a:schemeClr val="accent1"/>
                  </a:solidFill>
                  <a:latin typeface="+mj-lt"/>
                  <a:ea typeface="+mj-ea"/>
                  <a:cs typeface="+mj-cs"/>
                </a:rPr>
                <a:t>RL proof of concept</a:t>
              </a:r>
            </a:p>
          </p:txBody>
        </p:sp>
        <p:sp>
          <p:nvSpPr>
            <p:cNvPr id="38" name="TextBox 38"/>
            <p:cNvSpPr txBox="1"/>
            <p:nvPr/>
          </p:nvSpPr>
          <p:spPr>
            <a:xfrm>
              <a:off x="7251573" y="4805839"/>
              <a:ext cx="1158839" cy="249364"/>
            </a:xfrm>
            <a:prstGeom prst="rect">
              <a:avLst/>
            </a:prstGeom>
            <a:noFill/>
            <a:ln>
              <a:noFill/>
            </a:ln>
          </p:spPr>
          <p:txBody>
            <a:bodyPr wrap="none" lIns="0" tIns="0" rIns="0" bIns="0" anchor="t" anchorCtr="0">
              <a:spAutoFit/>
            </a:bodyPr>
            <a:lstStyle/>
            <a:p>
              <a:pPr algn="l"/>
              <a:r>
                <a:rPr lang="en" sz="1280" dirty="0">
                  <a:solidFill>
                    <a:schemeClr val="dk1"/>
                  </a:solidFill>
                  <a:latin typeface="+mn-lt"/>
                  <a:ea typeface="+mn-ea"/>
                  <a:cs typeface="+mn-cs"/>
                </a:rPr>
                <a:t>a chess tutor</a:t>
              </a:r>
            </a:p>
          </p:txBody>
        </p:sp>
        <p:sp>
          <p:nvSpPr>
            <p:cNvPr id="39" name="TextBox 39"/>
            <p:cNvSpPr txBox="1"/>
            <p:nvPr/>
          </p:nvSpPr>
          <p:spPr>
            <a:xfrm>
              <a:off x="6602730" y="5257800"/>
              <a:ext cx="3101377" cy="293370"/>
            </a:xfrm>
            <a:prstGeom prst="rect">
              <a:avLst/>
            </a:prstGeom>
            <a:noFill/>
            <a:ln>
              <a:noFill/>
            </a:ln>
          </p:spPr>
          <p:txBody>
            <a:bodyPr wrap="none" lIns="0" tIns="0" rIns="0" bIns="0" anchor="t" anchorCtr="0">
              <a:spAutoFit/>
            </a:bodyPr>
            <a:lstStyle/>
            <a:p>
              <a:pPr algn="l"/>
              <a:r>
                <a:rPr lang="en" sz="1500" dirty="0">
                  <a:solidFill>
                    <a:schemeClr val="dk1"/>
                  </a:solidFill>
                  <a:latin typeface="+mn-lt"/>
                  <a:ea typeface="+mn-ea"/>
                  <a:cs typeface="+mn-cs"/>
                </a:rPr>
                <a:t>A trained simulator serves as a</a:t>
              </a:r>
            </a:p>
          </p:txBody>
        </p:sp>
        <p:sp>
          <p:nvSpPr>
            <p:cNvPr id="40" name="TextBox 40"/>
            <p:cNvSpPr txBox="1"/>
            <p:nvPr/>
          </p:nvSpPr>
          <p:spPr>
            <a:xfrm>
              <a:off x="6602730" y="5524500"/>
              <a:ext cx="3518726" cy="293370"/>
            </a:xfrm>
            <a:prstGeom prst="rect">
              <a:avLst/>
            </a:prstGeom>
            <a:noFill/>
            <a:ln>
              <a:noFill/>
            </a:ln>
          </p:spPr>
          <p:txBody>
            <a:bodyPr wrap="none" lIns="0" tIns="0" rIns="0" bIns="0" anchor="t" anchorCtr="0">
              <a:spAutoFit/>
            </a:bodyPr>
            <a:lstStyle/>
            <a:p>
              <a:pPr algn="l"/>
              <a:r>
                <a:rPr lang="en" sz="1500" dirty="0">
                  <a:solidFill>
                    <a:schemeClr val="dk1"/>
                  </a:solidFill>
                  <a:latin typeface="+mn-lt"/>
                  <a:ea typeface="+mn-ea"/>
                  <a:cs typeface="+mn-cs"/>
                </a:rPr>
                <a:t>useful reward source for improving</a:t>
              </a:r>
            </a:p>
          </p:txBody>
        </p:sp>
        <p:sp>
          <p:nvSpPr>
            <p:cNvPr id="41" name="TextBox 41"/>
            <p:cNvSpPr txBox="1"/>
            <p:nvPr/>
          </p:nvSpPr>
          <p:spPr>
            <a:xfrm>
              <a:off x="6602730" y="5791200"/>
              <a:ext cx="1211390" cy="293370"/>
            </a:xfrm>
            <a:prstGeom prst="rect">
              <a:avLst/>
            </a:prstGeom>
            <a:noFill/>
            <a:ln>
              <a:noFill/>
            </a:ln>
          </p:spPr>
          <p:txBody>
            <a:bodyPr wrap="none" lIns="0" tIns="0" rIns="0" bIns="0" anchor="t" anchorCtr="0">
              <a:spAutoFit/>
            </a:bodyPr>
            <a:lstStyle/>
            <a:p>
              <a:pPr algn="l"/>
              <a:r>
                <a:rPr lang="en" sz="1500" dirty="0">
                  <a:solidFill>
                    <a:schemeClr val="dk1"/>
                  </a:solidFill>
                  <a:latin typeface="+mn-lt"/>
                  <a:ea typeface="+mn-ea"/>
                  <a:cs typeface="+mn-cs"/>
                </a:rPr>
                <a:t>an AI tutor.</a:t>
              </a:r>
            </a:p>
          </p:txBody>
        </p:sp>
      </p:grpSp>
      <p:sp>
        <p:nvSpPr>
          <p:cNvPr id="43" name="TextBox 43"/>
          <p:cNvSpPr txBox="1"/>
          <p:nvPr/>
        </p:nvSpPr>
        <p:spPr>
          <a:xfrm>
            <a:off x="11103540" y="6497002"/>
            <a:ext cx="484194" cy="205359"/>
          </a:xfrm>
          <a:prstGeom prst="rect">
            <a:avLst/>
          </a:prstGeom>
          <a:noFill/>
          <a:ln>
            <a:noFill/>
          </a:ln>
        </p:spPr>
        <p:txBody>
          <a:bodyPr wrap="none" lIns="0" tIns="0" rIns="0" bIns="0" anchor="t" anchorCtr="0">
            <a:spAutoFit/>
          </a:bodyPr>
          <a:lstStyle/>
          <a:p>
            <a:pPr algn="r"/>
            <a:r>
              <a:rPr lang="en" sz="1050" dirty="0">
                <a:solidFill>
                  <a:schemeClr val="accent3"/>
                </a:solidFill>
                <a:latin typeface="+mn-lt"/>
                <a:ea typeface="+mn-ea"/>
                <a:cs typeface="+mn-cs"/>
              </a:rPr>
              <a:t>04 / 12</a:t>
            </a:r>
          </a:p>
        </p:txBody>
      </p:sp>
    </p:spTree>
  </p:cSld>
  <p:clrMapOvr>
    <a:masterClrMapping/>
  </p:clrMapOvr>
  <p:transition xmlns:p14="http://schemas.microsoft.com/office/powerpoint/2010/main" p14:dur="4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xmlns:p="http://schemas.openxmlformats.org/presentationml/2006/mai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400" fill="hold"/>
                                        <p:tgtEl>
                                          <p:spTgt spid="15"/>
                                        </p:tgtEl>
                                        <p:attrNameLst>
                                          <p:attrName>ppt_x</p:attrName>
                                        </p:attrNameLst>
                                      </p:cBhvr>
                                      <p:tavLst>
                                        <p:tav tm="0">
                                          <p:val>
                                            <p:strVal val="#ppt_x"/>
                                          </p:val>
                                        </p:tav>
                                        <p:tav tm="100000">
                                          <p:val>
                                            <p:strVal val="#ppt_x"/>
                                          </p:val>
                                        </p:tav>
                                      </p:tavLst>
                                    </p:anim>
                                    <p:anim calcmode="lin" valueType="num">
                                      <p:cBhvr additive="base">
                                        <p:cTn id="8" dur="4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xmlns:p="http://schemas.openxmlformats.org/presentationml/2006/main" id="11" presetID="23" presetClass="entr" presetSubtype="16"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p:cTn id="13" dur="400" fill="hold"/>
                                        <p:tgtEl>
                                          <p:spTgt spid="24"/>
                                        </p:tgtEl>
                                        <p:attrNameLst>
                                          <p:attrName>ppt_w</p:attrName>
                                        </p:attrNameLst>
                                      </p:cBhvr>
                                      <p:tavLst>
                                        <p:tav tm="0">
                                          <p:val>
                                            <p:fltVal val="0"/>
                                          </p:val>
                                        </p:tav>
                                        <p:tav tm="100000">
                                          <p:val>
                                            <p:strVal val="#ppt_w"/>
                                          </p:val>
                                        </p:tav>
                                      </p:tavLst>
                                    </p:anim>
                                    <p:anim calcmode="lin" valueType="num">
                                      <p:cBhvr>
                                        <p:cTn id="14" dur="400" fill="hold"/>
                                        <p:tgtEl>
                                          <p:spTgt spid="24"/>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xmlns:p="http://schemas.openxmlformats.org/presentationml/2006/main" id="17" presetID="10"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400"/>
                                        <p:tgtEl>
                                          <p:spTgt spid="33"/>
                                        </p:tgtEl>
                                      </p:cBhvr>
                                    </p:animEffect>
                                  </p:childTnLst>
                                </p:cTn>
                              </p:par>
                            </p:childTnLst>
                          </p:cTn>
                        </p:par>
                      </p:childTnLst>
                    </p:cTn>
                  </p:par>
                  <p:par>
                    <p:cTn id="20" fill="hold">
                      <p:stCondLst>
                        <p:cond delay="indefinite"/>
                      </p:stCondLst>
                      <p:childTnLst>
                        <p:par>
                          <p:cTn id="21" fill="hold">
                            <p:stCondLst>
                              <p:cond delay="0"/>
                            </p:stCondLst>
                            <p:childTnLst>
                              <p:par>
                                <p:cTn xmlns:p="http://schemas.openxmlformats.org/presentationml/2006/main" id="22" presetID="22" presetClass="entr" presetSubtype="4" fill="hold" grpId="0" nodeType="click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wipe(down)">
                                      <p:cBhvr>
                                        <p:cTn id="24" dur="4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2" name="Rectangle 2"/>
          <p:cNvSpPr/>
          <p:nvPr/>
        </p:nvSpPr>
        <p:spPr>
          <a:xfrm>
            <a:off x="0" y="0"/>
            <a:ext cx="133350" cy="6858000"/>
          </a:xfrm>
          <a:prstGeom prst="rect">
            <a:avLst/>
          </a:prstGeom>
          <a:solidFill>
            <a:schemeClr val="accent2"/>
          </a:solidFill>
          <a:ln>
            <a:noFill/>
          </a:ln>
        </p:spPr>
      </p:sp>
      <p:grpSp>
        <p:nvGrpSpPr>
          <p:cNvPr id="6" name="Group 6"/>
          <p:cNvGrpSpPr/>
          <p:nvPr/>
        </p:nvGrpSpPr>
        <p:grpSpPr>
          <a:xfrm>
            <a:off x="592836" y="746760"/>
            <a:ext cx="11803063" cy="933069"/>
            <a:chOff x="592836" y="746760"/>
            <a:chExt cx="11803063" cy="933069"/>
          </a:xfrm>
        </p:grpSpPr>
        <p:sp>
          <p:nvSpPr>
            <p:cNvPr id="3" name="TextBox 3"/>
            <p:cNvSpPr txBox="1"/>
            <p:nvPr/>
          </p:nvSpPr>
          <p:spPr>
            <a:xfrm>
              <a:off x="603504" y="746760"/>
              <a:ext cx="2038259" cy="234696"/>
            </a:xfrm>
            <a:prstGeom prst="rect">
              <a:avLst/>
            </a:prstGeom>
            <a:noFill/>
            <a:ln>
              <a:noFill/>
            </a:ln>
          </p:spPr>
          <p:txBody>
            <a:bodyPr wrap="none" lIns="0" tIns="0" rIns="0" bIns="0" anchor="t" anchorCtr="0">
              <a:spAutoFit/>
            </a:bodyPr>
            <a:lstStyle/>
            <a:p>
              <a:pPr algn="l"/>
              <a:r>
                <a:rPr lang="en" sz="1200" b="1" spc="150" dirty="0">
                  <a:solidFill>
                    <a:schemeClr val="accent2"/>
                  </a:solidFill>
                  <a:latin typeface="+mn-lt"/>
                  <a:ea typeface="+mn-ea"/>
                  <a:cs typeface="+mn-cs"/>
                </a:rPr>
                <a:t>METHOD · OVERVIEW</a:t>
              </a:r>
            </a:p>
          </p:txBody>
        </p:sp>
        <p:sp>
          <p:nvSpPr>
            <p:cNvPr id="4" name="TextBox 4"/>
            <p:cNvSpPr txBox="1"/>
            <p:nvPr/>
          </p:nvSpPr>
          <p:spPr>
            <a:xfrm>
              <a:off x="592836" y="1034415"/>
              <a:ext cx="11803063" cy="645414"/>
            </a:xfrm>
            <a:prstGeom prst="rect">
              <a:avLst/>
            </a:prstGeom>
            <a:noFill/>
            <a:ln>
              <a:noFill/>
            </a:ln>
          </p:spPr>
          <p:txBody>
            <a:bodyPr wrap="none" lIns="0" tIns="0" rIns="0" bIns="0" anchor="t" anchorCtr="0">
              <a:spAutoFit/>
            </a:bodyPr>
            <a:lstStyle/>
            <a:p>
              <a:pPr algn="l"/>
              <a:r>
                <a:rPr lang="en" sz="3300" b="1" dirty="0">
                  <a:solidFill>
                    <a:schemeClr val="dk1"/>
                  </a:solidFill>
                  <a:latin typeface="+mj-lt"/>
                  <a:ea typeface="+mj-ea"/>
                  <a:cs typeface="+mj-cs"/>
                </a:rPr>
                <a:t>The objective: maximize fidelity and responsiveness</a:t>
              </a:r>
            </a:p>
          </p:txBody>
        </p:sp>
        <p:sp>
          <p:nvSpPr>
            <p:cNvPr id="5" name="Rectangle 5"/>
            <p:cNvSpPr/>
            <p:nvPr/>
          </p:nvSpPr>
          <p:spPr>
            <a:xfrm>
              <a:off x="628650" y="1600200"/>
              <a:ext cx="914400" cy="47625"/>
            </a:xfrm>
            <a:prstGeom prst="roundRect">
              <a:avLst>
                <a:gd name="adj" fmla="val 50000"/>
              </a:avLst>
            </a:prstGeom>
            <a:solidFill>
              <a:schemeClr val="accent2"/>
            </a:solidFill>
            <a:ln>
              <a:noFill/>
            </a:ln>
          </p:spPr>
        </p:sp>
      </p:grpSp>
      <p:grpSp>
        <p:nvGrpSpPr>
          <p:cNvPr id="11" name="Group 11" descr="## [Group 11] The central challenge&#10;The core challenge is that any single student leaves only a thin trail of records, too little to train a faithful simulator directly. StudentSim">
            <a:extLst>
              <a:ext uri="https://github.com/microsoft/ResearchStudio/paper2video/script-provenance/2026">
                <p2v:scriptBaseline xmlns:p2v="https://github.com/microsoft/ResearchStudio/paper2video/script-provenance/2026" algorithm="sha256" normalization="oneline-v1" sha256="8ba9d93f8229e4c3c6ac5595cde76f412bd13e92ac94e637f778ed0e9d25b608" orderSource="geometry" orderIndex="0"/>
              </a:ext>
              <a:ext uri="https://github.com/microsoft/ResearchStudio/paper2video/semantic-provenance/2026">
                <p2vs:blockSemantics xmlns:p2vs="https://github.com/microsoft/ResearchStudio/paper2video/semantic-provenance/2026" schemaVersion="1">
                  <p2vs:concise>The central challenge</p2vs:concise>
                  <p2vs:detailed>The core challenge is that any single student leaves only a thin trail of records, too little to train a faithful simulator directly. StudentSim</p2vs:detailed>
                </p2vs:blockSemantics>
              </a:ext>
            </a:extLst>
          </p:cNvPr>
          <p:cNvGrpSpPr/>
          <p:nvPr/>
        </p:nvGrpSpPr>
        <p:grpSpPr>
          <a:xfrm>
            <a:off x="609600" y="2038350"/>
            <a:ext cx="10972800" cy="950595"/>
            <a:chOff x="609600" y="2038350"/>
            <a:chExt cx="10972800" cy="950595"/>
          </a:xfrm>
        </p:grpSpPr>
        <p:sp>
          <p:nvSpPr>
            <p:cNvPr id="7" name="Rectangle 7"/>
            <p:cNvSpPr/>
            <p:nvPr/>
          </p:nvSpPr>
          <p:spPr>
            <a:xfrm>
              <a:off x="609600" y="2038350"/>
              <a:ext cx="10972800" cy="914400"/>
            </a:xfrm>
            <a:prstGeom prst="roundRect">
              <a:avLst>
                <a:gd name="adj" fmla="val 14583"/>
              </a:avLst>
            </a:prstGeom>
            <a:solidFill>
              <a:schemeClr val="lt2"/>
            </a:solidFill>
            <a:ln>
              <a:noFill/>
            </a:ln>
          </p:spPr>
        </p:sp>
        <p:sp>
          <p:nvSpPr>
            <p:cNvPr id="8" name="TextBox 8"/>
            <p:cNvSpPr txBox="1"/>
            <p:nvPr/>
          </p:nvSpPr>
          <p:spPr>
            <a:xfrm>
              <a:off x="944118" y="2241232"/>
              <a:ext cx="2426181" cy="322707"/>
            </a:xfrm>
            <a:prstGeom prst="rect">
              <a:avLst/>
            </a:prstGeom>
            <a:noFill/>
            <a:ln>
              <a:noFill/>
            </a:ln>
          </p:spPr>
          <p:txBody>
            <a:bodyPr wrap="none" lIns="0" tIns="0" rIns="0" bIns="0" anchor="t" anchorCtr="0">
              <a:spAutoFit/>
            </a:bodyPr>
            <a:lstStyle/>
            <a:p>
              <a:pPr algn="l"/>
              <a:r>
                <a:rPr lang="en" sz="1650" b="1" dirty="0">
                  <a:solidFill>
                    <a:schemeClr val="accent1"/>
                  </a:solidFill>
                  <a:latin typeface="+mn-lt"/>
                  <a:ea typeface="+mn-ea"/>
                  <a:cs typeface="+mn-cs"/>
                </a:rPr>
                <a:t>The central challenge</a:t>
              </a:r>
            </a:p>
          </p:txBody>
        </p:sp>
        <p:sp>
          <p:nvSpPr>
            <p:cNvPr id="9" name="TextBox 9"/>
            <p:cNvSpPr txBox="1"/>
            <p:nvPr/>
          </p:nvSpPr>
          <p:spPr>
            <a:xfrm>
              <a:off x="944880" y="2543175"/>
              <a:ext cx="9007998" cy="293370"/>
            </a:xfrm>
            <a:prstGeom prst="rect">
              <a:avLst/>
            </a:prstGeom>
            <a:noFill/>
            <a:ln>
              <a:noFill/>
            </a:ln>
          </p:spPr>
          <p:txBody>
            <a:bodyPr wrap="none" lIns="0" tIns="0" rIns="0" bIns="0" anchor="t" anchorCtr="0">
              <a:spAutoFit/>
            </a:bodyPr>
            <a:lstStyle/>
            <a:p>
              <a:pPr algn="l"/>
              <a:r>
                <a:rPr lang="en" sz="1500" dirty="0">
                  <a:solidFill>
                    <a:schemeClr val="dk1"/>
                  </a:solidFill>
                  <a:latin typeface="+mn-lt"/>
                  <a:ea typeface="+mn-ea"/>
                  <a:cs typeface="+mn-cs"/>
                </a:rPr>
                <a:t>Any one student's records are too thin to train a faithful simulator directly — so separate</a:t>
              </a:r>
            </a:p>
          </p:txBody>
        </p:sp>
        <p:sp>
          <p:nvSpPr>
            <p:cNvPr id="10" name="TextBox 10"/>
            <p:cNvSpPr txBox="1"/>
            <p:nvPr/>
          </p:nvSpPr>
          <p:spPr>
            <a:xfrm>
              <a:off x="944880" y="2695575"/>
              <a:ext cx="4942332" cy="293370"/>
            </a:xfrm>
            <a:prstGeom prst="rect">
              <a:avLst/>
            </a:prstGeom>
            <a:noFill/>
            <a:ln>
              <a:noFill/>
            </a:ln>
          </p:spPr>
          <p:txBody>
            <a:bodyPr wrap="none" lIns="0" tIns="0" rIns="0" bIns="0" anchor="t" anchorCtr="0">
              <a:spAutoFit/>
            </a:bodyPr>
            <a:lstStyle/>
            <a:p>
              <a:pPr algn="l"/>
              <a:r>
                <a:rPr lang="en" sz="1500" dirty="0">
                  <a:solidFill>
                    <a:schemeClr val="dk1"/>
                  </a:solidFill>
                  <a:latin typeface="+mn-lt"/>
                  <a:ea typeface="+mn-ea"/>
                  <a:cs typeface="+mn-cs"/>
                </a:rPr>
                <a:t>what learners share from what makes one unique.</a:t>
              </a:r>
            </a:p>
          </p:txBody>
        </p:sp>
      </p:grpSp>
      <p:grpSp>
        <p:nvGrpSpPr>
          <p:cNvPr id="19" name="Group 19" descr="## [Group 19] F ↑&#10;solves this with a two-stage pipeline that separates what learners share from what makes one learner unique. It formalizes two targets the simulator">
            <a:extLst>
              <a:ext uri="https://github.com/microsoft/ResearchStudio/paper2video/script-provenance/2026">
                <p2v:scriptBaseline xmlns:p2v="https://github.com/microsoft/ResearchStudio/paper2video/script-provenance/2026" algorithm="sha256" normalization="oneline-v1" sha256="f860f8ec72ee7ab5d46ddf3a6090b3b0f1759f99da11b1c5f916c20c3e8d8528" orderSource="geometry" orderIndex="1"/>
              </a:ext>
              <a:ext uri="https://github.com/microsoft/ResearchStudio/paper2video/semantic-provenance/2026">
                <p2vs:blockSemantics xmlns:p2vs="https://github.com/microsoft/ResearchStudio/paper2video/semantic-provenance/2026" schemaVersion="1">
                  <p2vs:concise>F ↑</p2vs:concise>
                  <p2vs:detailed>solves this with a two-stage pipeline that separates what learners share from what makes one learner unique. It formalizes two targets the simulator</p2vs:detailed>
                </p2vs:blockSemantics>
              </a:ext>
            </a:extLst>
          </p:cNvPr>
          <p:cNvGrpSpPr/>
          <p:nvPr/>
        </p:nvGrpSpPr>
        <p:grpSpPr>
          <a:xfrm>
            <a:off x="609600" y="3257550"/>
            <a:ext cx="5314950" cy="2647950"/>
            <a:chOff x="609600" y="3257550"/>
            <a:chExt cx="5314950" cy="2647950"/>
          </a:xfrm>
        </p:grpSpPr>
        <p:sp>
          <p:nvSpPr>
            <p:cNvPr id="12" name="Rectangle 12"/>
            <p:cNvSpPr/>
            <p:nvPr/>
          </p:nvSpPr>
          <p:spPr>
            <a:xfrm>
              <a:off x="609600" y="3257550"/>
              <a:ext cx="5314950" cy="2647950"/>
            </a:xfrm>
            <a:prstGeom prst="roundRect">
              <a:avLst>
                <a:gd name="adj" fmla="val 5755"/>
              </a:avLst>
            </a:prstGeom>
            <a:solidFill>
              <a:srgbClr val="FFFFFF"/>
            </a:solidFill>
            <a:ln w="19050">
              <a:solidFill>
                <a:srgbClr val="E9D5FF"/>
              </a:solidFill>
            </a:ln>
          </p:spPr>
        </p:sp>
        <p:sp>
          <p:nvSpPr>
            <p:cNvPr id="13" name="Freeform 13"/>
            <p:cNvSpPr/>
            <p:nvPr/>
          </p:nvSpPr>
          <p:spPr>
            <a:xfrm>
              <a:off x="1042035" y="3689985"/>
              <a:ext cx="308610" cy="308610"/>
            </a:xfrm>
            <a:custGeom>
              <a:avLst/>
              <a:gdLst/>
              <a:ahLst/>
              <a:cxnLst/>
              <a:rect l="l" t="t" r="r" b="b"/>
              <a:pathLst>
                <a:path w="308610" h="308610">
                  <a:moveTo>
                    <a:pt x="137160" y="154305"/>
                  </a:moveTo>
                  <a:cubicBezTo>
                    <a:pt x="137160" y="163774"/>
                    <a:pt x="144836" y="171450"/>
                    <a:pt x="154305" y="171450"/>
                  </a:cubicBezTo>
                  <a:cubicBezTo>
                    <a:pt x="163774" y="171450"/>
                    <a:pt x="171450" y="163774"/>
                    <a:pt x="171450" y="154305"/>
                  </a:cubicBezTo>
                  <a:cubicBezTo>
                    <a:pt x="171450" y="144836"/>
                    <a:pt x="163774" y="137160"/>
                    <a:pt x="154305" y="137160"/>
                  </a:cubicBezTo>
                  <a:cubicBezTo>
                    <a:pt x="144836" y="137160"/>
                    <a:pt x="137160" y="144836"/>
                    <a:pt x="137160" y="154305"/>
                  </a:cubicBezTo>
                  <a:moveTo>
                    <a:pt x="68580" y="154305"/>
                  </a:moveTo>
                  <a:cubicBezTo>
                    <a:pt x="68580" y="201650"/>
                    <a:pt x="106960" y="240030"/>
                    <a:pt x="154305" y="240030"/>
                  </a:cubicBezTo>
                  <a:cubicBezTo>
                    <a:pt x="201650" y="240030"/>
                    <a:pt x="240030" y="201650"/>
                    <a:pt x="240030" y="154305"/>
                  </a:cubicBezTo>
                  <a:cubicBezTo>
                    <a:pt x="240030" y="106960"/>
                    <a:pt x="201650" y="68580"/>
                    <a:pt x="154305" y="68580"/>
                  </a:cubicBezTo>
                  <a:cubicBezTo>
                    <a:pt x="106960" y="68580"/>
                    <a:pt x="68580" y="106960"/>
                    <a:pt x="68580" y="154305"/>
                  </a:cubicBezTo>
                  <a:moveTo>
                    <a:pt x="0" y="154305"/>
                  </a:moveTo>
                  <a:cubicBezTo>
                    <a:pt x="0" y="239525"/>
                    <a:pt x="69085" y="308610"/>
                    <a:pt x="154305" y="308610"/>
                  </a:cubicBezTo>
                  <a:cubicBezTo>
                    <a:pt x="239525" y="308610"/>
                    <a:pt x="308610" y="239525"/>
                    <a:pt x="308610" y="154305"/>
                  </a:cubicBezTo>
                  <a:cubicBezTo>
                    <a:pt x="308610" y="69085"/>
                    <a:pt x="239525" y="0"/>
                    <a:pt x="154305" y="0"/>
                  </a:cubicBezTo>
                  <a:cubicBezTo>
                    <a:pt x="69085" y="0"/>
                    <a:pt x="0" y="69085"/>
                    <a:pt x="0" y="154305"/>
                  </a:cubicBezTo>
                </a:path>
              </a:pathLst>
            </a:custGeom>
            <a:noFill/>
            <a:ln w="34290">
              <a:solidFill>
                <a:schemeClr val="accent2"/>
              </a:solidFill>
            </a:ln>
          </p:spPr>
        </p:sp>
        <p:sp>
          <p:nvSpPr>
            <p:cNvPr id="14" name="TextBox 14"/>
            <p:cNvSpPr txBox="1"/>
            <p:nvPr/>
          </p:nvSpPr>
          <p:spPr>
            <a:xfrm>
              <a:off x="1733550" y="3465195"/>
              <a:ext cx="853562" cy="762000"/>
            </a:xfrm>
            <a:prstGeom prst="rect">
              <a:avLst/>
            </a:prstGeom>
            <a:noFill/>
            <a:ln>
              <a:noFill/>
            </a:ln>
          </p:spPr>
          <p:txBody>
            <a:bodyPr wrap="none" lIns="0" tIns="0" rIns="0" bIns="0" anchor="t" anchorCtr="0">
              <a:spAutoFit/>
            </a:bodyPr>
            <a:lstStyle/>
            <a:p>
              <a:pPr algn="l"/>
              <a:r>
                <a:rPr lang="en" sz="3900" b="1" dirty="0">
                  <a:solidFill>
                    <a:schemeClr val="accent2"/>
                  </a:solidFill>
                  <a:latin typeface="+mj-lt"/>
                  <a:ea typeface="+mj-ea"/>
                  <a:cs typeface="+mj-cs"/>
                </a:rPr>
                <a:t>F ↑</a:t>
              </a:r>
            </a:p>
          </p:txBody>
        </p:sp>
        <p:sp>
          <p:nvSpPr>
            <p:cNvPr id="15" name="TextBox 15"/>
            <p:cNvSpPr txBox="1"/>
            <p:nvPr/>
          </p:nvSpPr>
          <p:spPr>
            <a:xfrm>
              <a:off x="980694" y="4475798"/>
              <a:ext cx="2494498" cy="381381"/>
            </a:xfrm>
            <a:prstGeom prst="rect">
              <a:avLst/>
            </a:prstGeom>
            <a:noFill/>
            <a:ln>
              <a:noFill/>
            </a:ln>
          </p:spPr>
          <p:txBody>
            <a:bodyPr wrap="none" lIns="0" tIns="0" rIns="0" bIns="0" anchor="t" anchorCtr="0">
              <a:spAutoFit/>
            </a:bodyPr>
            <a:lstStyle/>
            <a:p>
              <a:pPr algn="l"/>
              <a:r>
                <a:rPr lang="en" sz="1950" b="1" dirty="0">
                  <a:solidFill>
                    <a:schemeClr val="accent1"/>
                  </a:solidFill>
                  <a:latin typeface="+mj-lt"/>
                  <a:ea typeface="+mj-ea"/>
                  <a:cs typeface="+mj-cs"/>
                </a:rPr>
                <a:t>Behavioral fidelity</a:t>
              </a:r>
            </a:p>
          </p:txBody>
        </p:sp>
        <p:sp>
          <p:nvSpPr>
            <p:cNvPr id="16" name="TextBox 16"/>
            <p:cNvSpPr txBox="1"/>
            <p:nvPr/>
          </p:nvSpPr>
          <p:spPr>
            <a:xfrm>
              <a:off x="982980" y="4924425"/>
              <a:ext cx="3171716" cy="293370"/>
            </a:xfrm>
            <a:prstGeom prst="rect">
              <a:avLst/>
            </a:prstGeom>
            <a:noFill/>
            <a:ln>
              <a:noFill/>
            </a:ln>
          </p:spPr>
          <p:txBody>
            <a:bodyPr wrap="none" lIns="0" tIns="0" rIns="0" bIns="0" anchor="t" anchorCtr="0">
              <a:spAutoFit/>
            </a:bodyPr>
            <a:lstStyle/>
            <a:p>
              <a:pPr algn="l"/>
              <a:r>
                <a:rPr lang="en" sz="1500" dirty="0">
                  <a:solidFill>
                    <a:schemeClr val="dk1"/>
                  </a:solidFill>
                  <a:latin typeface="+mn-lt"/>
                  <a:ea typeface="+mn-ea"/>
                  <a:cs typeface="+mn-cs"/>
                </a:rPr>
                <a:t>Behave like the specific student</a:t>
              </a:r>
            </a:p>
          </p:txBody>
        </p:sp>
        <p:sp>
          <p:nvSpPr>
            <p:cNvPr id="17" name="TextBox 17"/>
            <p:cNvSpPr txBox="1"/>
            <p:nvPr/>
          </p:nvSpPr>
          <p:spPr>
            <a:xfrm>
              <a:off x="982980" y="5210175"/>
              <a:ext cx="3579305" cy="293370"/>
            </a:xfrm>
            <a:prstGeom prst="rect">
              <a:avLst/>
            </a:prstGeom>
            <a:noFill/>
            <a:ln>
              <a:noFill/>
            </a:ln>
          </p:spPr>
          <p:txBody>
            <a:bodyPr wrap="none" lIns="0" tIns="0" rIns="0" bIns="0" anchor="t" anchorCtr="0">
              <a:spAutoFit/>
            </a:bodyPr>
            <a:lstStyle/>
            <a:p>
              <a:pPr algn="l"/>
              <a:r>
                <a:rPr lang="en" sz="1500" dirty="0">
                  <a:solidFill>
                    <a:schemeClr val="dk1"/>
                  </a:solidFill>
                  <a:latin typeface="+mn-lt"/>
                  <a:ea typeface="+mn-ea"/>
                  <a:cs typeface="+mn-cs"/>
                </a:rPr>
                <a:t>the simulator stands for — matching</a:t>
              </a:r>
            </a:p>
          </p:txBody>
        </p:sp>
        <p:sp>
          <p:nvSpPr>
            <p:cNvPr id="18" name="TextBox 18"/>
            <p:cNvSpPr txBox="1"/>
            <p:nvPr/>
          </p:nvSpPr>
          <p:spPr>
            <a:xfrm>
              <a:off x="982980" y="5495925"/>
              <a:ext cx="2589848" cy="293370"/>
            </a:xfrm>
            <a:prstGeom prst="rect">
              <a:avLst/>
            </a:prstGeom>
            <a:noFill/>
            <a:ln>
              <a:noFill/>
            </a:ln>
          </p:spPr>
          <p:txBody>
            <a:bodyPr wrap="none" lIns="0" tIns="0" rIns="0" bIns="0" anchor="t" anchorCtr="0">
              <a:spAutoFit/>
            </a:bodyPr>
            <a:lstStyle/>
            <a:p>
              <a:pPr algn="l"/>
              <a:r>
                <a:rPr lang="en" sz="1500" dirty="0">
                  <a:solidFill>
                    <a:schemeClr val="dk1"/>
                  </a:solidFill>
                  <a:latin typeface="+mn-lt"/>
                  <a:ea typeface="+mn-ea"/>
                  <a:cs typeface="+mn-cs"/>
                </a:rPr>
                <a:t>their independent output.</a:t>
              </a:r>
            </a:p>
          </p:txBody>
        </p:sp>
      </p:grpSp>
      <p:grpSp>
        <p:nvGrpSpPr>
          <p:cNvPr id="27" name="Group 27" descr="## [Group 27] R ↑&#10;must jointly maximize: behavioral fidelity, behaving like the student it stands for, and guidance responsiveness, updating in the direction a tutor's guidance indicates.">
            <a:extLst>
              <a:ext uri="https://github.com/microsoft/ResearchStudio/paper2video/script-provenance/2026">
                <p2v:scriptBaseline xmlns:p2v="https://github.com/microsoft/ResearchStudio/paper2video/script-provenance/2026" algorithm="sha256" normalization="oneline-v1" sha256="2d0cf1f47af8965808c7b9240bed375e1a74ebc9267176a1ada8d896f2348865" orderSource="geometry" orderIndex="2"/>
              </a:ext>
              <a:ext uri="https://github.com/microsoft/ResearchStudio/paper2video/semantic-provenance/2026">
                <p2vs:blockSemantics xmlns:p2vs="https://github.com/microsoft/ResearchStudio/paper2video/semantic-provenance/2026" schemaVersion="1">
                  <p2vs:concise>R ↑</p2vs:concise>
                  <p2vs:detailed>must jointly maximize: behavioral fidelity, behaving like the student it stands for, and guidance responsiveness, updating in the direction a tutor's guidance indicates.</p2vs:detailed>
                </p2vs:blockSemantics>
              </a:ext>
            </a:extLst>
          </p:cNvPr>
          <p:cNvGrpSpPr/>
          <p:nvPr/>
        </p:nvGrpSpPr>
        <p:grpSpPr>
          <a:xfrm>
            <a:off x="6267450" y="3257550"/>
            <a:ext cx="5314950" cy="2647950"/>
            <a:chOff x="6267450" y="3257550"/>
            <a:chExt cx="5314950" cy="2647950"/>
          </a:xfrm>
        </p:grpSpPr>
        <p:sp>
          <p:nvSpPr>
            <p:cNvPr id="20" name="Rectangle 20"/>
            <p:cNvSpPr/>
            <p:nvPr/>
          </p:nvSpPr>
          <p:spPr>
            <a:xfrm>
              <a:off x="6267450" y="3257550"/>
              <a:ext cx="5314950" cy="2647950"/>
            </a:xfrm>
            <a:prstGeom prst="roundRect">
              <a:avLst>
                <a:gd name="adj" fmla="val 5755"/>
              </a:avLst>
            </a:prstGeom>
            <a:solidFill>
              <a:srgbClr val="FFFFFF"/>
            </a:solidFill>
            <a:ln w="19050">
              <a:solidFill>
                <a:srgbClr val="E9D5FF"/>
              </a:solidFill>
            </a:ln>
          </p:spPr>
        </p:sp>
        <p:sp>
          <p:nvSpPr>
            <p:cNvPr id="21" name="Freeform 21"/>
            <p:cNvSpPr/>
            <p:nvPr/>
          </p:nvSpPr>
          <p:spPr>
            <a:xfrm>
              <a:off x="6699885" y="3689985"/>
              <a:ext cx="308610" cy="308610"/>
            </a:xfrm>
            <a:custGeom>
              <a:avLst/>
              <a:gdLst/>
              <a:ahLst/>
              <a:cxnLst/>
              <a:rect l="l" t="t" r="r" b="b"/>
              <a:pathLst>
                <a:path w="308610" h="308610">
                  <a:moveTo>
                    <a:pt x="257175" y="102870"/>
                  </a:moveTo>
                  <a:lnTo>
                    <a:pt x="308610" y="154305"/>
                  </a:lnTo>
                  <a:lnTo>
                    <a:pt x="257175" y="205740"/>
                  </a:lnTo>
                  <a:moveTo>
                    <a:pt x="205740" y="154305"/>
                  </a:moveTo>
                  <a:lnTo>
                    <a:pt x="308610" y="154305"/>
                  </a:lnTo>
                  <a:moveTo>
                    <a:pt x="51435" y="102870"/>
                  </a:moveTo>
                  <a:lnTo>
                    <a:pt x="0" y="154305"/>
                  </a:lnTo>
                  <a:lnTo>
                    <a:pt x="51435" y="205740"/>
                  </a:lnTo>
                  <a:moveTo>
                    <a:pt x="0" y="154305"/>
                  </a:moveTo>
                  <a:lnTo>
                    <a:pt x="102870" y="154305"/>
                  </a:lnTo>
                  <a:moveTo>
                    <a:pt x="102870" y="257175"/>
                  </a:moveTo>
                  <a:lnTo>
                    <a:pt x="154305" y="308610"/>
                  </a:lnTo>
                  <a:lnTo>
                    <a:pt x="205740" y="257175"/>
                  </a:lnTo>
                  <a:moveTo>
                    <a:pt x="154305" y="205740"/>
                  </a:moveTo>
                  <a:lnTo>
                    <a:pt x="154305" y="308610"/>
                  </a:lnTo>
                  <a:moveTo>
                    <a:pt x="205740" y="51435"/>
                  </a:moveTo>
                  <a:lnTo>
                    <a:pt x="154305" y="0"/>
                  </a:lnTo>
                  <a:lnTo>
                    <a:pt x="102870" y="51435"/>
                  </a:lnTo>
                  <a:moveTo>
                    <a:pt x="154305" y="0"/>
                  </a:moveTo>
                  <a:lnTo>
                    <a:pt x="154305" y="102870"/>
                  </a:lnTo>
                </a:path>
              </a:pathLst>
            </a:custGeom>
            <a:noFill/>
            <a:ln w="34290" cap="rnd">
              <a:solidFill>
                <a:schemeClr val="accent2"/>
              </a:solidFill>
            </a:ln>
          </p:spPr>
        </p:sp>
        <p:sp>
          <p:nvSpPr>
            <p:cNvPr id="22" name="TextBox 22"/>
            <p:cNvSpPr txBox="1"/>
            <p:nvPr/>
          </p:nvSpPr>
          <p:spPr>
            <a:xfrm>
              <a:off x="7391400" y="3465195"/>
              <a:ext cx="853562" cy="762000"/>
            </a:xfrm>
            <a:prstGeom prst="rect">
              <a:avLst/>
            </a:prstGeom>
            <a:noFill/>
            <a:ln>
              <a:noFill/>
            </a:ln>
          </p:spPr>
          <p:txBody>
            <a:bodyPr wrap="none" lIns="0" tIns="0" rIns="0" bIns="0" anchor="t" anchorCtr="0">
              <a:spAutoFit/>
            </a:bodyPr>
            <a:lstStyle/>
            <a:p>
              <a:pPr algn="l"/>
              <a:r>
                <a:rPr lang="en" sz="3900" b="1" dirty="0">
                  <a:solidFill>
                    <a:schemeClr val="accent2"/>
                  </a:solidFill>
                  <a:latin typeface="+mj-lt"/>
                  <a:ea typeface="+mj-ea"/>
                  <a:cs typeface="+mj-cs"/>
                </a:rPr>
                <a:t>R ↑</a:t>
              </a:r>
            </a:p>
          </p:txBody>
        </p:sp>
        <p:sp>
          <p:nvSpPr>
            <p:cNvPr id="23" name="TextBox 23"/>
            <p:cNvSpPr txBox="1"/>
            <p:nvPr/>
          </p:nvSpPr>
          <p:spPr>
            <a:xfrm>
              <a:off x="6638544" y="4475798"/>
              <a:ext cx="3308301" cy="381381"/>
            </a:xfrm>
            <a:prstGeom prst="rect">
              <a:avLst/>
            </a:prstGeom>
            <a:noFill/>
            <a:ln>
              <a:noFill/>
            </a:ln>
          </p:spPr>
          <p:txBody>
            <a:bodyPr wrap="none" lIns="0" tIns="0" rIns="0" bIns="0" anchor="t" anchorCtr="0">
              <a:spAutoFit/>
            </a:bodyPr>
            <a:lstStyle/>
            <a:p>
              <a:pPr algn="l"/>
              <a:r>
                <a:rPr lang="en" sz="1950" b="1" dirty="0">
                  <a:solidFill>
                    <a:schemeClr val="accent1"/>
                  </a:solidFill>
                  <a:latin typeface="+mj-lt"/>
                  <a:ea typeface="+mj-ea"/>
                  <a:cs typeface="+mj-cs"/>
                </a:rPr>
                <a:t>Guidance responsiveness</a:t>
              </a:r>
            </a:p>
          </p:txBody>
        </p:sp>
        <p:sp>
          <p:nvSpPr>
            <p:cNvPr id="24" name="TextBox 24"/>
            <p:cNvSpPr txBox="1"/>
            <p:nvPr/>
          </p:nvSpPr>
          <p:spPr>
            <a:xfrm>
              <a:off x="6640830" y="4924425"/>
              <a:ext cx="3101645" cy="293370"/>
            </a:xfrm>
            <a:prstGeom prst="rect">
              <a:avLst/>
            </a:prstGeom>
            <a:noFill/>
            <a:ln>
              <a:noFill/>
            </a:ln>
          </p:spPr>
          <p:txBody>
            <a:bodyPr wrap="none" lIns="0" tIns="0" rIns="0" bIns="0" anchor="t" anchorCtr="0">
              <a:spAutoFit/>
            </a:bodyPr>
            <a:lstStyle/>
            <a:p>
              <a:pPr algn="l"/>
              <a:r>
                <a:rPr lang="en" sz="1500" dirty="0">
                  <a:solidFill>
                    <a:schemeClr val="dk1"/>
                  </a:solidFill>
                  <a:latin typeface="+mn-lt"/>
                  <a:ea typeface="+mn-ea"/>
                  <a:cs typeface="+mn-cs"/>
                </a:rPr>
                <a:t>Move in the direction a tutor's</a:t>
              </a:r>
            </a:p>
          </p:txBody>
        </p:sp>
        <p:sp>
          <p:nvSpPr>
            <p:cNvPr id="25" name="TextBox 25"/>
            <p:cNvSpPr txBox="1"/>
            <p:nvPr/>
          </p:nvSpPr>
          <p:spPr>
            <a:xfrm>
              <a:off x="6640830" y="5210175"/>
              <a:ext cx="2993708" cy="293370"/>
            </a:xfrm>
            <a:prstGeom prst="rect">
              <a:avLst/>
            </a:prstGeom>
            <a:noFill/>
            <a:ln>
              <a:noFill/>
            </a:ln>
          </p:spPr>
          <p:txBody>
            <a:bodyPr wrap="none" lIns="0" tIns="0" rIns="0" bIns="0" anchor="t" anchorCtr="0">
              <a:spAutoFit/>
            </a:bodyPr>
            <a:lstStyle/>
            <a:p>
              <a:pPr algn="l"/>
              <a:r>
                <a:rPr lang="en" sz="1500" dirty="0">
                  <a:solidFill>
                    <a:schemeClr val="dk1"/>
                  </a:solidFill>
                  <a:latin typeface="+mn-lt"/>
                  <a:ea typeface="+mn-ea"/>
                  <a:cs typeface="+mn-cs"/>
                </a:rPr>
                <a:t>guidance indicates — capturing</a:t>
              </a:r>
            </a:p>
          </p:txBody>
        </p:sp>
        <p:sp>
          <p:nvSpPr>
            <p:cNvPr id="26" name="TextBox 26"/>
            <p:cNvSpPr txBox="1"/>
            <p:nvPr/>
          </p:nvSpPr>
          <p:spPr>
            <a:xfrm>
              <a:off x="6640830" y="5495925"/>
              <a:ext cx="2569655" cy="293370"/>
            </a:xfrm>
            <a:prstGeom prst="rect">
              <a:avLst/>
            </a:prstGeom>
            <a:noFill/>
            <a:ln>
              <a:noFill/>
            </a:ln>
          </p:spPr>
          <p:txBody>
            <a:bodyPr wrap="none" lIns="0" tIns="0" rIns="0" bIns="0" anchor="t" anchorCtr="0">
              <a:spAutoFit/>
            </a:bodyPr>
            <a:lstStyle/>
            <a:p>
              <a:pPr algn="l"/>
              <a:r>
                <a:rPr lang="en" sz="1500" dirty="0">
                  <a:solidFill>
                    <a:schemeClr val="dk1"/>
                  </a:solidFill>
                  <a:latin typeface="+mn-lt"/>
                  <a:ea typeface="+mn-ea"/>
                  <a:cs typeface="+mn-cs"/>
                </a:rPr>
                <a:t>progress-under-support.</a:t>
              </a:r>
            </a:p>
          </p:txBody>
        </p:sp>
      </p:grpSp>
      <p:sp>
        <p:nvSpPr>
          <p:cNvPr id="28" name="TextBox 28"/>
          <p:cNvSpPr txBox="1"/>
          <p:nvPr/>
        </p:nvSpPr>
        <p:spPr>
          <a:xfrm>
            <a:off x="11103540" y="6497002"/>
            <a:ext cx="484194" cy="205359"/>
          </a:xfrm>
          <a:prstGeom prst="rect">
            <a:avLst/>
          </a:prstGeom>
          <a:noFill/>
          <a:ln>
            <a:noFill/>
          </a:ln>
        </p:spPr>
        <p:txBody>
          <a:bodyPr wrap="none" lIns="0" tIns="0" rIns="0" bIns="0" anchor="t" anchorCtr="0">
            <a:spAutoFit/>
          </a:bodyPr>
          <a:lstStyle/>
          <a:p>
            <a:pPr algn="r"/>
            <a:r>
              <a:rPr lang="en" sz="1050" dirty="0">
                <a:solidFill>
                  <a:schemeClr val="accent3"/>
                </a:solidFill>
                <a:latin typeface="+mn-lt"/>
                <a:ea typeface="+mn-ea"/>
                <a:cs typeface="+mn-cs"/>
              </a:rPr>
              <a:t>05 / 12</a:t>
            </a:r>
          </a:p>
        </p:txBody>
      </p:sp>
    </p:spTree>
  </p:cSld>
  <p:clrMapOvr>
    <a:masterClrMapping/>
  </p:clrMapOvr>
  <p:transition xmlns:p14="http://schemas.microsoft.com/office/powerpoint/2010/main" p14:dur="4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xmlns:p="http://schemas.openxmlformats.org/presentationml/2006/mai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400" fill="hold"/>
                                        <p:tgtEl>
                                          <p:spTgt spid="11"/>
                                        </p:tgtEl>
                                        <p:attrNameLst>
                                          <p:attrName>ppt_x</p:attrName>
                                        </p:attrNameLst>
                                      </p:cBhvr>
                                      <p:tavLst>
                                        <p:tav tm="0">
                                          <p:val>
                                            <p:strVal val="#ppt_x"/>
                                          </p:val>
                                        </p:tav>
                                        <p:tav tm="100000">
                                          <p:val>
                                            <p:strVal val="#ppt_x"/>
                                          </p:val>
                                        </p:tav>
                                      </p:tavLst>
                                    </p:anim>
                                    <p:anim calcmode="lin" valueType="num">
                                      <p:cBhvr additive="base">
                                        <p:cTn id="8" dur="4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xmlns:p="http://schemas.openxmlformats.org/presentationml/2006/main" id="11" presetID="23" presetClass="entr" presetSubtype="16"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400" fill="hold"/>
                                        <p:tgtEl>
                                          <p:spTgt spid="19"/>
                                        </p:tgtEl>
                                        <p:attrNameLst>
                                          <p:attrName>ppt_w</p:attrName>
                                        </p:attrNameLst>
                                      </p:cBhvr>
                                      <p:tavLst>
                                        <p:tav tm="0">
                                          <p:val>
                                            <p:fltVal val="0"/>
                                          </p:val>
                                        </p:tav>
                                        <p:tav tm="100000">
                                          <p:val>
                                            <p:strVal val="#ppt_w"/>
                                          </p:val>
                                        </p:tav>
                                      </p:tavLst>
                                    </p:anim>
                                    <p:anim calcmode="lin" valueType="num">
                                      <p:cBhvr>
                                        <p:cTn id="14" dur="400" fill="hold"/>
                                        <p:tgtEl>
                                          <p:spTgt spid="19"/>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xmlns:p="http://schemas.openxmlformats.org/presentationml/2006/main" id="17" presetID="10"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4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2" name="Rectangle 2"/>
          <p:cNvSpPr/>
          <p:nvPr/>
        </p:nvSpPr>
        <p:spPr>
          <a:xfrm>
            <a:off x="0" y="0"/>
            <a:ext cx="133350" cy="6858000"/>
          </a:xfrm>
          <a:prstGeom prst="rect">
            <a:avLst/>
          </a:prstGeom>
          <a:solidFill>
            <a:schemeClr val="accent2"/>
          </a:solidFill>
          <a:ln>
            <a:noFill/>
          </a:ln>
        </p:spPr>
      </p:sp>
      <p:grpSp>
        <p:nvGrpSpPr>
          <p:cNvPr id="6" name="Group 6"/>
          <p:cNvGrpSpPr/>
          <p:nvPr/>
        </p:nvGrpSpPr>
        <p:grpSpPr>
          <a:xfrm>
            <a:off x="592836" y="746760"/>
            <a:ext cx="9774912" cy="933069"/>
            <a:chOff x="592836" y="746760"/>
            <a:chExt cx="9774912" cy="933069"/>
          </a:xfrm>
        </p:grpSpPr>
        <p:sp>
          <p:nvSpPr>
            <p:cNvPr id="3" name="TextBox 3"/>
            <p:cNvSpPr txBox="1"/>
            <p:nvPr/>
          </p:nvSpPr>
          <p:spPr>
            <a:xfrm>
              <a:off x="603504" y="746760"/>
              <a:ext cx="1921764" cy="234696"/>
            </a:xfrm>
            <a:prstGeom prst="rect">
              <a:avLst/>
            </a:prstGeom>
            <a:noFill/>
            <a:ln>
              <a:noFill/>
            </a:ln>
          </p:spPr>
          <p:txBody>
            <a:bodyPr wrap="none" lIns="0" tIns="0" rIns="0" bIns="0" anchor="t" anchorCtr="0">
              <a:spAutoFit/>
            </a:bodyPr>
            <a:lstStyle/>
            <a:p>
              <a:pPr algn="l"/>
              <a:r>
                <a:rPr lang="en" sz="1200" b="1" spc="150" dirty="0">
                  <a:solidFill>
                    <a:schemeClr val="accent2"/>
                  </a:solidFill>
                  <a:latin typeface="+mn-lt"/>
                  <a:ea typeface="+mn-ea"/>
                  <a:cs typeface="+mn-cs"/>
                </a:rPr>
                <a:t>METHOD · PIPELINE</a:t>
              </a:r>
            </a:p>
          </p:txBody>
        </p:sp>
        <p:sp>
          <p:nvSpPr>
            <p:cNvPr id="4" name="TextBox 4"/>
            <p:cNvSpPr txBox="1"/>
            <p:nvPr/>
          </p:nvSpPr>
          <p:spPr>
            <a:xfrm>
              <a:off x="592836" y="1034415"/>
              <a:ext cx="9774912" cy="645414"/>
            </a:xfrm>
            <a:prstGeom prst="rect">
              <a:avLst/>
            </a:prstGeom>
            <a:noFill/>
            <a:ln>
              <a:noFill/>
            </a:ln>
          </p:spPr>
          <p:txBody>
            <a:bodyPr wrap="none" lIns="0" tIns="0" rIns="0" bIns="0" anchor="t" anchorCtr="0">
              <a:spAutoFit/>
            </a:bodyPr>
            <a:lstStyle/>
            <a:p>
              <a:pPr algn="l"/>
              <a:r>
                <a:rPr lang="en" sz="3300" b="1" dirty="0">
                  <a:solidFill>
                    <a:schemeClr val="dk1"/>
                  </a:solidFill>
                  <a:latin typeface="+mj-lt"/>
                  <a:ea typeface="+mj-ea"/>
                  <a:cs typeface="+mj-cs"/>
                </a:rPr>
                <a:t>A two-stage pipeline: pool, then specialize</a:t>
              </a:r>
            </a:p>
          </p:txBody>
        </p:sp>
        <p:sp>
          <p:nvSpPr>
            <p:cNvPr id="5" name="Rectangle 5"/>
            <p:cNvSpPr/>
            <p:nvPr/>
          </p:nvSpPr>
          <p:spPr>
            <a:xfrm>
              <a:off x="628650" y="1600200"/>
              <a:ext cx="914400" cy="47625"/>
            </a:xfrm>
            <a:prstGeom prst="roundRect">
              <a:avLst>
                <a:gd name="adj" fmla="val 50000"/>
              </a:avLst>
            </a:prstGeom>
            <a:solidFill>
              <a:schemeClr val="accent2"/>
            </a:solidFill>
            <a:ln>
              <a:noFill/>
            </a:ln>
          </p:spPr>
        </p:sp>
      </p:grpSp>
      <p:grpSp>
        <p:nvGrpSpPr>
          <p:cNvPr id="23" name="Group 23" descr="## [Group 23] Stage 1 · General&#10;Stage one pools the records of many students in a domain to pretrain a single base simulator that captures what learners share: common mistakes and how they revise their answers after guidance. Stage two initializes">
            <a:extLst>
              <a:ext uri="https://github.com/microsoft/ResearchStudio/paper2video/script-provenance/2026">
                <p2v:scriptBaseline xmlns:p2v="https://github.com/microsoft/ResearchStudio/paper2video/script-provenance/2026" algorithm="sha256" normalization="oneline-v1" sha256="93c3a5dd18eba1ae5a7fd02ce53429f760ee66aa3f9b604dc1e6089c95a4a1bc" orderSource="geometry" orderIndex="0"/>
              </a:ext>
              <a:ext uri="https://github.com/microsoft/ResearchStudio/paper2video/semantic-provenance/2026">
                <p2vs:blockSemantics xmlns:p2vs="https://github.com/microsoft/ResearchStudio/paper2video/semantic-provenance/2026" schemaVersion="1">
                  <p2vs:concise>Stage 1 · General</p2vs:concise>
                  <p2vs:detailed>Stage one pools the records of many students in a domain to pretrain a single base simulator that captures what learners share: common mistakes and how they revise their answers after guidance. Stage two initializes</p2vs:detailed>
                </p2vs:blockSemantics>
              </a:ext>
            </a:extLst>
          </p:cNvPr>
          <p:cNvGrpSpPr/>
          <p:nvPr/>
        </p:nvGrpSpPr>
        <p:grpSpPr>
          <a:xfrm>
            <a:off x="609600" y="1943100"/>
            <a:ext cx="3009900" cy="3962400"/>
            <a:chOff x="609600" y="1943100"/>
            <a:chExt cx="3009900" cy="3962400"/>
          </a:xfrm>
        </p:grpSpPr>
        <p:grpSp>
          <p:nvGrpSpPr>
            <p:cNvPr id="14" name="Group 14"/>
            <p:cNvGrpSpPr/>
            <p:nvPr/>
          </p:nvGrpSpPr>
          <p:grpSpPr>
            <a:xfrm>
              <a:off x="609600" y="1943100"/>
              <a:ext cx="3009900" cy="1866900"/>
              <a:chOff x="609600" y="1943100"/>
              <a:chExt cx="3009900" cy="1866900"/>
            </a:xfrm>
          </p:grpSpPr>
          <p:sp>
            <p:nvSpPr>
              <p:cNvPr id="7" name="Rectangle 7"/>
              <p:cNvSpPr/>
              <p:nvPr/>
            </p:nvSpPr>
            <p:spPr>
              <a:xfrm>
                <a:off x="609600" y="1943100"/>
                <a:ext cx="3009900" cy="1866900"/>
              </a:xfrm>
              <a:prstGeom prst="roundRect">
                <a:avLst>
                  <a:gd name="adj" fmla="val 7143"/>
                </a:avLst>
              </a:prstGeom>
              <a:solidFill>
                <a:schemeClr val="lt2"/>
              </a:solidFill>
              <a:ln>
                <a:noFill/>
              </a:ln>
            </p:spPr>
          </p:sp>
          <p:sp>
            <p:nvSpPr>
              <p:cNvPr id="8" name="Rectangle 8"/>
              <p:cNvSpPr/>
              <p:nvPr/>
            </p:nvSpPr>
            <p:spPr>
              <a:xfrm>
                <a:off x="609600" y="1943100"/>
                <a:ext cx="57150" cy="1866900"/>
              </a:xfrm>
              <a:prstGeom prst="roundRect">
                <a:avLst>
                  <a:gd name="adj" fmla="val 50000"/>
                </a:avLst>
              </a:prstGeom>
              <a:solidFill>
                <a:schemeClr val="accent1"/>
              </a:solidFill>
              <a:ln>
                <a:noFill/>
              </a:ln>
            </p:spPr>
          </p:sp>
          <p:sp>
            <p:nvSpPr>
              <p:cNvPr id="9" name="TextBox 9"/>
              <p:cNvSpPr txBox="1"/>
              <p:nvPr/>
            </p:nvSpPr>
            <p:spPr>
              <a:xfrm>
                <a:off x="867537" y="2195036"/>
                <a:ext cx="2066761" cy="337376"/>
              </a:xfrm>
              <a:prstGeom prst="rect">
                <a:avLst/>
              </a:prstGeom>
              <a:noFill/>
              <a:ln>
                <a:noFill/>
              </a:ln>
            </p:spPr>
            <p:txBody>
              <a:bodyPr wrap="none" lIns="0" tIns="0" rIns="0" bIns="0" anchor="t" anchorCtr="0">
                <a:spAutoFit/>
              </a:bodyPr>
              <a:lstStyle/>
              <a:p>
                <a:pPr algn="l"/>
                <a:r>
                  <a:rPr lang="en" sz="1720" b="1" dirty="0">
                    <a:solidFill>
                      <a:schemeClr val="accent1"/>
                    </a:solidFill>
                    <a:latin typeface="+mj-lt"/>
                    <a:ea typeface="+mj-ea"/>
                    <a:cs typeface="+mj-cs"/>
                  </a:rPr>
                  <a:t>Stage 1 · General</a:t>
                </a:r>
              </a:p>
            </p:txBody>
          </p:sp>
          <p:sp>
            <p:nvSpPr>
              <p:cNvPr id="10" name="TextBox 10"/>
              <p:cNvSpPr txBox="1"/>
              <p:nvPr/>
            </p:nvSpPr>
            <p:spPr>
              <a:xfrm>
                <a:off x="869442" y="2616518"/>
                <a:ext cx="2473478" cy="264033"/>
              </a:xfrm>
              <a:prstGeom prst="rect">
                <a:avLst/>
              </a:prstGeom>
              <a:noFill/>
              <a:ln>
                <a:noFill/>
              </a:ln>
            </p:spPr>
            <p:txBody>
              <a:bodyPr wrap="none" lIns="0" tIns="0" rIns="0" bIns="0" anchor="t" anchorCtr="0">
                <a:spAutoFit/>
              </a:bodyPr>
              <a:lstStyle/>
              <a:p>
                <a:pPr algn="l"/>
                <a:r>
                  <a:rPr lang="en" sz="1350" dirty="0">
                    <a:solidFill>
                      <a:schemeClr val="dk1"/>
                    </a:solidFill>
                    <a:latin typeface="+mn-lt"/>
                    <a:ea typeface="+mn-ea"/>
                    <a:cs typeface="+mn-cs"/>
                  </a:rPr>
                  <a:t>Pool many students' sparse</a:t>
                </a:r>
              </a:p>
            </p:txBody>
          </p:sp>
          <p:sp>
            <p:nvSpPr>
              <p:cNvPr id="11" name="TextBox 11"/>
              <p:cNvSpPr txBox="1"/>
              <p:nvPr/>
            </p:nvSpPr>
            <p:spPr>
              <a:xfrm>
                <a:off x="869442" y="2864168"/>
                <a:ext cx="2585295" cy="264033"/>
              </a:xfrm>
              <a:prstGeom prst="rect">
                <a:avLst/>
              </a:prstGeom>
              <a:noFill/>
              <a:ln>
                <a:noFill/>
              </a:ln>
            </p:spPr>
            <p:txBody>
              <a:bodyPr wrap="none" lIns="0" tIns="0" rIns="0" bIns="0" anchor="t" anchorCtr="0">
                <a:spAutoFit/>
              </a:bodyPr>
              <a:lstStyle/>
              <a:p>
                <a:pPr algn="l"/>
                <a:r>
                  <a:rPr lang="en" sz="1350" dirty="0">
                    <a:solidFill>
                      <a:schemeClr val="dk1"/>
                    </a:solidFill>
                    <a:latin typeface="+mn-lt"/>
                    <a:ea typeface="+mn-ea"/>
                    <a:cs typeface="+mn-cs"/>
                  </a:rPr>
                  <a:t>records to pretrain one base</a:t>
                </a:r>
              </a:p>
            </p:txBody>
          </p:sp>
          <p:sp>
            <p:nvSpPr>
              <p:cNvPr id="12" name="TextBox 12"/>
              <p:cNvSpPr txBox="1"/>
              <p:nvPr/>
            </p:nvSpPr>
            <p:spPr>
              <a:xfrm>
                <a:off x="869442" y="3111818"/>
                <a:ext cx="2467166" cy="264033"/>
              </a:xfrm>
              <a:prstGeom prst="rect">
                <a:avLst/>
              </a:prstGeom>
              <a:noFill/>
              <a:ln>
                <a:noFill/>
              </a:ln>
            </p:spPr>
            <p:txBody>
              <a:bodyPr wrap="none" lIns="0" tIns="0" rIns="0" bIns="0" anchor="t" anchorCtr="0">
                <a:spAutoFit/>
              </a:bodyPr>
              <a:lstStyle/>
              <a:p>
                <a:pPr algn="l"/>
                <a:r>
                  <a:rPr lang="en" sz="1350" dirty="0">
                    <a:solidFill>
                      <a:schemeClr val="dk1"/>
                    </a:solidFill>
                    <a:latin typeface="+mn-lt"/>
                    <a:ea typeface="+mn-ea"/>
                    <a:cs typeface="+mn-cs"/>
                  </a:rPr>
                  <a:t>simulator: response space,</a:t>
                </a:r>
              </a:p>
            </p:txBody>
          </p:sp>
          <p:sp>
            <p:nvSpPr>
              <p:cNvPr id="13" name="TextBox 13"/>
              <p:cNvSpPr txBox="1"/>
              <p:nvPr/>
            </p:nvSpPr>
            <p:spPr>
              <a:xfrm>
                <a:off x="869442" y="3359468"/>
                <a:ext cx="2494426" cy="264033"/>
              </a:xfrm>
              <a:prstGeom prst="rect">
                <a:avLst/>
              </a:prstGeom>
              <a:noFill/>
              <a:ln>
                <a:noFill/>
              </a:ln>
            </p:spPr>
            <p:txBody>
              <a:bodyPr wrap="none" lIns="0" tIns="0" rIns="0" bIns="0" anchor="t" anchorCtr="0">
                <a:spAutoFit/>
              </a:bodyPr>
              <a:lstStyle/>
              <a:p>
                <a:pPr algn="l"/>
                <a:r>
                  <a:rPr lang="en" sz="1350" dirty="0">
                    <a:solidFill>
                      <a:schemeClr val="dk1"/>
                    </a:solidFill>
                    <a:latin typeface="+mn-lt"/>
                    <a:ea typeface="+mn-ea"/>
                    <a:cs typeface="+mn-cs"/>
                  </a:rPr>
                  <a:t>common mistakes, revision.</a:t>
                </a:r>
              </a:p>
            </p:txBody>
          </p:sp>
        </p:grpSp>
        <p:grpSp>
          <p:nvGrpSpPr>
            <p:cNvPr id="22" name="Group 22"/>
            <p:cNvGrpSpPr/>
            <p:nvPr/>
          </p:nvGrpSpPr>
          <p:grpSpPr>
            <a:xfrm>
              <a:off x="609600" y="4038600"/>
              <a:ext cx="3009900" cy="1866900"/>
              <a:chOff x="609600" y="4038600"/>
              <a:chExt cx="3009900" cy="1866900"/>
            </a:xfrm>
          </p:grpSpPr>
          <p:sp>
            <p:nvSpPr>
              <p:cNvPr id="15" name="Rectangle 15"/>
              <p:cNvSpPr/>
              <p:nvPr/>
            </p:nvSpPr>
            <p:spPr>
              <a:xfrm>
                <a:off x="609600" y="4038600"/>
                <a:ext cx="3009900" cy="1866900"/>
              </a:xfrm>
              <a:prstGeom prst="roundRect">
                <a:avLst>
                  <a:gd name="adj" fmla="val 7143"/>
                </a:avLst>
              </a:prstGeom>
              <a:solidFill>
                <a:srgbClr val="EDE0FF"/>
              </a:solidFill>
              <a:ln>
                <a:noFill/>
              </a:ln>
            </p:spPr>
          </p:sp>
          <p:sp>
            <p:nvSpPr>
              <p:cNvPr id="16" name="Rectangle 16"/>
              <p:cNvSpPr/>
              <p:nvPr/>
            </p:nvSpPr>
            <p:spPr>
              <a:xfrm>
                <a:off x="609600" y="4038600"/>
                <a:ext cx="57150" cy="1866900"/>
              </a:xfrm>
              <a:prstGeom prst="roundRect">
                <a:avLst>
                  <a:gd name="adj" fmla="val 50000"/>
                </a:avLst>
              </a:prstGeom>
              <a:solidFill>
                <a:schemeClr val="accent2"/>
              </a:solidFill>
              <a:ln>
                <a:noFill/>
              </a:ln>
            </p:spPr>
          </p:sp>
          <p:sp>
            <p:nvSpPr>
              <p:cNvPr id="17" name="TextBox 17"/>
              <p:cNvSpPr txBox="1"/>
              <p:nvPr/>
            </p:nvSpPr>
            <p:spPr>
              <a:xfrm>
                <a:off x="867537" y="4290536"/>
                <a:ext cx="2138860" cy="337376"/>
              </a:xfrm>
              <a:prstGeom prst="rect">
                <a:avLst/>
              </a:prstGeom>
              <a:noFill/>
              <a:ln>
                <a:noFill/>
              </a:ln>
            </p:spPr>
            <p:txBody>
              <a:bodyPr wrap="none" lIns="0" tIns="0" rIns="0" bIns="0" anchor="t" anchorCtr="0">
                <a:spAutoFit/>
              </a:bodyPr>
              <a:lstStyle/>
              <a:p>
                <a:pPr algn="l"/>
                <a:r>
                  <a:rPr lang="en" sz="1720" b="1" dirty="0">
                    <a:solidFill>
                      <a:schemeClr val="accent2"/>
                    </a:solidFill>
                    <a:latin typeface="+mj-lt"/>
                    <a:ea typeface="+mj-ea"/>
                    <a:cs typeface="+mj-cs"/>
                  </a:rPr>
                  <a:t>Stage 2 · Specific</a:t>
                </a:r>
              </a:p>
            </p:txBody>
          </p:sp>
          <p:sp>
            <p:nvSpPr>
              <p:cNvPr id="18" name="TextBox 18"/>
              <p:cNvSpPr txBox="1"/>
              <p:nvPr/>
            </p:nvSpPr>
            <p:spPr>
              <a:xfrm>
                <a:off x="869442" y="4712018"/>
                <a:ext cx="2445627" cy="264033"/>
              </a:xfrm>
              <a:prstGeom prst="rect">
                <a:avLst/>
              </a:prstGeom>
              <a:noFill/>
              <a:ln>
                <a:noFill/>
              </a:ln>
            </p:spPr>
            <p:txBody>
              <a:bodyPr wrap="none" lIns="0" tIns="0" rIns="0" bIns="0" anchor="t" anchorCtr="0">
                <a:spAutoFit/>
              </a:bodyPr>
              <a:lstStyle/>
              <a:p>
                <a:pPr algn="l"/>
                <a:r>
                  <a:rPr lang="en" sz="1350" dirty="0">
                    <a:solidFill>
                      <a:schemeClr val="dk1"/>
                    </a:solidFill>
                    <a:latin typeface="+mn-lt"/>
                    <a:ea typeface="+mn-ea"/>
                    <a:cs typeface="+mn-cs"/>
                  </a:rPr>
                  <a:t>Initialize from the base and</a:t>
                </a:r>
              </a:p>
            </p:txBody>
          </p:sp>
          <p:sp>
            <p:nvSpPr>
              <p:cNvPr id="19" name="TextBox 19"/>
              <p:cNvSpPr txBox="1"/>
              <p:nvPr/>
            </p:nvSpPr>
            <p:spPr>
              <a:xfrm>
                <a:off x="869442" y="4959668"/>
                <a:ext cx="2494426" cy="264033"/>
              </a:xfrm>
              <a:prstGeom prst="rect">
                <a:avLst/>
              </a:prstGeom>
              <a:noFill/>
              <a:ln>
                <a:noFill/>
              </a:ln>
            </p:spPr>
            <p:txBody>
              <a:bodyPr wrap="none" lIns="0" tIns="0" rIns="0" bIns="0" anchor="t" anchorCtr="0">
                <a:spAutoFit/>
              </a:bodyPr>
              <a:lstStyle/>
              <a:p>
                <a:pPr algn="l"/>
                <a:r>
                  <a:rPr lang="en" sz="1350" dirty="0">
                    <a:solidFill>
                      <a:schemeClr val="dk1"/>
                    </a:solidFill>
                    <a:latin typeface="+mn-lt"/>
                    <a:ea typeface="+mn-ea"/>
                    <a:cs typeface="+mn-cs"/>
                  </a:rPr>
                  <a:t>specialize to one student on</a:t>
                </a:r>
              </a:p>
            </p:txBody>
          </p:sp>
          <p:sp>
            <p:nvSpPr>
              <p:cNvPr id="20" name="TextBox 20"/>
              <p:cNvSpPr txBox="1"/>
              <p:nvPr/>
            </p:nvSpPr>
            <p:spPr>
              <a:xfrm>
                <a:off x="869442" y="5207318"/>
                <a:ext cx="2121865" cy="264033"/>
              </a:xfrm>
              <a:prstGeom prst="rect">
                <a:avLst/>
              </a:prstGeom>
              <a:noFill/>
              <a:ln>
                <a:noFill/>
              </a:ln>
            </p:spPr>
            <p:txBody>
              <a:bodyPr wrap="none" lIns="0" tIns="0" rIns="0" bIns="0" anchor="t" anchorCtr="0">
                <a:spAutoFit/>
              </a:bodyPr>
              <a:lstStyle/>
              <a:p>
                <a:pPr algn="l"/>
                <a:r>
                  <a:rPr lang="en" sz="1350" dirty="0">
                    <a:solidFill>
                      <a:schemeClr val="dk1"/>
                    </a:solidFill>
                    <a:latin typeface="+mn-lt"/>
                    <a:ea typeface="+mn-ea"/>
                    <a:cs typeface="+mn-cs"/>
                  </a:rPr>
                  <a:t>their own records → one</a:t>
                </a:r>
              </a:p>
            </p:txBody>
          </p:sp>
          <p:sp>
            <p:nvSpPr>
              <p:cNvPr id="21" name="TextBox 21"/>
              <p:cNvSpPr txBox="1"/>
              <p:nvPr/>
            </p:nvSpPr>
            <p:spPr>
              <a:xfrm>
                <a:off x="869442" y="5454968"/>
                <a:ext cx="2645321" cy="264033"/>
              </a:xfrm>
              <a:prstGeom prst="rect">
                <a:avLst/>
              </a:prstGeom>
              <a:noFill/>
              <a:ln>
                <a:noFill/>
              </a:ln>
            </p:spPr>
            <p:txBody>
              <a:bodyPr wrap="none" lIns="0" tIns="0" rIns="0" bIns="0" anchor="t" anchorCtr="0">
                <a:spAutoFit/>
              </a:bodyPr>
              <a:lstStyle/>
              <a:p>
                <a:pPr algn="l"/>
                <a:r>
                  <a:rPr lang="en" sz="1350" dirty="0">
                    <a:solidFill>
                      <a:schemeClr val="dk1"/>
                    </a:solidFill>
                    <a:latin typeface="+mn-lt"/>
                    <a:ea typeface="+mn-ea"/>
                    <a:cs typeface="+mn-cs"/>
                  </a:rPr>
                  <a:t>individualized Simulator each.</a:t>
                </a:r>
              </a:p>
            </p:txBody>
          </p:sp>
        </p:grpSp>
      </p:grpSp>
      <p:grpSp>
        <p:nvGrpSpPr>
          <p:cNvPr id="26" name="Group 26" descr="## [Group 26] Group 26&#10;from that base and specializes it to one student using only that student's own records. The result is an individualized simulator that both reproduces the student's behavior and moves correctly when a tutor intervenes.">
            <a:extLst>
              <a:ext uri="https://github.com/microsoft/ResearchStudio/paper2video/script-provenance/2026">
                <p2v:scriptBaseline xmlns:p2v="https://github.com/microsoft/ResearchStudio/paper2video/script-provenance/2026" algorithm="sha256" normalization="oneline-v1" sha256="a7f0ee8f3668cdc7e7668e15b57b33abbca4536317846bd0d24bac4db2be07cc" orderSource="geometry" orderIndex="1"/>
              </a:ext>
              <a:ext uri="https://github.com/microsoft/ResearchStudio/paper2video/semantic-provenance/2026">
                <p2vs:blockSemantics xmlns:p2vs="https://github.com/microsoft/ResearchStudio/paper2video/semantic-provenance/2026" schemaVersion="1">
                  <p2vs:concise>Group 26</p2vs:concise>
                  <p2vs:detailed>from that base and specializes it to one student using only that student's own records. The result is an individualized simulator that both reproduces the student's behavior and moves correctly when a tutor intervenes.</p2vs:detailed>
                </p2vs:blockSemantics>
              </a:ext>
            </a:extLst>
          </p:cNvPr>
          <p:cNvGrpSpPr/>
          <p:nvPr/>
        </p:nvGrpSpPr>
        <p:grpSpPr>
          <a:xfrm>
            <a:off x="3848100" y="1866900"/>
            <a:ext cx="7734300" cy="4724400"/>
            <a:chOff x="3848100" y="1866900"/>
            <a:chExt cx="7734300" cy="4724400"/>
          </a:xfrm>
        </p:grpSpPr>
        <p:sp>
          <p:nvSpPr>
            <p:cNvPr id="24" name="Rectangle 24"/>
            <p:cNvSpPr/>
            <p:nvPr/>
          </p:nvSpPr>
          <p:spPr>
            <a:xfrm>
              <a:off x="3848100" y="1866900"/>
              <a:ext cx="7734300" cy="4724400"/>
            </a:xfrm>
            <a:prstGeom prst="roundRect">
              <a:avLst>
                <a:gd name="adj" fmla="val 2823"/>
              </a:avLst>
            </a:prstGeom>
            <a:solidFill>
              <a:srgbClr val="FFFFFF"/>
            </a:solidFill>
            <a:ln w="19050">
              <a:solidFill>
                <a:srgbClr val="E9D5FF"/>
              </a:solidFill>
            </a:ln>
          </p:spPr>
        </p:sp>
        <p:pic>
          <p:nvPicPr>
            <p:cNvPr id="25" name="Image 25"/>
            <p:cNvPicPr>
              <a:picLocks noChangeAspect="1"/>
            </p:cNvPicPr>
            <p:nvPr/>
          </p:nvPicPr>
          <p:blipFill>
            <a:blip r:embed="rId2"/>
            <a:stretch>
              <a:fillRect/>
            </a:stretch>
          </p:blipFill>
          <p:spPr>
            <a:xfrm>
              <a:off x="4024022" y="2038350"/>
              <a:ext cx="7382455" cy="4495800"/>
            </a:xfrm>
            <a:prstGeom prst="rect">
              <a:avLst/>
            </a:prstGeom>
          </p:spPr>
        </p:pic>
      </p:grpSp>
      <p:sp>
        <p:nvSpPr>
          <p:cNvPr id="27" name="TextBox 27"/>
          <p:cNvSpPr txBox="1"/>
          <p:nvPr/>
        </p:nvSpPr>
        <p:spPr>
          <a:xfrm>
            <a:off x="11103540" y="6497002"/>
            <a:ext cx="484194" cy="205359"/>
          </a:xfrm>
          <a:prstGeom prst="rect">
            <a:avLst/>
          </a:prstGeom>
          <a:noFill/>
          <a:ln>
            <a:noFill/>
          </a:ln>
        </p:spPr>
        <p:txBody>
          <a:bodyPr wrap="none" lIns="0" tIns="0" rIns="0" bIns="0" anchor="t" anchorCtr="0">
            <a:spAutoFit/>
          </a:bodyPr>
          <a:lstStyle/>
          <a:p>
            <a:pPr algn="r"/>
            <a:r>
              <a:rPr lang="en" sz="1050" dirty="0">
                <a:solidFill>
                  <a:schemeClr val="accent3"/>
                </a:solidFill>
                <a:latin typeface="+mn-lt"/>
                <a:ea typeface="+mn-ea"/>
                <a:cs typeface="+mn-cs"/>
              </a:rPr>
              <a:t>06 / 12</a:t>
            </a:r>
          </a:p>
        </p:txBody>
      </p:sp>
    </p:spTree>
  </p:cSld>
  <p:clrMapOvr>
    <a:masterClrMapping/>
  </p:clrMapOvr>
  <p:transition xmlns:p14="http://schemas.microsoft.com/office/powerpoint/2010/main" p14:dur="4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xmlns:p="http://schemas.openxmlformats.org/presentationml/2006/main" id="5" presetID="2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400"/>
                                        <p:tgtEl>
                                          <p:spTgt spid="23"/>
                                        </p:tgtEl>
                                      </p:cBhvr>
                                    </p:animEffect>
                                  </p:childTnLst>
                                </p:cTn>
                              </p:par>
                            </p:childTnLst>
                          </p:cTn>
                        </p:par>
                      </p:childTnLst>
                    </p:cTn>
                  </p:par>
                  <p:par>
                    <p:cTn id="8" fill="hold">
                      <p:stCondLst>
                        <p:cond delay="indefinite"/>
                      </p:stCondLst>
                      <p:childTnLst>
                        <p:par>
                          <p:cTn id="9" fill="hold">
                            <p:stCondLst>
                              <p:cond delay="0"/>
                            </p:stCondLst>
                            <p:childTnLst>
                              <p:par>
                                <p:cTn xmlns:p="http://schemas.openxmlformats.org/presentationml/2006/main" id="10" presetID="2" presetClass="entr" presetSubtype="4"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400" fill="hold"/>
                                        <p:tgtEl>
                                          <p:spTgt spid="26"/>
                                        </p:tgtEl>
                                        <p:attrNameLst>
                                          <p:attrName>ppt_x</p:attrName>
                                        </p:attrNameLst>
                                      </p:cBhvr>
                                      <p:tavLst>
                                        <p:tav tm="0">
                                          <p:val>
                                            <p:strVal val="#ppt_x"/>
                                          </p:val>
                                        </p:tav>
                                        <p:tav tm="100000">
                                          <p:val>
                                            <p:strVal val="#ppt_x"/>
                                          </p:val>
                                        </p:tav>
                                      </p:tavLst>
                                    </p:anim>
                                    <p:anim calcmode="lin" valueType="num">
                                      <p:cBhvr additive="base">
                                        <p:cTn id="13" dur="4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2" name="Rectangle 2"/>
          <p:cNvSpPr/>
          <p:nvPr/>
        </p:nvSpPr>
        <p:spPr>
          <a:xfrm>
            <a:off x="0" y="0"/>
            <a:ext cx="133350" cy="6858000"/>
          </a:xfrm>
          <a:prstGeom prst="rect">
            <a:avLst/>
          </a:prstGeom>
          <a:solidFill>
            <a:schemeClr val="accent2"/>
          </a:solidFill>
          <a:ln>
            <a:noFill/>
          </a:ln>
        </p:spPr>
      </p:sp>
      <p:grpSp>
        <p:nvGrpSpPr>
          <p:cNvPr id="6" name="Group 6"/>
          <p:cNvGrpSpPr/>
          <p:nvPr/>
        </p:nvGrpSpPr>
        <p:grpSpPr>
          <a:xfrm>
            <a:off x="592836" y="746760"/>
            <a:ext cx="9879559" cy="933069"/>
            <a:chOff x="592836" y="746760"/>
            <a:chExt cx="9879559" cy="933069"/>
          </a:xfrm>
        </p:grpSpPr>
        <p:sp>
          <p:nvSpPr>
            <p:cNvPr id="3" name="TextBox 3"/>
            <p:cNvSpPr txBox="1"/>
            <p:nvPr/>
          </p:nvSpPr>
          <p:spPr>
            <a:xfrm>
              <a:off x="603504" y="746760"/>
              <a:ext cx="1105875" cy="234696"/>
            </a:xfrm>
            <a:prstGeom prst="rect">
              <a:avLst/>
            </a:prstGeom>
            <a:noFill/>
            <a:ln>
              <a:noFill/>
            </a:ln>
          </p:spPr>
          <p:txBody>
            <a:bodyPr wrap="none" lIns="0" tIns="0" rIns="0" bIns="0" anchor="t" anchorCtr="0">
              <a:spAutoFit/>
            </a:bodyPr>
            <a:lstStyle/>
            <a:p>
              <a:pPr algn="l"/>
              <a:r>
                <a:rPr lang="en" sz="1200" b="1" spc="150" dirty="0">
                  <a:solidFill>
                    <a:schemeClr val="accent2"/>
                  </a:solidFill>
                  <a:latin typeface="+mn-lt"/>
                  <a:ea typeface="+mn-ea"/>
                  <a:cs typeface="+mn-cs"/>
                </a:rPr>
                <a:t>BENCHMARK</a:t>
              </a:r>
            </a:p>
          </p:txBody>
        </p:sp>
        <p:sp>
          <p:nvSpPr>
            <p:cNvPr id="4" name="TextBox 4"/>
            <p:cNvSpPr txBox="1"/>
            <p:nvPr/>
          </p:nvSpPr>
          <p:spPr>
            <a:xfrm>
              <a:off x="592836" y="1034415"/>
              <a:ext cx="9879559" cy="645414"/>
            </a:xfrm>
            <a:prstGeom prst="rect">
              <a:avLst/>
            </a:prstGeom>
            <a:noFill/>
            <a:ln>
              <a:noFill/>
            </a:ln>
          </p:spPr>
          <p:txBody>
            <a:bodyPr wrap="none" lIns="0" tIns="0" rIns="0" bIns="0" anchor="t" anchorCtr="0">
              <a:spAutoFit/>
            </a:bodyPr>
            <a:lstStyle/>
            <a:p>
              <a:pPr algn="l"/>
              <a:r>
                <a:rPr lang="en" sz="3300" b="1" dirty="0">
                  <a:solidFill>
                    <a:schemeClr val="dk1"/>
                  </a:solidFill>
                  <a:latin typeface="+mj-lt"/>
                  <a:ea typeface="+mj-ea"/>
                  <a:cs typeface="+mj-cs"/>
                </a:rPr>
                <a:t>StudentSimEval: one protocol, 60 students</a:t>
              </a:r>
            </a:p>
          </p:txBody>
        </p:sp>
        <p:sp>
          <p:nvSpPr>
            <p:cNvPr id="5" name="Rectangle 5"/>
            <p:cNvSpPr/>
            <p:nvPr/>
          </p:nvSpPr>
          <p:spPr>
            <a:xfrm>
              <a:off x="628650" y="1600200"/>
              <a:ext cx="914400" cy="47625"/>
            </a:xfrm>
            <a:prstGeom prst="roundRect">
              <a:avLst>
                <a:gd name="adj" fmla="val 50000"/>
              </a:avLst>
            </a:prstGeom>
            <a:solidFill>
              <a:schemeClr val="accent2"/>
            </a:solidFill>
            <a:ln>
              <a:noFill/>
            </a:ln>
          </p:spPr>
        </p:sp>
      </p:grpSp>
      <p:grpSp>
        <p:nvGrpSpPr>
          <p:cNvPr id="10" name="Group 10" descr="## [Group 10] Fixed per-student record schema · frozen train / held-out splits&#10;To measure the two abilities fairly, the authors build StudentSimEval, a standardized protocol spanning">
            <a:extLst>
              <a:ext uri="https://github.com/microsoft/ResearchStudio/paper2video/script-provenance/2026">
                <p2v:scriptBaseline xmlns:p2v="https://github.com/microsoft/ResearchStudio/paper2video/script-provenance/2026" algorithm="sha256" normalization="oneline-v1" sha256="5f8a31a2b8fe7d990a72a7153c1c98d2b804ea4efb7c98135357b9dd36d1bbf3" orderSource="geometry" orderIndex="0"/>
              </a:ext>
              <a:ext uri="https://github.com/microsoft/ResearchStudio/paper2video/semantic-provenance/2026">
                <p2vs:blockSemantics xmlns:p2vs="https://github.com/microsoft/ResearchStudio/paper2video/semantic-provenance/2026" schemaVersion="1">
                  <p2vs:concise>Fixed per-student record schema · frozen train / held-out splits</p2vs:concise>
                  <p2vs:detailed>To measure the two abilities fairly, the authors build StudentSimEval, a standardized protocol spanning</p2vs:detailed>
                </p2vs:blockSemantics>
              </a:ext>
            </a:extLst>
          </p:cNvPr>
          <p:cNvGrpSpPr/>
          <p:nvPr/>
        </p:nvGrpSpPr>
        <p:grpSpPr>
          <a:xfrm>
            <a:off x="609600" y="1962150"/>
            <a:ext cx="10972800" cy="838200"/>
            <a:chOff x="609600" y="1962150"/>
            <a:chExt cx="10972800" cy="838200"/>
          </a:xfrm>
        </p:grpSpPr>
        <p:sp>
          <p:nvSpPr>
            <p:cNvPr id="7" name="Rectangle 7"/>
            <p:cNvSpPr/>
            <p:nvPr/>
          </p:nvSpPr>
          <p:spPr>
            <a:xfrm>
              <a:off x="609600" y="1962150"/>
              <a:ext cx="10972800" cy="838200"/>
            </a:xfrm>
            <a:prstGeom prst="roundRect">
              <a:avLst>
                <a:gd name="adj" fmla="val 15909"/>
              </a:avLst>
            </a:prstGeom>
            <a:solidFill>
              <a:schemeClr val="accent1"/>
            </a:solidFill>
            <a:ln>
              <a:noFill/>
            </a:ln>
          </p:spPr>
        </p:sp>
        <p:sp>
          <p:nvSpPr>
            <p:cNvPr id="8" name="TextBox 8"/>
            <p:cNvSpPr txBox="1"/>
            <p:nvPr/>
          </p:nvSpPr>
          <p:spPr>
            <a:xfrm>
              <a:off x="944499" y="2154079"/>
              <a:ext cx="7148282" cy="308039"/>
            </a:xfrm>
            <a:prstGeom prst="rect">
              <a:avLst/>
            </a:prstGeom>
            <a:noFill/>
            <a:ln>
              <a:noFill/>
            </a:ln>
          </p:spPr>
          <p:txBody>
            <a:bodyPr wrap="none" lIns="0" tIns="0" rIns="0" bIns="0" anchor="t" anchorCtr="0">
              <a:spAutoFit/>
            </a:bodyPr>
            <a:lstStyle/>
            <a:p>
              <a:pPr algn="l"/>
              <a:r>
                <a:rPr lang="en" sz="1580" b="1" dirty="0">
                  <a:solidFill>
                    <a:srgbClr val="FAF5FF"/>
                  </a:solidFill>
                  <a:latin typeface="+mn-lt"/>
                  <a:ea typeface="+mn-ea"/>
                  <a:cs typeface="+mn-cs"/>
                </a:rPr>
                <a:t>Fixed per-student record schema · frozen train / held-out splits</a:t>
              </a:r>
            </a:p>
          </p:txBody>
        </p:sp>
        <p:sp>
          <p:nvSpPr>
            <p:cNvPr id="9" name="TextBox 9"/>
            <p:cNvSpPr txBox="1"/>
            <p:nvPr/>
          </p:nvSpPr>
          <p:spPr>
            <a:xfrm>
              <a:off x="945642" y="2464118"/>
              <a:ext cx="10246823" cy="264033"/>
            </a:xfrm>
            <a:prstGeom prst="rect">
              <a:avLst/>
            </a:prstGeom>
            <a:noFill/>
            <a:ln>
              <a:noFill/>
            </a:ln>
          </p:spPr>
          <p:txBody>
            <a:bodyPr wrap="none" lIns="0" tIns="0" rIns="0" bIns="0" anchor="t" anchorCtr="0">
              <a:spAutoFit/>
            </a:bodyPr>
            <a:lstStyle/>
            <a:p>
              <a:pPr algn="l"/>
              <a:r>
                <a:rPr lang="en" sz="1350" dirty="0">
                  <a:solidFill>
                    <a:srgbClr val="E9D5FF"/>
                  </a:solidFill>
                  <a:latin typeface="+mn-lt"/>
                  <a:ea typeface="+mn-ea"/>
                  <a:cs typeface="+mn-cs"/>
                </a:rPr>
                <a:t>Every method is fit on the same records and scored on the same held-out data under F and R — directly comparable.</a:t>
              </a:r>
            </a:p>
          </p:txBody>
        </p:sp>
      </p:grpSp>
      <p:grpSp>
        <p:nvGrpSpPr>
          <p:cNvPr id="19" name="Group 19" descr="## [Group 19] Chess&#10;sixty students across chess, second-language English writing, and mathematics, drawn from public learner datasets">
            <a:extLst>
              <a:ext uri="https://github.com/microsoft/ResearchStudio/paper2video/script-provenance/2026">
                <p2v:scriptBaseline xmlns:p2v="https://github.com/microsoft/ResearchStudio/paper2video/script-provenance/2026" algorithm="sha256" normalization="oneline-v1" sha256="89b151065344daf4476db428f439b479496591a762f97edcaa00bc3834117403" orderSource="geometry" orderIndex="1"/>
              </a:ext>
              <a:ext uri="https://github.com/microsoft/ResearchStudio/paper2video/semantic-provenance/2026">
                <p2vs:blockSemantics xmlns:p2vs="https://github.com/microsoft/ResearchStudio/paper2video/semantic-provenance/2026" schemaVersion="1">
                  <p2vs:concise>Chess</p2vs:concise>
                  <p2vs:detailed>sixty students across chess, second-language English writing, and mathematics, drawn from public learner datasets</p2vs:detailed>
                </p2vs:blockSemantics>
              </a:ext>
            </a:extLst>
          </p:cNvPr>
          <p:cNvGrpSpPr/>
          <p:nvPr/>
        </p:nvGrpSpPr>
        <p:grpSpPr>
          <a:xfrm>
            <a:off x="609600" y="3105150"/>
            <a:ext cx="3486150" cy="2190750"/>
            <a:chOff x="609600" y="3105150"/>
            <a:chExt cx="3486150" cy="2190750"/>
          </a:xfrm>
        </p:grpSpPr>
        <p:sp>
          <p:nvSpPr>
            <p:cNvPr id="11" name="Rectangle 11"/>
            <p:cNvSpPr/>
            <p:nvPr/>
          </p:nvSpPr>
          <p:spPr>
            <a:xfrm>
              <a:off x="609600" y="3105150"/>
              <a:ext cx="3486150" cy="2190750"/>
            </a:xfrm>
            <a:prstGeom prst="roundRect">
              <a:avLst>
                <a:gd name="adj" fmla="val 6957"/>
              </a:avLst>
            </a:prstGeom>
            <a:solidFill>
              <a:srgbClr val="FFFFFF"/>
            </a:solidFill>
            <a:ln w="19050">
              <a:solidFill>
                <a:srgbClr val="E9D5FF"/>
              </a:solidFill>
            </a:ln>
          </p:spPr>
        </p:sp>
        <p:sp>
          <p:nvSpPr>
            <p:cNvPr id="12" name="Rectangle 12"/>
            <p:cNvSpPr/>
            <p:nvPr/>
          </p:nvSpPr>
          <p:spPr>
            <a:xfrm>
              <a:off x="609600" y="3105150"/>
              <a:ext cx="3486150" cy="628650"/>
            </a:xfrm>
            <a:prstGeom prst="roundRect">
              <a:avLst>
                <a:gd name="adj" fmla="val 24242"/>
              </a:avLst>
            </a:prstGeom>
            <a:solidFill>
              <a:schemeClr val="lt2"/>
            </a:solidFill>
            <a:ln>
              <a:noFill/>
            </a:ln>
          </p:spPr>
        </p:sp>
        <p:sp>
          <p:nvSpPr>
            <p:cNvPr id="13" name="Rectangle 13"/>
            <p:cNvSpPr/>
            <p:nvPr/>
          </p:nvSpPr>
          <p:spPr>
            <a:xfrm>
              <a:off x="609600" y="3486150"/>
              <a:ext cx="3486150" cy="247650"/>
            </a:xfrm>
            <a:prstGeom prst="rect">
              <a:avLst/>
            </a:prstGeom>
            <a:solidFill>
              <a:schemeClr val="lt2"/>
            </a:solidFill>
            <a:ln>
              <a:noFill/>
            </a:ln>
          </p:spPr>
        </p:sp>
        <p:sp>
          <p:nvSpPr>
            <p:cNvPr id="14" name="TextBox 14"/>
            <p:cNvSpPr txBox="1"/>
            <p:nvPr/>
          </p:nvSpPr>
          <p:spPr>
            <a:xfrm>
              <a:off x="903732" y="3297555"/>
              <a:ext cx="846879" cy="410718"/>
            </a:xfrm>
            <a:prstGeom prst="rect">
              <a:avLst/>
            </a:prstGeom>
            <a:noFill/>
            <a:ln>
              <a:noFill/>
            </a:ln>
          </p:spPr>
          <p:txBody>
            <a:bodyPr wrap="none" lIns="0" tIns="0" rIns="0" bIns="0" anchor="t" anchorCtr="0">
              <a:spAutoFit/>
            </a:bodyPr>
            <a:lstStyle/>
            <a:p>
              <a:pPr algn="l"/>
              <a:r>
                <a:rPr lang="en" sz="2100" b="1" dirty="0">
                  <a:solidFill>
                    <a:schemeClr val="accent1"/>
                  </a:solidFill>
                  <a:latin typeface="+mj-lt"/>
                  <a:ea typeface="+mj-ea"/>
                  <a:cs typeface="+mj-cs"/>
                </a:rPr>
                <a:t>Chess</a:t>
              </a:r>
            </a:p>
          </p:txBody>
        </p:sp>
        <p:sp>
          <p:nvSpPr>
            <p:cNvPr id="15" name="TextBox 15"/>
            <p:cNvSpPr txBox="1"/>
            <p:nvPr/>
          </p:nvSpPr>
          <p:spPr>
            <a:xfrm>
              <a:off x="906780" y="4010025"/>
              <a:ext cx="2697397" cy="293370"/>
            </a:xfrm>
            <a:prstGeom prst="rect">
              <a:avLst/>
            </a:prstGeom>
            <a:noFill/>
            <a:ln>
              <a:noFill/>
            </a:ln>
          </p:spPr>
          <p:txBody>
            <a:bodyPr wrap="none" lIns="0" tIns="0" rIns="0" bIns="0" anchor="t" anchorCtr="0">
              <a:spAutoFit/>
            </a:bodyPr>
            <a:lstStyle/>
            <a:p>
              <a:pPr algn="l"/>
              <a:r>
                <a:rPr lang="en" sz="1500" dirty="0">
                  <a:solidFill>
                    <a:schemeClr val="dk1"/>
                  </a:solidFill>
                  <a:latin typeface="+mn-lt"/>
                  <a:ea typeface="+mn-ea"/>
                  <a:cs typeface="+mn-cs"/>
                </a:rPr>
                <a:t>Move-level play from public</a:t>
              </a:r>
            </a:p>
          </p:txBody>
        </p:sp>
        <p:sp>
          <p:nvSpPr>
            <p:cNvPr id="16" name="TextBox 16"/>
            <p:cNvSpPr txBox="1"/>
            <p:nvPr/>
          </p:nvSpPr>
          <p:spPr>
            <a:xfrm>
              <a:off x="906780" y="4276725"/>
              <a:ext cx="3145155" cy="293370"/>
            </a:xfrm>
            <a:prstGeom prst="rect">
              <a:avLst/>
            </a:prstGeom>
            <a:noFill/>
            <a:ln>
              <a:noFill/>
            </a:ln>
          </p:spPr>
          <p:txBody>
            <a:bodyPr wrap="none" lIns="0" tIns="0" rIns="0" bIns="0" anchor="t" anchorCtr="0">
              <a:spAutoFit/>
            </a:bodyPr>
            <a:lstStyle/>
            <a:p>
              <a:pPr algn="l"/>
              <a:r>
                <a:rPr lang="en" sz="1500" dirty="0">
                  <a:solidFill>
                    <a:schemeClr val="dk1"/>
                  </a:solidFill>
                  <a:latin typeface="+mn-lt"/>
                  <a:ea typeface="+mn-ea"/>
                  <a:cs typeface="+mn-cs"/>
                </a:rPr>
                <a:t>game records; skill-conditioned</a:t>
              </a:r>
            </a:p>
          </p:txBody>
        </p:sp>
        <p:sp>
          <p:nvSpPr>
            <p:cNvPr id="17" name="TextBox 17"/>
            <p:cNvSpPr txBox="1"/>
            <p:nvPr/>
          </p:nvSpPr>
          <p:spPr>
            <a:xfrm>
              <a:off x="906780" y="4543425"/>
              <a:ext cx="2206180" cy="293370"/>
            </a:xfrm>
            <a:prstGeom prst="rect">
              <a:avLst/>
            </a:prstGeom>
            <a:noFill/>
            <a:ln>
              <a:noFill/>
            </a:ln>
          </p:spPr>
          <p:txBody>
            <a:bodyPr wrap="none" lIns="0" tIns="0" rIns="0" bIns="0" anchor="t" anchorCtr="0">
              <a:spAutoFit/>
            </a:bodyPr>
            <a:lstStyle/>
            <a:p>
              <a:pPr algn="l"/>
              <a:r>
                <a:rPr lang="en" sz="1500" dirty="0">
                  <a:solidFill>
                    <a:schemeClr val="dk1"/>
                  </a:solidFill>
                  <a:latin typeface="+mn-lt"/>
                  <a:ea typeface="+mn-ea"/>
                  <a:cs typeface="+mn-cs"/>
                </a:rPr>
                <a:t>behavior and revision.</a:t>
              </a:r>
            </a:p>
          </p:txBody>
        </p:sp>
        <p:sp>
          <p:nvSpPr>
            <p:cNvPr id="18" name="TextBox 18"/>
            <p:cNvSpPr txBox="1"/>
            <p:nvPr/>
          </p:nvSpPr>
          <p:spPr>
            <a:xfrm>
              <a:off x="907923" y="4967764"/>
              <a:ext cx="1728784" cy="249364"/>
            </a:xfrm>
            <a:prstGeom prst="rect">
              <a:avLst/>
            </a:prstGeom>
            <a:noFill/>
            <a:ln>
              <a:noFill/>
            </a:ln>
          </p:spPr>
          <p:txBody>
            <a:bodyPr wrap="none" lIns="0" tIns="0" rIns="0" bIns="0" anchor="t" anchorCtr="0">
              <a:spAutoFit/>
            </a:bodyPr>
            <a:lstStyle/>
            <a:p>
              <a:pPr algn="l"/>
              <a:r>
                <a:rPr lang="en" sz="1280" b="1" dirty="0">
                  <a:solidFill>
                    <a:schemeClr val="accent2"/>
                  </a:solidFill>
                  <a:latin typeface="+mn-lt"/>
                  <a:ea typeface="+mn-ea"/>
                  <a:cs typeface="+mn-cs"/>
                </a:rPr>
                <a:t>Behavior + guidance</a:t>
              </a:r>
            </a:p>
          </p:txBody>
        </p:sp>
      </p:grpSp>
      <p:grpSp>
        <p:nvGrpSpPr>
          <p:cNvPr id="28" name="Group 28" descr="## [Group 28] L2 English writing&#10;whose de-identified records are shared for research. It turns each corpus into a fixed">
            <a:extLst>
              <a:ext uri="https://github.com/microsoft/ResearchStudio/paper2video/script-provenance/2026">
                <p2v:scriptBaseline xmlns:p2v="https://github.com/microsoft/ResearchStudio/paper2video/script-provenance/2026" algorithm="sha256" normalization="oneline-v1" sha256="51f0400fabb728cbee297c8f413324e9763f9a05872a47fbb0808a281c645c6b" orderSource="geometry" orderIndex="2"/>
              </a:ext>
              <a:ext uri="https://github.com/microsoft/ResearchStudio/paper2video/semantic-provenance/2026">
                <p2vs:blockSemantics xmlns:p2vs="https://github.com/microsoft/ResearchStudio/paper2video/semantic-provenance/2026" schemaVersion="1">
                  <p2vs:concise>L2 English writing</p2vs:concise>
                  <p2vs:detailed>whose de-identified records are shared for research. It turns each corpus into a fixed</p2vs:detailed>
                </p2vs:blockSemantics>
              </a:ext>
            </a:extLst>
          </p:cNvPr>
          <p:cNvGrpSpPr/>
          <p:nvPr/>
        </p:nvGrpSpPr>
        <p:grpSpPr>
          <a:xfrm>
            <a:off x="4352925" y="3105150"/>
            <a:ext cx="3486150" cy="2190750"/>
            <a:chOff x="4352925" y="3105150"/>
            <a:chExt cx="3486150" cy="2190750"/>
          </a:xfrm>
        </p:grpSpPr>
        <p:sp>
          <p:nvSpPr>
            <p:cNvPr id="20" name="Rectangle 20"/>
            <p:cNvSpPr/>
            <p:nvPr/>
          </p:nvSpPr>
          <p:spPr>
            <a:xfrm>
              <a:off x="4352925" y="3105150"/>
              <a:ext cx="3486150" cy="2190750"/>
            </a:xfrm>
            <a:prstGeom prst="roundRect">
              <a:avLst>
                <a:gd name="adj" fmla="val 6957"/>
              </a:avLst>
            </a:prstGeom>
            <a:solidFill>
              <a:srgbClr val="FFFFFF"/>
            </a:solidFill>
            <a:ln w="19050">
              <a:solidFill>
                <a:srgbClr val="E9D5FF"/>
              </a:solidFill>
            </a:ln>
          </p:spPr>
        </p:sp>
        <p:sp>
          <p:nvSpPr>
            <p:cNvPr id="21" name="Rectangle 21"/>
            <p:cNvSpPr/>
            <p:nvPr/>
          </p:nvSpPr>
          <p:spPr>
            <a:xfrm>
              <a:off x="4352925" y="3105150"/>
              <a:ext cx="3486150" cy="628650"/>
            </a:xfrm>
            <a:prstGeom prst="roundRect">
              <a:avLst>
                <a:gd name="adj" fmla="val 24242"/>
              </a:avLst>
            </a:prstGeom>
            <a:solidFill>
              <a:schemeClr val="lt2"/>
            </a:solidFill>
            <a:ln>
              <a:noFill/>
            </a:ln>
          </p:spPr>
        </p:sp>
        <p:sp>
          <p:nvSpPr>
            <p:cNvPr id="22" name="Rectangle 22"/>
            <p:cNvSpPr/>
            <p:nvPr/>
          </p:nvSpPr>
          <p:spPr>
            <a:xfrm>
              <a:off x="4352925" y="3486150"/>
              <a:ext cx="3486150" cy="247650"/>
            </a:xfrm>
            <a:prstGeom prst="rect">
              <a:avLst/>
            </a:prstGeom>
            <a:solidFill>
              <a:schemeClr val="lt2"/>
            </a:solidFill>
            <a:ln>
              <a:noFill/>
            </a:ln>
          </p:spPr>
        </p:sp>
        <p:sp>
          <p:nvSpPr>
            <p:cNvPr id="23" name="TextBox 23"/>
            <p:cNvSpPr txBox="1"/>
            <p:nvPr/>
          </p:nvSpPr>
          <p:spPr>
            <a:xfrm>
              <a:off x="4647057" y="3297555"/>
              <a:ext cx="2593401" cy="410718"/>
            </a:xfrm>
            <a:prstGeom prst="rect">
              <a:avLst/>
            </a:prstGeom>
            <a:noFill/>
            <a:ln>
              <a:noFill/>
            </a:ln>
          </p:spPr>
          <p:txBody>
            <a:bodyPr wrap="none" lIns="0" tIns="0" rIns="0" bIns="0" anchor="t" anchorCtr="0">
              <a:spAutoFit/>
            </a:bodyPr>
            <a:lstStyle/>
            <a:p>
              <a:pPr algn="l"/>
              <a:r>
                <a:rPr lang="en" sz="2100" b="1" dirty="0">
                  <a:solidFill>
                    <a:schemeClr val="accent1"/>
                  </a:solidFill>
                  <a:latin typeface="+mj-lt"/>
                  <a:ea typeface="+mj-ea"/>
                  <a:cs typeface="+mj-cs"/>
                </a:rPr>
                <a:t>L2 English writing</a:t>
              </a:r>
            </a:p>
          </p:txBody>
        </p:sp>
        <p:sp>
          <p:nvSpPr>
            <p:cNvPr id="24" name="TextBox 24"/>
            <p:cNvSpPr txBox="1"/>
            <p:nvPr/>
          </p:nvSpPr>
          <p:spPr>
            <a:xfrm>
              <a:off x="4650105" y="4010025"/>
              <a:ext cx="2424684" cy="293370"/>
            </a:xfrm>
            <a:prstGeom prst="rect">
              <a:avLst/>
            </a:prstGeom>
            <a:noFill/>
            <a:ln>
              <a:noFill/>
            </a:ln>
          </p:spPr>
          <p:txBody>
            <a:bodyPr wrap="none" lIns="0" tIns="0" rIns="0" bIns="0" anchor="t" anchorCtr="0">
              <a:spAutoFit/>
            </a:bodyPr>
            <a:lstStyle/>
            <a:p>
              <a:pPr algn="l"/>
              <a:r>
                <a:rPr lang="en" sz="1500" dirty="0">
                  <a:solidFill>
                    <a:schemeClr val="dk1"/>
                  </a:solidFill>
                  <a:latin typeface="+mn-lt"/>
                  <a:ea typeface="+mn-ea"/>
                  <a:cs typeface="+mn-cs"/>
                </a:rPr>
                <a:t>Second-language learner</a:t>
              </a:r>
            </a:p>
          </p:txBody>
        </p:sp>
        <p:sp>
          <p:nvSpPr>
            <p:cNvPr id="25" name="TextBox 25"/>
            <p:cNvSpPr txBox="1"/>
            <p:nvPr/>
          </p:nvSpPr>
          <p:spPr>
            <a:xfrm>
              <a:off x="4650105" y="4276725"/>
              <a:ext cx="2347532" cy="293370"/>
            </a:xfrm>
            <a:prstGeom prst="rect">
              <a:avLst/>
            </a:prstGeom>
            <a:noFill/>
            <a:ln>
              <a:noFill/>
            </a:ln>
          </p:spPr>
          <p:txBody>
            <a:bodyPr wrap="none" lIns="0" tIns="0" rIns="0" bIns="0" anchor="t" anchorCtr="0">
              <a:spAutoFit/>
            </a:bodyPr>
            <a:lstStyle/>
            <a:p>
              <a:pPr algn="l"/>
              <a:r>
                <a:rPr lang="en" sz="1500" dirty="0">
                  <a:solidFill>
                    <a:schemeClr val="dk1"/>
                  </a:solidFill>
                  <a:latin typeface="+mn-lt"/>
                  <a:ea typeface="+mn-ea"/>
                  <a:cs typeface="+mn-cs"/>
                </a:rPr>
                <a:t>writing with corrective</a:t>
              </a:r>
            </a:p>
          </p:txBody>
        </p:sp>
        <p:sp>
          <p:nvSpPr>
            <p:cNvPr id="26" name="TextBox 26"/>
            <p:cNvSpPr txBox="1"/>
            <p:nvPr/>
          </p:nvSpPr>
          <p:spPr>
            <a:xfrm>
              <a:off x="4650105" y="4543425"/>
              <a:ext cx="1751838" cy="293370"/>
            </a:xfrm>
            <a:prstGeom prst="rect">
              <a:avLst/>
            </a:prstGeom>
            <a:noFill/>
            <a:ln>
              <a:noFill/>
            </a:ln>
          </p:spPr>
          <p:txBody>
            <a:bodyPr wrap="none" lIns="0" tIns="0" rIns="0" bIns="0" anchor="t" anchorCtr="0">
              <a:spAutoFit/>
            </a:bodyPr>
            <a:lstStyle/>
            <a:p>
              <a:pPr algn="l"/>
              <a:r>
                <a:rPr lang="en" sz="1500" dirty="0">
                  <a:solidFill>
                    <a:schemeClr val="dk1"/>
                  </a:solidFill>
                  <a:latin typeface="+mn-lt"/>
                  <a:ea typeface="+mn-ea"/>
                  <a:cs typeface="+mn-cs"/>
                </a:rPr>
                <a:t>feedback signals.</a:t>
              </a:r>
            </a:p>
          </p:txBody>
        </p:sp>
        <p:sp>
          <p:nvSpPr>
            <p:cNvPr id="27" name="TextBox 27"/>
            <p:cNvSpPr txBox="1"/>
            <p:nvPr/>
          </p:nvSpPr>
          <p:spPr>
            <a:xfrm>
              <a:off x="4651248" y="4967764"/>
              <a:ext cx="1457157" cy="249364"/>
            </a:xfrm>
            <a:prstGeom prst="rect">
              <a:avLst/>
            </a:prstGeom>
            <a:noFill/>
            <a:ln>
              <a:noFill/>
            </a:ln>
          </p:spPr>
          <p:txBody>
            <a:bodyPr wrap="none" lIns="0" tIns="0" rIns="0" bIns="0" anchor="t" anchorCtr="0">
              <a:spAutoFit/>
            </a:bodyPr>
            <a:lstStyle/>
            <a:p>
              <a:pPr algn="l"/>
              <a:r>
                <a:rPr lang="en" sz="1280" b="1" dirty="0">
                  <a:solidFill>
                    <a:schemeClr val="accent2"/>
                  </a:solidFill>
                  <a:latin typeface="+mn-lt"/>
                  <a:ea typeface="+mn-ea"/>
                  <a:cs typeface="+mn-cs"/>
                </a:rPr>
                <a:t>Language domain</a:t>
              </a:r>
            </a:p>
          </p:txBody>
        </p:sp>
      </p:grpSp>
      <p:grpSp>
        <p:nvGrpSpPr>
          <p:cNvPr id="37" name="Group 37" descr="## [Group 37] Math&#10;per-student record schema with frozen train and held-out splits, so every method is fit">
            <a:extLst>
              <a:ext uri="https://github.com/microsoft/ResearchStudio/paper2video/script-provenance/2026">
                <p2v:scriptBaseline xmlns:p2v="https://github.com/microsoft/ResearchStudio/paper2video/script-provenance/2026" algorithm="sha256" normalization="oneline-v1" sha256="4ebd00769bba20951cbc1b3a875655ba27eaf4715beffad2071931013947b5e8" orderSource="geometry" orderIndex="3"/>
              </a:ext>
              <a:ext uri="https://github.com/microsoft/ResearchStudio/paper2video/semantic-provenance/2026">
                <p2vs:blockSemantics xmlns:p2vs="https://github.com/microsoft/ResearchStudio/paper2video/semantic-provenance/2026" schemaVersion="1">
                  <p2vs:concise>Math</p2vs:concise>
                  <p2vs:detailed>per-student record schema with frozen train and held-out splits, so every method is fit</p2vs:detailed>
                </p2vs:blockSemantics>
              </a:ext>
            </a:extLst>
          </p:cNvPr>
          <p:cNvGrpSpPr/>
          <p:nvPr/>
        </p:nvGrpSpPr>
        <p:grpSpPr>
          <a:xfrm>
            <a:off x="8096250" y="3105150"/>
            <a:ext cx="3486150" cy="2190750"/>
            <a:chOff x="8096250" y="3105150"/>
            <a:chExt cx="3486150" cy="2190750"/>
          </a:xfrm>
        </p:grpSpPr>
        <p:sp>
          <p:nvSpPr>
            <p:cNvPr id="29" name="Rectangle 29"/>
            <p:cNvSpPr/>
            <p:nvPr/>
          </p:nvSpPr>
          <p:spPr>
            <a:xfrm>
              <a:off x="8096250" y="3105150"/>
              <a:ext cx="3486150" cy="2190750"/>
            </a:xfrm>
            <a:prstGeom prst="roundRect">
              <a:avLst>
                <a:gd name="adj" fmla="val 6957"/>
              </a:avLst>
            </a:prstGeom>
            <a:solidFill>
              <a:srgbClr val="FFFFFF"/>
            </a:solidFill>
            <a:ln w="19050">
              <a:solidFill>
                <a:srgbClr val="E9D5FF"/>
              </a:solidFill>
            </a:ln>
          </p:spPr>
        </p:sp>
        <p:sp>
          <p:nvSpPr>
            <p:cNvPr id="30" name="Rectangle 30"/>
            <p:cNvSpPr/>
            <p:nvPr/>
          </p:nvSpPr>
          <p:spPr>
            <a:xfrm>
              <a:off x="8096250" y="3105150"/>
              <a:ext cx="3486150" cy="628650"/>
            </a:xfrm>
            <a:prstGeom prst="roundRect">
              <a:avLst>
                <a:gd name="adj" fmla="val 24242"/>
              </a:avLst>
            </a:prstGeom>
            <a:solidFill>
              <a:schemeClr val="lt2"/>
            </a:solidFill>
            <a:ln>
              <a:noFill/>
            </a:ln>
          </p:spPr>
        </p:sp>
        <p:sp>
          <p:nvSpPr>
            <p:cNvPr id="31" name="Rectangle 31"/>
            <p:cNvSpPr/>
            <p:nvPr/>
          </p:nvSpPr>
          <p:spPr>
            <a:xfrm>
              <a:off x="8096250" y="3486150"/>
              <a:ext cx="3486150" cy="247650"/>
            </a:xfrm>
            <a:prstGeom prst="rect">
              <a:avLst/>
            </a:prstGeom>
            <a:solidFill>
              <a:schemeClr val="lt2"/>
            </a:solidFill>
            <a:ln>
              <a:noFill/>
            </a:ln>
          </p:spPr>
        </p:sp>
        <p:sp>
          <p:nvSpPr>
            <p:cNvPr id="32" name="TextBox 32"/>
            <p:cNvSpPr txBox="1"/>
            <p:nvPr/>
          </p:nvSpPr>
          <p:spPr>
            <a:xfrm>
              <a:off x="8390382" y="3297555"/>
              <a:ext cx="743826" cy="410718"/>
            </a:xfrm>
            <a:prstGeom prst="rect">
              <a:avLst/>
            </a:prstGeom>
            <a:noFill/>
            <a:ln>
              <a:noFill/>
            </a:ln>
          </p:spPr>
          <p:txBody>
            <a:bodyPr wrap="none" lIns="0" tIns="0" rIns="0" bIns="0" anchor="t" anchorCtr="0">
              <a:spAutoFit/>
            </a:bodyPr>
            <a:lstStyle/>
            <a:p>
              <a:pPr algn="l"/>
              <a:r>
                <a:rPr lang="en" sz="2100" b="1" dirty="0">
                  <a:solidFill>
                    <a:schemeClr val="accent1"/>
                  </a:solidFill>
                  <a:latin typeface="+mj-lt"/>
                  <a:ea typeface="+mj-ea"/>
                  <a:cs typeface="+mj-cs"/>
                </a:rPr>
                <a:t>Math</a:t>
              </a:r>
            </a:p>
          </p:txBody>
        </p:sp>
        <p:sp>
          <p:nvSpPr>
            <p:cNvPr id="33" name="TextBox 33"/>
            <p:cNvSpPr txBox="1"/>
            <p:nvPr/>
          </p:nvSpPr>
          <p:spPr>
            <a:xfrm>
              <a:off x="8393430" y="4010025"/>
              <a:ext cx="2020634" cy="293370"/>
            </a:xfrm>
            <a:prstGeom prst="rect">
              <a:avLst/>
            </a:prstGeom>
            <a:noFill/>
            <a:ln>
              <a:noFill/>
            </a:ln>
          </p:spPr>
          <p:txBody>
            <a:bodyPr wrap="none" lIns="0" tIns="0" rIns="0" bIns="0" anchor="t" anchorCtr="0">
              <a:spAutoFit/>
            </a:bodyPr>
            <a:lstStyle/>
            <a:p>
              <a:pPr algn="l"/>
              <a:r>
                <a:rPr lang="en" sz="1500" dirty="0">
                  <a:solidFill>
                    <a:schemeClr val="dk1"/>
                  </a:solidFill>
                  <a:latin typeface="+mn-lt"/>
                  <a:ea typeface="+mn-ea"/>
                  <a:cs typeface="+mn-cs"/>
                </a:rPr>
                <a:t>Problem solving with</a:t>
              </a:r>
            </a:p>
          </p:txBody>
        </p:sp>
        <p:sp>
          <p:nvSpPr>
            <p:cNvPr id="34" name="TextBox 34"/>
            <p:cNvSpPr txBox="1"/>
            <p:nvPr/>
          </p:nvSpPr>
          <p:spPr>
            <a:xfrm>
              <a:off x="8393430" y="4276725"/>
              <a:ext cx="2054733" cy="293370"/>
            </a:xfrm>
            <a:prstGeom prst="rect">
              <a:avLst/>
            </a:prstGeom>
            <a:noFill/>
            <a:ln>
              <a:noFill/>
            </a:ln>
          </p:spPr>
          <p:txBody>
            <a:bodyPr wrap="none" lIns="0" tIns="0" rIns="0" bIns="0" anchor="t" anchorCtr="0">
              <a:spAutoFit/>
            </a:bodyPr>
            <a:lstStyle/>
            <a:p>
              <a:pPr algn="l"/>
              <a:r>
                <a:rPr lang="en" sz="1500" dirty="0">
                  <a:solidFill>
                    <a:schemeClr val="dk1"/>
                  </a:solidFill>
                  <a:latin typeface="+mn-lt"/>
                  <a:ea typeface="+mn-ea"/>
                  <a:cs typeface="+mn-cs"/>
                </a:rPr>
                <a:t>mistakes and answer</a:t>
              </a:r>
            </a:p>
          </p:txBody>
        </p:sp>
        <p:sp>
          <p:nvSpPr>
            <p:cNvPr id="35" name="TextBox 35"/>
            <p:cNvSpPr txBox="1"/>
            <p:nvPr/>
          </p:nvSpPr>
          <p:spPr>
            <a:xfrm>
              <a:off x="8393430" y="4543425"/>
              <a:ext cx="2428304" cy="293370"/>
            </a:xfrm>
            <a:prstGeom prst="rect">
              <a:avLst/>
            </a:prstGeom>
            <a:noFill/>
            <a:ln>
              <a:noFill/>
            </a:ln>
          </p:spPr>
          <p:txBody>
            <a:bodyPr wrap="none" lIns="0" tIns="0" rIns="0" bIns="0" anchor="t" anchorCtr="0">
              <a:spAutoFit/>
            </a:bodyPr>
            <a:lstStyle/>
            <a:p>
              <a:pPr algn="l"/>
              <a:r>
                <a:rPr lang="en" sz="1500" dirty="0">
                  <a:solidFill>
                    <a:schemeClr val="dk1"/>
                  </a:solidFill>
                  <a:latin typeface="+mn-lt"/>
                  <a:ea typeface="+mn-ea"/>
                  <a:cs typeface="+mn-cs"/>
                </a:rPr>
                <a:t>revision after guidance.</a:t>
              </a:r>
            </a:p>
          </p:txBody>
        </p:sp>
        <p:sp>
          <p:nvSpPr>
            <p:cNvPr id="36" name="TextBox 36"/>
            <p:cNvSpPr txBox="1"/>
            <p:nvPr/>
          </p:nvSpPr>
          <p:spPr>
            <a:xfrm>
              <a:off x="8394573" y="4967764"/>
              <a:ext cx="1511253" cy="249364"/>
            </a:xfrm>
            <a:prstGeom prst="rect">
              <a:avLst/>
            </a:prstGeom>
            <a:noFill/>
            <a:ln>
              <a:noFill/>
            </a:ln>
          </p:spPr>
          <p:txBody>
            <a:bodyPr wrap="none" lIns="0" tIns="0" rIns="0" bIns="0" anchor="t" anchorCtr="0">
              <a:spAutoFit/>
            </a:bodyPr>
            <a:lstStyle/>
            <a:p>
              <a:pPr algn="l"/>
              <a:r>
                <a:rPr lang="en" sz="1280" b="1" dirty="0">
                  <a:solidFill>
                    <a:schemeClr val="accent2"/>
                  </a:solidFill>
                  <a:latin typeface="+mn-lt"/>
                  <a:ea typeface="+mn-ea"/>
                  <a:cs typeface="+mn-cs"/>
                </a:rPr>
                <a:t>Reasoning domain</a:t>
              </a:r>
            </a:p>
          </p:txBody>
        </p:sp>
      </p:grpSp>
      <p:grpSp>
        <p:nvGrpSpPr>
          <p:cNvPr id="39" name="Group 39" descr="## [Group 39] Drawn from public learner corpora whose de-identified records are shared for research.&#10;and scored on exactly the same data and the results are directly comparable.">
            <a:extLst>
              <a:ext uri="https://github.com/microsoft/ResearchStudio/paper2video/script-provenance/2026">
                <p2v:scriptBaseline xmlns:p2v="https://github.com/microsoft/ResearchStudio/paper2video/script-provenance/2026" algorithm="sha256" normalization="oneline-v1" sha256="ff96240da5bab33b78809475932ce91dfe7392aba56946f1ff383423f27a39a9" orderSource="geometry" orderIndex="4"/>
              </a:ext>
              <a:ext uri="https://github.com/microsoft/ResearchStudio/paper2video/semantic-provenance/2026">
                <p2vs:blockSemantics xmlns:p2vs="https://github.com/microsoft/ResearchStudio/paper2video/semantic-provenance/2026" schemaVersion="1">
                  <p2vs:concise>Drawn from public learner corpora whose de-identified records are shared for research.</p2vs:concise>
                  <p2vs:detailed>and scored on exactly the same data and the results are directly comparable.</p2vs:detailed>
                </p2vs:blockSemantics>
              </a:ext>
            </a:extLst>
          </p:cNvPr>
          <p:cNvGrpSpPr/>
          <p:nvPr/>
        </p:nvGrpSpPr>
        <p:grpSpPr>
          <a:xfrm>
            <a:off x="602742" y="5683568"/>
            <a:ext cx="7952687" cy="264033"/>
            <a:chOff x="602742" y="5683568"/>
            <a:chExt cx="7952687" cy="264033"/>
          </a:xfrm>
        </p:grpSpPr>
        <p:sp>
          <p:nvSpPr>
            <p:cNvPr id="38" name="TextBox 38"/>
            <p:cNvSpPr txBox="1"/>
            <p:nvPr/>
          </p:nvSpPr>
          <p:spPr>
            <a:xfrm>
              <a:off x="602742" y="5683568"/>
              <a:ext cx="7952687" cy="264033"/>
            </a:xfrm>
            <a:prstGeom prst="rect">
              <a:avLst/>
            </a:prstGeom>
            <a:noFill/>
            <a:ln>
              <a:noFill/>
            </a:ln>
          </p:spPr>
          <p:txBody>
            <a:bodyPr wrap="none" lIns="0" tIns="0" rIns="0" bIns="0" anchor="t" anchorCtr="0">
              <a:spAutoFit/>
            </a:bodyPr>
            <a:lstStyle/>
            <a:p>
              <a:pPr algn="l"/>
              <a:r>
                <a:rPr lang="en" sz="1350" i="1" dirty="0">
                  <a:solidFill>
                    <a:srgbClr val="6B21A8"/>
                  </a:solidFill>
                  <a:latin typeface="+mn-lt"/>
                  <a:ea typeface="+mn-ea"/>
                  <a:cs typeface="+mn-cs"/>
                </a:rPr>
                <a:t>Drawn from public learner corpora whose de-identified records are shared for research.</a:t>
              </a:r>
            </a:p>
          </p:txBody>
        </p:sp>
      </p:grpSp>
      <p:sp>
        <p:nvSpPr>
          <p:cNvPr id="40" name="TextBox 40"/>
          <p:cNvSpPr txBox="1"/>
          <p:nvPr/>
        </p:nvSpPr>
        <p:spPr>
          <a:xfrm>
            <a:off x="11103540" y="6497002"/>
            <a:ext cx="484194" cy="205359"/>
          </a:xfrm>
          <a:prstGeom prst="rect">
            <a:avLst/>
          </a:prstGeom>
          <a:noFill/>
          <a:ln>
            <a:noFill/>
          </a:ln>
        </p:spPr>
        <p:txBody>
          <a:bodyPr wrap="none" lIns="0" tIns="0" rIns="0" bIns="0" anchor="t" anchorCtr="0">
            <a:spAutoFit/>
          </a:bodyPr>
          <a:lstStyle/>
          <a:p>
            <a:pPr algn="r"/>
            <a:r>
              <a:rPr lang="en" sz="1050" dirty="0">
                <a:solidFill>
                  <a:schemeClr val="accent3"/>
                </a:solidFill>
                <a:latin typeface="+mn-lt"/>
                <a:ea typeface="+mn-ea"/>
                <a:cs typeface="+mn-cs"/>
              </a:rPr>
              <a:t>07 / 12</a:t>
            </a:r>
          </a:p>
        </p:txBody>
      </p:sp>
    </p:spTree>
  </p:cSld>
  <p:clrMapOvr>
    <a:masterClrMapping/>
  </p:clrMapOvr>
  <p:transition xmlns:p14="http://schemas.microsoft.com/office/powerpoint/2010/main" p14:dur="4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xmlns:p="http://schemas.openxmlformats.org/presentationml/2006/main" id="5" presetID="2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400" fill="hold"/>
                                        <p:tgtEl>
                                          <p:spTgt spid="10"/>
                                        </p:tgtEl>
                                        <p:attrNameLst>
                                          <p:attrName>ppt_w</p:attrName>
                                        </p:attrNameLst>
                                      </p:cBhvr>
                                      <p:tavLst>
                                        <p:tav tm="0">
                                          <p:val>
                                            <p:fltVal val="0"/>
                                          </p:val>
                                        </p:tav>
                                        <p:tav tm="100000">
                                          <p:val>
                                            <p:strVal val="#ppt_w"/>
                                          </p:val>
                                        </p:tav>
                                      </p:tavLst>
                                    </p:anim>
                                    <p:anim calcmode="lin" valueType="num">
                                      <p:cBhvr>
                                        <p:cTn id="8" dur="4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xmlns:p="http://schemas.openxmlformats.org/presentationml/2006/main" id="11" presetID="10" presetClass="entr" presetSubtype="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400"/>
                                        <p:tgtEl>
                                          <p:spTgt spid="19"/>
                                        </p:tgtEl>
                                      </p:cBhvr>
                                    </p:animEffect>
                                  </p:childTnLst>
                                </p:cTn>
                              </p:par>
                            </p:childTnLst>
                          </p:cTn>
                        </p:par>
                      </p:childTnLst>
                    </p:cTn>
                  </p:par>
                  <p:par>
                    <p:cTn id="14" fill="hold">
                      <p:stCondLst>
                        <p:cond delay="indefinite"/>
                      </p:stCondLst>
                      <p:childTnLst>
                        <p:par>
                          <p:cTn id="15" fill="hold">
                            <p:stCondLst>
                              <p:cond delay="0"/>
                            </p:stCondLst>
                            <p:childTnLst>
                              <p:par>
                                <p:cTn xmlns:p="http://schemas.openxmlformats.org/presentationml/2006/main" id="16" presetID="22" presetClass="entr" presetSubtype="4" fill="hold" grpId="0" nodeType="click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wipe(down)">
                                      <p:cBhvr>
                                        <p:cTn id="18" dur="400"/>
                                        <p:tgtEl>
                                          <p:spTgt spid="28"/>
                                        </p:tgtEl>
                                      </p:cBhvr>
                                    </p:animEffect>
                                  </p:childTnLst>
                                </p:cTn>
                              </p:par>
                            </p:childTnLst>
                          </p:cTn>
                        </p:par>
                      </p:childTnLst>
                    </p:cTn>
                  </p:par>
                  <p:par>
                    <p:cTn id="19" fill="hold">
                      <p:stCondLst>
                        <p:cond delay="indefinite"/>
                      </p:stCondLst>
                      <p:childTnLst>
                        <p:par>
                          <p:cTn id="20" fill="hold">
                            <p:stCondLst>
                              <p:cond delay="0"/>
                            </p:stCondLst>
                            <p:childTnLst>
                              <p:par>
                                <p:cTn xmlns:p="http://schemas.openxmlformats.org/presentationml/2006/main" id="21" presetID="2" presetClass="entr" presetSubtype="4" fill="hold" grpId="0" nodeType="click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400" fill="hold"/>
                                        <p:tgtEl>
                                          <p:spTgt spid="37"/>
                                        </p:tgtEl>
                                        <p:attrNameLst>
                                          <p:attrName>ppt_x</p:attrName>
                                        </p:attrNameLst>
                                      </p:cBhvr>
                                      <p:tavLst>
                                        <p:tav tm="0">
                                          <p:val>
                                            <p:strVal val="#ppt_x"/>
                                          </p:val>
                                        </p:tav>
                                        <p:tav tm="100000">
                                          <p:val>
                                            <p:strVal val="#ppt_x"/>
                                          </p:val>
                                        </p:tav>
                                      </p:tavLst>
                                    </p:anim>
                                    <p:anim calcmode="lin" valueType="num">
                                      <p:cBhvr additive="base">
                                        <p:cTn id="24" dur="4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xmlns:p="http://schemas.openxmlformats.org/presentationml/2006/main" id="27" presetID="10" presetClass="entr" presetSubtype="0" fill="hold" grpId="0" nodeType="click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4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2" name="Rectangle 2"/>
          <p:cNvSpPr/>
          <p:nvPr/>
        </p:nvSpPr>
        <p:spPr>
          <a:xfrm>
            <a:off x="0" y="0"/>
            <a:ext cx="133350" cy="6858000"/>
          </a:xfrm>
          <a:prstGeom prst="rect">
            <a:avLst/>
          </a:prstGeom>
          <a:solidFill>
            <a:schemeClr val="accent2"/>
          </a:solidFill>
          <a:ln>
            <a:noFill/>
          </a:ln>
        </p:spPr>
      </p:sp>
      <p:grpSp>
        <p:nvGrpSpPr>
          <p:cNvPr id="6" name="Group 6"/>
          <p:cNvGrpSpPr/>
          <p:nvPr/>
        </p:nvGrpSpPr>
        <p:grpSpPr>
          <a:xfrm>
            <a:off x="592836" y="746760"/>
            <a:ext cx="7536483" cy="933069"/>
            <a:chOff x="592836" y="746760"/>
            <a:chExt cx="7536483" cy="933069"/>
          </a:xfrm>
        </p:grpSpPr>
        <p:sp>
          <p:nvSpPr>
            <p:cNvPr id="3" name="TextBox 3"/>
            <p:cNvSpPr txBox="1"/>
            <p:nvPr/>
          </p:nvSpPr>
          <p:spPr>
            <a:xfrm>
              <a:off x="603504" y="746760"/>
              <a:ext cx="2014789" cy="234696"/>
            </a:xfrm>
            <a:prstGeom prst="rect">
              <a:avLst/>
            </a:prstGeom>
            <a:noFill/>
            <a:ln>
              <a:noFill/>
            </a:ln>
          </p:spPr>
          <p:txBody>
            <a:bodyPr wrap="none" lIns="0" tIns="0" rIns="0" bIns="0" anchor="t" anchorCtr="0">
              <a:spAutoFit/>
            </a:bodyPr>
            <a:lstStyle/>
            <a:p>
              <a:pPr algn="l"/>
              <a:r>
                <a:rPr lang="en" sz="1200" b="1" spc="150" dirty="0">
                  <a:solidFill>
                    <a:schemeClr val="accent2"/>
                  </a:solidFill>
                  <a:latin typeface="+mn-lt"/>
                  <a:ea typeface="+mn-ea"/>
                  <a:cs typeface="+mn-cs"/>
                </a:rPr>
                <a:t>KEY RESULT · CHESS</a:t>
              </a:r>
            </a:p>
          </p:txBody>
        </p:sp>
        <p:sp>
          <p:nvSpPr>
            <p:cNvPr id="4" name="TextBox 4"/>
            <p:cNvSpPr txBox="1"/>
            <p:nvPr/>
          </p:nvSpPr>
          <p:spPr>
            <a:xfrm>
              <a:off x="592836" y="1034415"/>
              <a:ext cx="7536483" cy="645414"/>
            </a:xfrm>
            <a:prstGeom prst="rect">
              <a:avLst/>
            </a:prstGeom>
            <a:noFill/>
            <a:ln>
              <a:noFill/>
            </a:ln>
          </p:spPr>
          <p:txBody>
            <a:bodyPr wrap="none" lIns="0" tIns="0" rIns="0" bIns="0" anchor="t" anchorCtr="0">
              <a:spAutoFit/>
            </a:bodyPr>
            <a:lstStyle/>
            <a:p>
              <a:pPr algn="l"/>
              <a:r>
                <a:rPr lang="en" sz="3300" b="1" dirty="0">
                  <a:solidFill>
                    <a:schemeClr val="dk1"/>
                  </a:solidFill>
                  <a:latin typeface="+mj-lt"/>
                  <a:ea typeface="+mj-ea"/>
                  <a:cs typeface="+mj-cs"/>
                </a:rPr>
                <a:t>Chess: winning both axes at once</a:t>
              </a:r>
            </a:p>
          </p:txBody>
        </p:sp>
        <p:sp>
          <p:nvSpPr>
            <p:cNvPr id="5" name="Rectangle 5"/>
            <p:cNvSpPr/>
            <p:nvPr/>
          </p:nvSpPr>
          <p:spPr>
            <a:xfrm>
              <a:off x="628650" y="1600200"/>
              <a:ext cx="914400" cy="47625"/>
            </a:xfrm>
            <a:prstGeom prst="roundRect">
              <a:avLst>
                <a:gd name="adj" fmla="val 50000"/>
              </a:avLst>
            </a:prstGeom>
            <a:solidFill>
              <a:schemeClr val="accent2"/>
            </a:solidFill>
            <a:ln>
              <a:noFill/>
            </a:ln>
          </p:spPr>
        </p:sp>
      </p:grpSp>
      <p:grpSp>
        <p:nvGrpSpPr>
          <p:cNvPr id="28" name="Group 28" descr="## [Group 28] Behavioral fidelity F&#10;On chess, StudentSim's per-student simulators outperform strong baselines on both metrics at once. StudentSim reaches a behavioral fidelity of zero point five one and a guidance responsiveness of zero point nine one.">
            <a:extLst>
              <a:ext uri="https://github.com/microsoft/ResearchStudio/paper2video/script-provenance/2026">
                <p2v:scriptBaseline xmlns:p2v="https://github.com/microsoft/ResearchStudio/paper2video/script-provenance/2026" algorithm="sha256" normalization="oneline-v1" sha256="7fd2005193c20978af28ba83a3f14ad9726f0993485e1b84cebb748afd11afc7" orderSource="geometry" orderIndex="0"/>
              </a:ext>
              <a:ext uri="https://github.com/microsoft/ResearchStudio/paper2video/semantic-provenance/2026">
                <p2vs:blockSemantics xmlns:p2vs="https://github.com/microsoft/ResearchStudio/paper2video/semantic-provenance/2026" schemaVersion="1">
                  <p2vs:concise>Behavioral fidelity F</p2vs:concise>
                  <p2vs:detailed>On chess, StudentSim's per-student simulators outperform strong baselines on both metrics at once. StudentSim reaches a behavioral fidelity of zero point five one and a guidance responsiveness of zero point nine one.</p2vs:detailed>
                </p2vs:blockSemantics>
              </a:ext>
            </a:extLst>
          </p:cNvPr>
          <p:cNvGrpSpPr/>
          <p:nvPr/>
        </p:nvGrpSpPr>
        <p:grpSpPr>
          <a:xfrm>
            <a:off x="609600" y="2162175"/>
            <a:ext cx="10001250" cy="3190875"/>
            <a:chOff x="609600" y="2162175"/>
            <a:chExt cx="10001250" cy="3190875"/>
          </a:xfrm>
        </p:grpSpPr>
        <p:sp>
          <p:nvSpPr>
            <p:cNvPr id="7" name="TextBox 7"/>
            <p:cNvSpPr txBox="1"/>
            <p:nvPr/>
          </p:nvSpPr>
          <p:spPr>
            <a:xfrm>
              <a:off x="3176360" y="2162175"/>
              <a:ext cx="2105480" cy="293370"/>
            </a:xfrm>
            <a:prstGeom prst="rect">
              <a:avLst/>
            </a:prstGeom>
            <a:noFill/>
            <a:ln>
              <a:noFill/>
            </a:ln>
          </p:spPr>
          <p:txBody>
            <a:bodyPr wrap="none" lIns="0" tIns="0" rIns="0" bIns="0" anchor="t" anchorCtr="0">
              <a:spAutoFit/>
            </a:bodyPr>
            <a:lstStyle/>
            <a:p>
              <a:pPr algn="ctr"/>
              <a:r>
                <a:rPr lang="en" sz="1500" b="1" dirty="0">
                  <a:solidFill>
                    <a:schemeClr val="accent1"/>
                  </a:solidFill>
                  <a:latin typeface="+mn-lt"/>
                  <a:ea typeface="+mn-ea"/>
                  <a:cs typeface="+mn-cs"/>
                </a:rPr>
                <a:t>Behavioral fidelity F</a:t>
              </a:r>
            </a:p>
          </p:txBody>
        </p:sp>
        <p:sp>
          <p:nvSpPr>
            <p:cNvPr id="8" name="TextBox 8"/>
            <p:cNvSpPr txBox="1"/>
            <p:nvPr/>
          </p:nvSpPr>
          <p:spPr>
            <a:xfrm>
              <a:off x="5911158" y="2162175"/>
              <a:ext cx="2731884" cy="293370"/>
            </a:xfrm>
            <a:prstGeom prst="rect">
              <a:avLst/>
            </a:prstGeom>
            <a:noFill/>
            <a:ln>
              <a:noFill/>
            </a:ln>
          </p:spPr>
          <p:txBody>
            <a:bodyPr wrap="none" lIns="0" tIns="0" rIns="0" bIns="0" anchor="t" anchorCtr="0">
              <a:spAutoFit/>
            </a:bodyPr>
            <a:lstStyle/>
            <a:p>
              <a:pPr algn="ctr"/>
              <a:r>
                <a:rPr lang="en" sz="1500" b="1" dirty="0">
                  <a:solidFill>
                    <a:schemeClr val="accent1"/>
                  </a:solidFill>
                  <a:latin typeface="+mn-lt"/>
                  <a:ea typeface="+mn-ea"/>
                  <a:cs typeface="+mn-cs"/>
                </a:rPr>
                <a:t>Guidance responsiveness R</a:t>
              </a:r>
            </a:p>
          </p:txBody>
        </p:sp>
        <p:grpSp>
          <p:nvGrpSpPr>
            <p:cNvPr id="15" name="Group 15"/>
            <p:cNvGrpSpPr/>
            <p:nvPr/>
          </p:nvGrpSpPr>
          <p:grpSpPr>
            <a:xfrm>
              <a:off x="609600" y="2533650"/>
              <a:ext cx="10001250" cy="914400"/>
              <a:chOff x="609600" y="2533650"/>
              <a:chExt cx="10001250" cy="914400"/>
            </a:xfrm>
          </p:grpSpPr>
          <p:sp>
            <p:nvSpPr>
              <p:cNvPr id="9" name="Rectangle 9"/>
              <p:cNvSpPr/>
              <p:nvPr/>
            </p:nvSpPr>
            <p:spPr>
              <a:xfrm>
                <a:off x="609600" y="2533650"/>
                <a:ext cx="10001250" cy="914400"/>
              </a:xfrm>
              <a:prstGeom prst="roundRect">
                <a:avLst>
                  <a:gd name="adj" fmla="val 14583"/>
                </a:avLst>
              </a:prstGeom>
              <a:solidFill>
                <a:schemeClr val="accent1"/>
              </a:solidFill>
              <a:ln>
                <a:noFill/>
              </a:ln>
            </p:spPr>
          </p:sp>
          <p:sp>
            <p:nvSpPr>
              <p:cNvPr id="10" name="TextBox 10"/>
              <p:cNvSpPr txBox="1"/>
              <p:nvPr/>
            </p:nvSpPr>
            <p:spPr>
              <a:xfrm>
                <a:off x="904113" y="2715101"/>
                <a:ext cx="1594324" cy="396050"/>
              </a:xfrm>
              <a:prstGeom prst="rect">
                <a:avLst/>
              </a:prstGeom>
              <a:noFill/>
              <a:ln>
                <a:noFill/>
              </a:ln>
            </p:spPr>
            <p:txBody>
              <a:bodyPr wrap="none" lIns="0" tIns="0" rIns="0" bIns="0" anchor="t" anchorCtr="0">
                <a:spAutoFit/>
              </a:bodyPr>
              <a:lstStyle/>
              <a:p>
                <a:pPr algn="l"/>
                <a:r>
                  <a:rPr lang="en" sz="2020" b="1" dirty="0">
                    <a:solidFill>
                      <a:srgbClr val="FAF5FF"/>
                    </a:solidFill>
                    <a:latin typeface="+mj-lt"/>
                    <a:ea typeface="+mj-ea"/>
                    <a:cs typeface="+mj-cs"/>
                  </a:rPr>
                  <a:t>StudentSim</a:t>
                </a:r>
              </a:p>
            </p:txBody>
          </p:sp>
          <p:sp>
            <p:nvSpPr>
              <p:cNvPr id="11" name="TextBox 11"/>
              <p:cNvSpPr txBox="1"/>
              <p:nvPr/>
            </p:nvSpPr>
            <p:spPr>
              <a:xfrm>
                <a:off x="908304" y="3108960"/>
                <a:ext cx="2120341" cy="234696"/>
              </a:xfrm>
              <a:prstGeom prst="rect">
                <a:avLst/>
              </a:prstGeom>
              <a:noFill/>
              <a:ln>
                <a:noFill/>
              </a:ln>
            </p:spPr>
            <p:txBody>
              <a:bodyPr wrap="none" lIns="0" tIns="0" rIns="0" bIns="0" anchor="t" anchorCtr="0">
                <a:spAutoFit/>
              </a:bodyPr>
              <a:lstStyle/>
              <a:p>
                <a:pPr algn="l"/>
                <a:r>
                  <a:rPr lang="en" sz="1200" dirty="0">
                    <a:solidFill>
                      <a:srgbClr val="E9D5FF"/>
                    </a:solidFill>
                    <a:latin typeface="+mn-lt"/>
                    <a:ea typeface="+mn-ea"/>
                    <a:cs typeface="+mn-cs"/>
                  </a:rPr>
                  <a:t>ours — trained per student</a:t>
                </a:r>
              </a:p>
            </p:txBody>
          </p:sp>
          <p:sp>
            <p:nvSpPr>
              <p:cNvPr id="12" name="TextBox 12"/>
              <p:cNvSpPr txBox="1"/>
              <p:nvPr/>
            </p:nvSpPr>
            <p:spPr>
              <a:xfrm>
                <a:off x="3723317" y="2784158"/>
                <a:ext cx="1011566" cy="616077"/>
              </a:xfrm>
              <a:prstGeom prst="rect">
                <a:avLst/>
              </a:prstGeom>
              <a:noFill/>
              <a:ln>
                <a:noFill/>
              </a:ln>
            </p:spPr>
            <p:txBody>
              <a:bodyPr wrap="none" lIns="0" tIns="0" rIns="0" bIns="0" anchor="t" anchorCtr="0">
                <a:spAutoFit/>
              </a:bodyPr>
              <a:lstStyle/>
              <a:p>
                <a:pPr algn="ctr"/>
                <a:r>
                  <a:rPr lang="en" sz="3150" b="1" dirty="0">
                    <a:solidFill>
                      <a:srgbClr val="FFFFFF"/>
                    </a:solidFill>
                    <a:latin typeface="+mj-lt"/>
                    <a:ea typeface="+mj-ea"/>
                    <a:cs typeface="+mj-cs"/>
                  </a:rPr>
                  <a:t>0.51</a:t>
                </a:r>
              </a:p>
            </p:txBody>
          </p:sp>
          <p:sp>
            <p:nvSpPr>
              <p:cNvPr id="13" name="TextBox 13"/>
              <p:cNvSpPr txBox="1"/>
              <p:nvPr/>
            </p:nvSpPr>
            <p:spPr>
              <a:xfrm>
                <a:off x="6771317" y="2784158"/>
                <a:ext cx="1011566" cy="616077"/>
              </a:xfrm>
              <a:prstGeom prst="rect">
                <a:avLst/>
              </a:prstGeom>
              <a:noFill/>
              <a:ln>
                <a:noFill/>
              </a:ln>
            </p:spPr>
            <p:txBody>
              <a:bodyPr wrap="none" lIns="0" tIns="0" rIns="0" bIns="0" anchor="t" anchorCtr="0">
                <a:spAutoFit/>
              </a:bodyPr>
              <a:lstStyle/>
              <a:p>
                <a:pPr algn="ctr"/>
                <a:r>
                  <a:rPr lang="en" sz="3150" b="1" dirty="0">
                    <a:solidFill>
                      <a:srgbClr val="FFFFFF"/>
                    </a:solidFill>
                    <a:latin typeface="+mj-lt"/>
                    <a:ea typeface="+mj-ea"/>
                    <a:cs typeface="+mj-cs"/>
                  </a:rPr>
                  <a:t>0.91</a:t>
                </a:r>
              </a:p>
            </p:txBody>
          </p:sp>
          <p:sp>
            <p:nvSpPr>
              <p:cNvPr id="14" name="Freeform 14"/>
              <p:cNvSpPr/>
              <p:nvPr/>
            </p:nvSpPr>
            <p:spPr>
              <a:xfrm>
                <a:off x="9608820" y="2880360"/>
                <a:ext cx="274320" cy="259080"/>
              </a:xfrm>
              <a:custGeom>
                <a:avLst/>
                <a:gdLst/>
                <a:ahLst/>
                <a:cxnLst/>
                <a:rect l="l" t="t" r="r" b="b"/>
                <a:pathLst>
                  <a:path w="274320" h="259080">
                    <a:moveTo>
                      <a:pt x="76200" y="259080"/>
                    </a:moveTo>
                    <a:lnTo>
                      <a:pt x="198120" y="259080"/>
                    </a:lnTo>
                    <a:moveTo>
                      <a:pt x="137160" y="198120"/>
                    </a:moveTo>
                    <a:lnTo>
                      <a:pt x="137160" y="259080"/>
                    </a:lnTo>
                    <a:moveTo>
                      <a:pt x="60960" y="0"/>
                    </a:moveTo>
                    <a:lnTo>
                      <a:pt x="213360" y="0"/>
                    </a:lnTo>
                    <a:moveTo>
                      <a:pt x="213360" y="0"/>
                    </a:moveTo>
                    <a:lnTo>
                      <a:pt x="213360" y="121920"/>
                    </a:lnTo>
                    <a:cubicBezTo>
                      <a:pt x="213360" y="164004"/>
                      <a:pt x="179244" y="198120"/>
                      <a:pt x="137160" y="198120"/>
                    </a:cubicBezTo>
                    <a:cubicBezTo>
                      <a:pt x="95076" y="198120"/>
                      <a:pt x="60960" y="164004"/>
                      <a:pt x="60960" y="121920"/>
                    </a:cubicBezTo>
                    <a:lnTo>
                      <a:pt x="60960" y="0"/>
                    </a:lnTo>
                    <a:moveTo>
                      <a:pt x="0" y="76200"/>
                    </a:moveTo>
                    <a:cubicBezTo>
                      <a:pt x="0" y="93034"/>
                      <a:pt x="13646" y="106680"/>
                      <a:pt x="30480" y="106680"/>
                    </a:cubicBezTo>
                    <a:cubicBezTo>
                      <a:pt x="47314" y="106680"/>
                      <a:pt x="60960" y="93034"/>
                      <a:pt x="60960" y="76200"/>
                    </a:cubicBezTo>
                    <a:moveTo>
                      <a:pt x="213360" y="76200"/>
                    </a:moveTo>
                    <a:cubicBezTo>
                      <a:pt x="213360" y="93034"/>
                      <a:pt x="227006" y="106680"/>
                      <a:pt x="243840" y="106680"/>
                    </a:cubicBezTo>
                    <a:cubicBezTo>
                      <a:pt x="260674" y="106680"/>
                      <a:pt x="274320" y="93034"/>
                      <a:pt x="274320" y="76200"/>
                    </a:cubicBezTo>
                  </a:path>
                </a:pathLst>
              </a:custGeom>
              <a:noFill/>
              <a:ln w="30480" cap="rnd">
                <a:solidFill>
                  <a:srgbClr val="C4B5FD"/>
                </a:solidFill>
              </a:ln>
            </p:spPr>
          </p:sp>
        </p:grpSp>
        <p:grpSp>
          <p:nvGrpSpPr>
            <p:cNvPr id="21" name="Group 21"/>
            <p:cNvGrpSpPr/>
            <p:nvPr/>
          </p:nvGrpSpPr>
          <p:grpSpPr>
            <a:xfrm>
              <a:off x="609600" y="3600450"/>
              <a:ext cx="10001250" cy="800100"/>
              <a:chOff x="609600" y="3600450"/>
              <a:chExt cx="10001250" cy="800100"/>
            </a:xfrm>
          </p:grpSpPr>
          <p:sp>
            <p:nvSpPr>
              <p:cNvPr id="16" name="Rectangle 16"/>
              <p:cNvSpPr/>
              <p:nvPr/>
            </p:nvSpPr>
            <p:spPr>
              <a:xfrm>
                <a:off x="609600" y="3600450"/>
                <a:ext cx="10001250" cy="800100"/>
              </a:xfrm>
              <a:prstGeom prst="roundRect">
                <a:avLst>
                  <a:gd name="adj" fmla="val 14286"/>
                </a:avLst>
              </a:prstGeom>
              <a:solidFill>
                <a:srgbClr val="FFFFFF"/>
              </a:solidFill>
              <a:ln w="19050">
                <a:solidFill>
                  <a:srgbClr val="E9D5FF"/>
                </a:solidFill>
              </a:ln>
            </p:spPr>
          </p:sp>
          <p:sp>
            <p:nvSpPr>
              <p:cNvPr id="17" name="TextBox 17"/>
              <p:cNvSpPr txBox="1"/>
              <p:nvPr/>
            </p:nvSpPr>
            <p:spPr>
              <a:xfrm>
                <a:off x="905256" y="3825240"/>
                <a:ext cx="1053297" cy="352044"/>
              </a:xfrm>
              <a:prstGeom prst="rect">
                <a:avLst/>
              </a:prstGeom>
              <a:noFill/>
              <a:ln>
                <a:noFill/>
              </a:ln>
            </p:spPr>
            <p:txBody>
              <a:bodyPr wrap="none" lIns="0" tIns="0" rIns="0" bIns="0" anchor="t" anchorCtr="0">
                <a:spAutoFit/>
              </a:bodyPr>
              <a:lstStyle/>
              <a:p>
                <a:pPr algn="l"/>
                <a:r>
                  <a:rPr lang="en" sz="1800" b="1" dirty="0">
                    <a:solidFill>
                      <a:schemeClr val="accent1"/>
                    </a:solidFill>
                    <a:latin typeface="+mj-lt"/>
                    <a:ea typeface="+mj-ea"/>
                    <a:cs typeface="+mj-cs"/>
                  </a:rPr>
                  <a:t>GPT-5.4</a:t>
                </a:r>
              </a:p>
            </p:txBody>
          </p:sp>
          <p:sp>
            <p:nvSpPr>
              <p:cNvPr id="18" name="TextBox 18"/>
              <p:cNvSpPr txBox="1"/>
              <p:nvPr/>
            </p:nvSpPr>
            <p:spPr>
              <a:xfrm>
                <a:off x="908685" y="4126706"/>
                <a:ext cx="1044868" cy="220028"/>
              </a:xfrm>
              <a:prstGeom prst="rect">
                <a:avLst/>
              </a:prstGeom>
              <a:noFill/>
              <a:ln>
                <a:noFill/>
              </a:ln>
            </p:spPr>
            <p:txBody>
              <a:bodyPr wrap="none" lIns="0" tIns="0" rIns="0" bIns="0" anchor="t" anchorCtr="0">
                <a:spAutoFit/>
              </a:bodyPr>
              <a:lstStyle/>
              <a:p>
                <a:pPr algn="l"/>
                <a:r>
                  <a:rPr lang="en" sz="1120" dirty="0">
                    <a:solidFill>
                      <a:srgbClr val="6B21A8"/>
                    </a:solidFill>
                    <a:latin typeface="+mn-lt"/>
                    <a:ea typeface="+mn-ea"/>
                    <a:cs typeface="+mn-cs"/>
                  </a:rPr>
                  <a:t>prompted LLM</a:t>
                </a:r>
              </a:p>
            </p:txBody>
          </p:sp>
          <p:sp>
            <p:nvSpPr>
              <p:cNvPr id="19" name="TextBox 19"/>
              <p:cNvSpPr txBox="1"/>
              <p:nvPr/>
            </p:nvSpPr>
            <p:spPr>
              <a:xfrm>
                <a:off x="3819656" y="3858578"/>
                <a:ext cx="818887" cy="498729"/>
              </a:xfrm>
              <a:prstGeom prst="rect">
                <a:avLst/>
              </a:prstGeom>
              <a:noFill/>
              <a:ln>
                <a:noFill/>
              </a:ln>
            </p:spPr>
            <p:txBody>
              <a:bodyPr wrap="none" lIns="0" tIns="0" rIns="0" bIns="0" anchor="t" anchorCtr="0">
                <a:spAutoFit/>
              </a:bodyPr>
              <a:lstStyle/>
              <a:p>
                <a:pPr algn="ctr"/>
                <a:r>
                  <a:rPr lang="en" sz="2550" b="1" dirty="0">
                    <a:solidFill>
                      <a:schemeClr val="dk1"/>
                    </a:solidFill>
                    <a:latin typeface="+mj-lt"/>
                    <a:ea typeface="+mj-ea"/>
                    <a:cs typeface="+mj-cs"/>
                  </a:rPr>
                  <a:t>0.23</a:t>
                </a:r>
              </a:p>
            </p:txBody>
          </p:sp>
          <p:sp>
            <p:nvSpPr>
              <p:cNvPr id="20" name="TextBox 20"/>
              <p:cNvSpPr txBox="1"/>
              <p:nvPr/>
            </p:nvSpPr>
            <p:spPr>
              <a:xfrm>
                <a:off x="6867656" y="3858578"/>
                <a:ext cx="818887" cy="498729"/>
              </a:xfrm>
              <a:prstGeom prst="rect">
                <a:avLst/>
              </a:prstGeom>
              <a:noFill/>
              <a:ln>
                <a:noFill/>
              </a:ln>
            </p:spPr>
            <p:txBody>
              <a:bodyPr wrap="none" lIns="0" tIns="0" rIns="0" bIns="0" anchor="t" anchorCtr="0">
                <a:spAutoFit/>
              </a:bodyPr>
              <a:lstStyle/>
              <a:p>
                <a:pPr algn="ctr"/>
                <a:r>
                  <a:rPr lang="en" sz="2550" b="1" dirty="0">
                    <a:solidFill>
                      <a:schemeClr val="accent2"/>
                    </a:solidFill>
                    <a:latin typeface="+mj-lt"/>
                    <a:ea typeface="+mj-ea"/>
                    <a:cs typeface="+mj-cs"/>
                  </a:rPr>
                  <a:t>0.72</a:t>
                </a:r>
              </a:p>
            </p:txBody>
          </p:sp>
        </p:grpSp>
        <p:grpSp>
          <p:nvGrpSpPr>
            <p:cNvPr id="27" name="Group 27"/>
            <p:cNvGrpSpPr/>
            <p:nvPr/>
          </p:nvGrpSpPr>
          <p:grpSpPr>
            <a:xfrm>
              <a:off x="609600" y="4552950"/>
              <a:ext cx="10001250" cy="800100"/>
              <a:chOff x="609600" y="4552950"/>
              <a:chExt cx="10001250" cy="800100"/>
            </a:xfrm>
          </p:grpSpPr>
          <p:sp>
            <p:nvSpPr>
              <p:cNvPr id="22" name="Rectangle 22"/>
              <p:cNvSpPr/>
              <p:nvPr/>
            </p:nvSpPr>
            <p:spPr>
              <a:xfrm>
                <a:off x="609600" y="4552950"/>
                <a:ext cx="10001250" cy="800100"/>
              </a:xfrm>
              <a:prstGeom prst="roundRect">
                <a:avLst>
                  <a:gd name="adj" fmla="val 14286"/>
                </a:avLst>
              </a:prstGeom>
              <a:solidFill>
                <a:srgbClr val="FFFFFF"/>
              </a:solidFill>
              <a:ln w="19050">
                <a:solidFill>
                  <a:srgbClr val="E9D5FF"/>
                </a:solidFill>
              </a:ln>
            </p:spPr>
          </p:sp>
          <p:sp>
            <p:nvSpPr>
              <p:cNvPr id="23" name="TextBox 23"/>
              <p:cNvSpPr txBox="1"/>
              <p:nvPr/>
            </p:nvSpPr>
            <p:spPr>
              <a:xfrm>
                <a:off x="905256" y="4777740"/>
                <a:ext cx="714975" cy="352044"/>
              </a:xfrm>
              <a:prstGeom prst="rect">
                <a:avLst/>
              </a:prstGeom>
              <a:noFill/>
              <a:ln>
                <a:noFill/>
              </a:ln>
            </p:spPr>
            <p:txBody>
              <a:bodyPr wrap="none" lIns="0" tIns="0" rIns="0" bIns="0" anchor="t" anchorCtr="0">
                <a:spAutoFit/>
              </a:bodyPr>
              <a:lstStyle/>
              <a:p>
                <a:pPr algn="l"/>
                <a:r>
                  <a:rPr lang="en" sz="1800" b="1" dirty="0">
                    <a:solidFill>
                      <a:schemeClr val="accent1"/>
                    </a:solidFill>
                    <a:latin typeface="+mj-lt"/>
                    <a:ea typeface="+mj-ea"/>
                    <a:cs typeface="+mj-cs"/>
                  </a:rPr>
                  <a:t>Maia2</a:t>
                </a:r>
              </a:p>
            </p:txBody>
          </p:sp>
          <p:sp>
            <p:nvSpPr>
              <p:cNvPr id="24" name="TextBox 24"/>
              <p:cNvSpPr txBox="1"/>
              <p:nvPr/>
            </p:nvSpPr>
            <p:spPr>
              <a:xfrm>
                <a:off x="908685" y="5079206"/>
                <a:ext cx="2295662" cy="220028"/>
              </a:xfrm>
              <a:prstGeom prst="rect">
                <a:avLst/>
              </a:prstGeom>
              <a:noFill/>
              <a:ln>
                <a:noFill/>
              </a:ln>
            </p:spPr>
            <p:txBody>
              <a:bodyPr wrap="none" lIns="0" tIns="0" rIns="0" bIns="0" anchor="t" anchorCtr="0">
                <a:spAutoFit/>
              </a:bodyPr>
              <a:lstStyle/>
              <a:p>
                <a:pPr algn="l"/>
                <a:r>
                  <a:rPr lang="en" sz="1120" dirty="0">
                    <a:solidFill>
                      <a:srgbClr val="6B21A8"/>
                    </a:solidFill>
                    <a:latin typeface="+mn-lt"/>
                    <a:ea typeface="+mn-ea"/>
                    <a:cs typeface="+mn-cs"/>
                  </a:rPr>
                  <a:t>state-tracking move predictor</a:t>
                </a:r>
              </a:p>
            </p:txBody>
          </p:sp>
          <p:sp>
            <p:nvSpPr>
              <p:cNvPr id="25" name="TextBox 25"/>
              <p:cNvSpPr txBox="1"/>
              <p:nvPr/>
            </p:nvSpPr>
            <p:spPr>
              <a:xfrm>
                <a:off x="3819656" y="4811078"/>
                <a:ext cx="818887" cy="498729"/>
              </a:xfrm>
              <a:prstGeom prst="rect">
                <a:avLst/>
              </a:prstGeom>
              <a:noFill/>
              <a:ln>
                <a:noFill/>
              </a:ln>
            </p:spPr>
            <p:txBody>
              <a:bodyPr wrap="none" lIns="0" tIns="0" rIns="0" bIns="0" anchor="t" anchorCtr="0">
                <a:spAutoFit/>
              </a:bodyPr>
              <a:lstStyle/>
              <a:p>
                <a:pPr algn="ctr"/>
                <a:r>
                  <a:rPr lang="en" sz="2550" b="1" dirty="0">
                    <a:solidFill>
                      <a:schemeClr val="accent2"/>
                    </a:solidFill>
                    <a:latin typeface="+mj-lt"/>
                    <a:ea typeface="+mj-ea"/>
                    <a:cs typeface="+mj-cs"/>
                  </a:rPr>
                  <a:t>0.45</a:t>
                </a:r>
              </a:p>
            </p:txBody>
          </p:sp>
          <p:sp>
            <p:nvSpPr>
              <p:cNvPr id="26" name="TextBox 26"/>
              <p:cNvSpPr txBox="1"/>
              <p:nvPr/>
            </p:nvSpPr>
            <p:spPr>
              <a:xfrm>
                <a:off x="6867656" y="4811078"/>
                <a:ext cx="818887" cy="498729"/>
              </a:xfrm>
              <a:prstGeom prst="rect">
                <a:avLst/>
              </a:prstGeom>
              <a:noFill/>
              <a:ln>
                <a:noFill/>
              </a:ln>
            </p:spPr>
            <p:txBody>
              <a:bodyPr wrap="none" lIns="0" tIns="0" rIns="0" bIns="0" anchor="t" anchorCtr="0">
                <a:spAutoFit/>
              </a:bodyPr>
              <a:lstStyle/>
              <a:p>
                <a:pPr algn="ctr"/>
                <a:r>
                  <a:rPr lang="en" sz="2550" b="1" dirty="0">
                    <a:solidFill>
                      <a:schemeClr val="dk1"/>
                    </a:solidFill>
                    <a:latin typeface="+mj-lt"/>
                    <a:ea typeface="+mj-ea"/>
                    <a:cs typeface="+mj-cs"/>
                  </a:rPr>
                  <a:t>0.27</a:t>
                </a:r>
              </a:p>
            </p:txBody>
          </p:sp>
        </p:grpSp>
      </p:grpSp>
      <p:grpSp>
        <p:nvGrpSpPr>
          <p:cNvPr id="30" name="Group 30" descr="## [Group 30] StudentSim is the only method strong on&#10;That compares with zero point two three and zero point seven two for GPT-5.4, and zero point four five and zero point two seven for Maia2, a skill-conditioned chess move predictor.">
            <a:extLst>
              <a:ext uri="https://github.com/microsoft/ResearchStudio/paper2video/script-provenance/2026">
                <p2v:scriptBaseline xmlns:p2v="https://github.com/microsoft/ResearchStudio/paper2video/script-provenance/2026" algorithm="sha256" normalization="oneline-v1" sha256="28ab22cff7bb918aef5dfc662a64d23c08ee791a3cc907d0b4e0389d62bd51d9" orderSource="geometry" orderIndex="1"/>
              </a:ext>
              <a:ext uri="https://github.com/microsoft/ResearchStudio/paper2video/semantic-provenance/2026">
                <p2vs:blockSemantics xmlns:p2vs="https://github.com/microsoft/ResearchStudio/paper2video/semantic-provenance/2026" schemaVersion="1">
                  <p2vs:concise>StudentSim is the only method strong on</p2vs:concise>
                  <p2vs:detailed>That compares with zero point two three and zero point seven two for GPT-5.4, and zero point four five and zero point two seven for Maia2, a skill-conditioned chess move predictor.</p2vs:detailed>
                </p2vs:blockSemantics>
              </a:ext>
            </a:extLst>
          </p:cNvPr>
          <p:cNvGrpSpPr/>
          <p:nvPr/>
        </p:nvGrpSpPr>
        <p:grpSpPr>
          <a:xfrm>
            <a:off x="601980" y="5610225"/>
            <a:ext cx="8372957" cy="293370"/>
            <a:chOff x="601980" y="5610225"/>
            <a:chExt cx="8372957" cy="293370"/>
          </a:xfrm>
        </p:grpSpPr>
        <p:sp>
          <p:nvSpPr>
            <p:cNvPr id="29" name="TextBox 29"/>
            <p:cNvSpPr txBox="1"/>
            <p:nvPr/>
          </p:nvSpPr>
          <p:spPr>
            <a:xfrm>
              <a:off x="601980" y="5610225"/>
              <a:ext cx="8372957" cy="293370"/>
            </a:xfrm>
            <a:prstGeom prst="rect">
              <a:avLst/>
            </a:prstGeom>
            <a:noFill/>
            <a:ln>
              <a:noFill/>
            </a:ln>
          </p:spPr>
          <p:txBody>
            <a:bodyPr wrap="none" lIns="0" tIns="0" rIns="0" bIns="0" anchor="t" anchorCtr="0">
              <a:spAutoFit/>
            </a:bodyPr>
            <a:lstStyle/>
            <a:p>
              <a:pPr algn="l"/>
              <a:r>
                <a:rPr lang="en" sz="1500" b="1" dirty="0">
                  <a:solidFill>
                    <a:schemeClr val="accent1"/>
                  </a:solidFill>
                  <a:latin typeface="+mn-lt"/>
                  <a:ea typeface="+mn-ea"/>
                  <a:cs typeface="+mn-cs"/>
                </a:rPr>
                <a:t xml:space="preserve">StudentSim is the only method strong on </a:t>
              </a:r>
              <a:r>
                <a:rPr lang="en" sz="1500" b="1" dirty="0">
                  <a:solidFill>
                    <a:schemeClr val="accent2"/>
                  </a:solidFill>
                  <a:latin typeface="+mn-lt"/>
                  <a:ea typeface="+mn-ea"/>
                  <a:cs typeface="+mn-cs"/>
                </a:rPr>
                <a:t>both</a:t>
              </a:r>
              <a:r>
                <a:rPr lang="en" sz="1500" b="1" dirty="0">
                  <a:solidFill>
                    <a:schemeClr val="accent1"/>
                  </a:solidFill>
                  <a:latin typeface="+mn-lt"/>
                  <a:ea typeface="+mn-ea"/>
                  <a:cs typeface="+mn-cs"/>
                </a:rPr>
                <a:t xml:space="preserve"> axes — each baseline wins just one.</a:t>
              </a:r>
            </a:p>
          </p:txBody>
        </p:sp>
      </p:grpSp>
      <p:sp>
        <p:nvSpPr>
          <p:cNvPr id="31" name="TextBox 31"/>
          <p:cNvSpPr txBox="1"/>
          <p:nvPr/>
        </p:nvSpPr>
        <p:spPr>
          <a:xfrm>
            <a:off x="11103540" y="6497002"/>
            <a:ext cx="484194" cy="205359"/>
          </a:xfrm>
          <a:prstGeom prst="rect">
            <a:avLst/>
          </a:prstGeom>
          <a:noFill/>
          <a:ln>
            <a:noFill/>
          </a:ln>
        </p:spPr>
        <p:txBody>
          <a:bodyPr wrap="none" lIns="0" tIns="0" rIns="0" bIns="0" anchor="t" anchorCtr="0">
            <a:spAutoFit/>
          </a:bodyPr>
          <a:lstStyle/>
          <a:p>
            <a:pPr algn="r"/>
            <a:r>
              <a:rPr lang="en" sz="1050" dirty="0">
                <a:solidFill>
                  <a:schemeClr val="accent3"/>
                </a:solidFill>
                <a:latin typeface="+mn-lt"/>
                <a:ea typeface="+mn-ea"/>
                <a:cs typeface="+mn-cs"/>
              </a:rPr>
              <a:t>08 / 12</a:t>
            </a:r>
          </a:p>
        </p:txBody>
      </p:sp>
    </p:spTree>
  </p:cSld>
  <p:clrMapOvr>
    <a:masterClrMapping/>
  </p:clrMapOvr>
  <p:transition xmlns:p14="http://schemas.microsoft.com/office/powerpoint/2010/main" p14:dur="4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xmlns:p="http://schemas.openxmlformats.org/presentationml/2006/main" id="5" presetID="2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400"/>
                                        <p:tgtEl>
                                          <p:spTgt spid="28"/>
                                        </p:tgtEl>
                                      </p:cBhvr>
                                    </p:animEffect>
                                  </p:childTnLst>
                                </p:cTn>
                              </p:par>
                            </p:childTnLst>
                          </p:cTn>
                        </p:par>
                      </p:childTnLst>
                    </p:cTn>
                  </p:par>
                  <p:par>
                    <p:cTn id="8" fill="hold">
                      <p:stCondLst>
                        <p:cond delay="indefinite"/>
                      </p:stCondLst>
                      <p:childTnLst>
                        <p:par>
                          <p:cTn id="9" fill="hold">
                            <p:stCondLst>
                              <p:cond delay="0"/>
                            </p:stCondLst>
                            <p:childTnLst>
                              <p:par>
                                <p:cTn xmlns:p="http://schemas.openxmlformats.org/presentationml/2006/main" id="10" presetID="10" presetClass="entr" presetSubtype="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4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2" name="Rectangle 2"/>
          <p:cNvSpPr/>
          <p:nvPr/>
        </p:nvSpPr>
        <p:spPr>
          <a:xfrm>
            <a:off x="0" y="0"/>
            <a:ext cx="133350" cy="6858000"/>
          </a:xfrm>
          <a:prstGeom prst="rect">
            <a:avLst/>
          </a:prstGeom>
          <a:solidFill>
            <a:schemeClr val="accent2"/>
          </a:solidFill>
          <a:ln>
            <a:noFill/>
          </a:ln>
        </p:spPr>
      </p:sp>
      <p:grpSp>
        <p:nvGrpSpPr>
          <p:cNvPr id="6" name="Group 6"/>
          <p:cNvGrpSpPr/>
          <p:nvPr/>
        </p:nvGrpSpPr>
        <p:grpSpPr>
          <a:xfrm>
            <a:off x="592836" y="746760"/>
            <a:ext cx="8002165" cy="933069"/>
            <a:chOff x="592836" y="746760"/>
            <a:chExt cx="8002165" cy="933069"/>
          </a:xfrm>
        </p:grpSpPr>
        <p:sp>
          <p:nvSpPr>
            <p:cNvPr id="3" name="TextBox 3"/>
            <p:cNvSpPr txBox="1"/>
            <p:nvPr/>
          </p:nvSpPr>
          <p:spPr>
            <a:xfrm>
              <a:off x="603504" y="746760"/>
              <a:ext cx="2916875" cy="234696"/>
            </a:xfrm>
            <a:prstGeom prst="rect">
              <a:avLst/>
            </a:prstGeom>
            <a:noFill/>
            <a:ln>
              <a:noFill/>
            </a:ln>
          </p:spPr>
          <p:txBody>
            <a:bodyPr wrap="none" lIns="0" tIns="0" rIns="0" bIns="0" anchor="t" anchorCtr="0">
              <a:spAutoFit/>
            </a:bodyPr>
            <a:lstStyle/>
            <a:p>
              <a:pPr algn="l"/>
              <a:r>
                <a:rPr lang="en" sz="1200" b="1" spc="150" dirty="0">
                  <a:solidFill>
                    <a:schemeClr val="accent2"/>
                  </a:solidFill>
                  <a:latin typeface="+mn-lt"/>
                  <a:ea typeface="+mn-ea"/>
                  <a:cs typeface="+mn-cs"/>
                </a:rPr>
                <a:t>KEY RESULT · CROSS-DOMAIN</a:t>
              </a:r>
            </a:p>
          </p:txBody>
        </p:sp>
        <p:sp>
          <p:nvSpPr>
            <p:cNvPr id="4" name="TextBox 4"/>
            <p:cNvSpPr txBox="1"/>
            <p:nvPr/>
          </p:nvSpPr>
          <p:spPr>
            <a:xfrm>
              <a:off x="592836" y="1034415"/>
              <a:ext cx="8002165" cy="645414"/>
            </a:xfrm>
            <a:prstGeom prst="rect">
              <a:avLst/>
            </a:prstGeom>
            <a:noFill/>
            <a:ln>
              <a:noFill/>
            </a:ln>
          </p:spPr>
          <p:txBody>
            <a:bodyPr wrap="none" lIns="0" tIns="0" rIns="0" bIns="0" anchor="t" anchorCtr="0">
              <a:spAutoFit/>
            </a:bodyPr>
            <a:lstStyle/>
            <a:p>
              <a:pPr algn="l"/>
              <a:r>
                <a:rPr lang="en" sz="3300" b="1" dirty="0">
                  <a:solidFill>
                    <a:schemeClr val="dk1"/>
                  </a:solidFill>
                  <a:latin typeface="+mj-lt"/>
                  <a:ea typeface="+mj-ea"/>
                  <a:cs typeface="+mj-cs"/>
                </a:rPr>
                <a:t>The same ranking holds everywhere</a:t>
              </a:r>
            </a:p>
          </p:txBody>
        </p:sp>
        <p:sp>
          <p:nvSpPr>
            <p:cNvPr id="5" name="Rectangle 5"/>
            <p:cNvSpPr/>
            <p:nvPr/>
          </p:nvSpPr>
          <p:spPr>
            <a:xfrm>
              <a:off x="628650" y="1600200"/>
              <a:ext cx="914400" cy="47625"/>
            </a:xfrm>
            <a:prstGeom prst="roundRect">
              <a:avLst>
                <a:gd name="adj" fmla="val 50000"/>
              </a:avLst>
            </a:prstGeom>
            <a:solidFill>
              <a:schemeClr val="accent2"/>
            </a:solidFill>
            <a:ln>
              <a:noFill/>
            </a:ln>
          </p:spPr>
        </p:sp>
      </p:grpSp>
      <p:grpSp>
        <p:nvGrpSpPr>
          <p:cNvPr id="16" name="Group 16" descr="## [Group 16] Prompted LLM wins&#10;The same ranking holds across all three domains. The prompted large language model wins guidance responsiveness alone, and the state-tracking model wins behavioral fidelity alone, so each prior method sits at">
            <a:extLst>
              <a:ext uri="https://github.com/microsoft/ResearchStudio/paper2video/script-provenance/2026">
                <p2v:scriptBaseline xmlns:p2v="https://github.com/microsoft/ResearchStudio/paper2video/script-provenance/2026" algorithm="sha256" normalization="oneline-v1" sha256="57407279c1a2e2d8655604581df8ce77d91bfb609be61226d7f3a3f35e865218" orderSource="geometry" orderIndex="0"/>
              </a:ext>
              <a:ext uri="https://github.com/microsoft/ResearchStudio/paper2video/semantic-provenance/2026">
                <p2vs:blockSemantics xmlns:p2vs="https://github.com/microsoft/ResearchStudio/paper2video/semantic-provenance/2026" schemaVersion="1">
                  <p2vs:concise>Prompted LLM wins</p2vs:concise>
                  <p2vs:detailed>The same ranking holds across all three domains. The prompted large language model wins guidance responsiveness alone, and the state-tracking model wins behavioral fidelity alone, so each prior method sits at</p2vs:detailed>
                </p2vs:blockSemantics>
              </a:ext>
            </a:extLst>
          </p:cNvPr>
          <p:cNvGrpSpPr/>
          <p:nvPr/>
        </p:nvGrpSpPr>
        <p:grpSpPr>
          <a:xfrm>
            <a:off x="619125" y="1838325"/>
            <a:ext cx="9115701" cy="674370"/>
            <a:chOff x="619125" y="1838325"/>
            <a:chExt cx="9115701" cy="674370"/>
          </a:xfrm>
        </p:grpSpPr>
        <p:grpSp>
          <p:nvGrpSpPr>
            <p:cNvPr id="9" name="Group 9"/>
            <p:cNvGrpSpPr/>
            <p:nvPr/>
          </p:nvGrpSpPr>
          <p:grpSpPr>
            <a:xfrm>
              <a:off x="619125" y="1838325"/>
              <a:ext cx="4468149" cy="293370"/>
              <a:chOff x="619125" y="1838325"/>
              <a:chExt cx="4468149" cy="293370"/>
            </a:xfrm>
          </p:grpSpPr>
          <p:sp>
            <p:nvSpPr>
              <p:cNvPr id="7" name="Ellipse 7"/>
              <p:cNvSpPr/>
              <p:nvPr/>
            </p:nvSpPr>
            <p:spPr>
              <a:xfrm>
                <a:off x="619125" y="1876425"/>
                <a:ext cx="133350" cy="133350"/>
              </a:xfrm>
              <a:prstGeom prst="ellipse">
                <a:avLst/>
              </a:prstGeom>
              <a:solidFill>
                <a:schemeClr val="accent3"/>
              </a:solidFill>
              <a:ln>
                <a:noFill/>
              </a:ln>
            </p:spPr>
          </p:sp>
          <p:sp>
            <p:nvSpPr>
              <p:cNvPr id="8" name="TextBox 8"/>
              <p:cNvSpPr txBox="1"/>
              <p:nvPr/>
            </p:nvSpPr>
            <p:spPr>
              <a:xfrm>
                <a:off x="868680" y="1838325"/>
                <a:ext cx="4218594" cy="293370"/>
              </a:xfrm>
              <a:prstGeom prst="rect">
                <a:avLst/>
              </a:prstGeom>
              <a:noFill/>
              <a:ln>
                <a:noFill/>
              </a:ln>
            </p:spPr>
            <p:txBody>
              <a:bodyPr wrap="none" lIns="0" tIns="0" rIns="0" bIns="0" anchor="t" anchorCtr="0">
                <a:spAutoFit/>
              </a:bodyPr>
              <a:lstStyle/>
              <a:p>
                <a:pPr algn="l"/>
                <a:r>
                  <a:rPr lang="en" sz="1500" dirty="0">
                    <a:solidFill>
                      <a:schemeClr val="dk1"/>
                    </a:solidFill>
                    <a:latin typeface="+mn-lt"/>
                    <a:ea typeface="+mn-ea"/>
                    <a:cs typeface="+mn-cs"/>
                  </a:rPr>
                  <a:t xml:space="preserve">Prompted LLM wins </a:t>
                </a:r>
                <a:r>
                  <a:rPr lang="en" sz="1500" b="1" dirty="0">
                    <a:solidFill>
                      <a:schemeClr val="accent2"/>
                    </a:solidFill>
                    <a:latin typeface="+mn-lt"/>
                    <a:ea typeface="+mn-ea"/>
                    <a:cs typeface="+mn-cs"/>
                  </a:rPr>
                  <a:t>responsiveness</a:t>
                </a:r>
                <a:r>
                  <a:rPr lang="en" sz="1500" dirty="0">
                    <a:solidFill>
                      <a:schemeClr val="dk1"/>
                    </a:solidFill>
                    <a:latin typeface="+mn-lt"/>
                    <a:ea typeface="+mn-ea"/>
                    <a:cs typeface="+mn-cs"/>
                  </a:rPr>
                  <a:t xml:space="preserve"> alone.</a:t>
                </a:r>
              </a:p>
            </p:txBody>
          </p:sp>
        </p:grpSp>
        <p:grpSp>
          <p:nvGrpSpPr>
            <p:cNvPr id="12" name="Group 12"/>
            <p:cNvGrpSpPr/>
            <p:nvPr/>
          </p:nvGrpSpPr>
          <p:grpSpPr>
            <a:xfrm>
              <a:off x="5953125" y="1838325"/>
              <a:ext cx="3781701" cy="293370"/>
              <a:chOff x="5953125" y="1838325"/>
              <a:chExt cx="3781701" cy="293370"/>
            </a:xfrm>
          </p:grpSpPr>
          <p:sp>
            <p:nvSpPr>
              <p:cNvPr id="10" name="Ellipse 10"/>
              <p:cNvSpPr/>
              <p:nvPr/>
            </p:nvSpPr>
            <p:spPr>
              <a:xfrm>
                <a:off x="5953125" y="1876425"/>
                <a:ext cx="133350" cy="133350"/>
              </a:xfrm>
              <a:prstGeom prst="ellipse">
                <a:avLst/>
              </a:prstGeom>
              <a:solidFill>
                <a:schemeClr val="accent3"/>
              </a:solidFill>
              <a:ln>
                <a:noFill/>
              </a:ln>
            </p:spPr>
          </p:sp>
          <p:sp>
            <p:nvSpPr>
              <p:cNvPr id="11" name="TextBox 11"/>
              <p:cNvSpPr txBox="1"/>
              <p:nvPr/>
            </p:nvSpPr>
            <p:spPr>
              <a:xfrm>
                <a:off x="6202680" y="1838325"/>
                <a:ext cx="3532146" cy="293370"/>
              </a:xfrm>
              <a:prstGeom prst="rect">
                <a:avLst/>
              </a:prstGeom>
              <a:noFill/>
              <a:ln>
                <a:noFill/>
              </a:ln>
            </p:spPr>
            <p:txBody>
              <a:bodyPr wrap="none" lIns="0" tIns="0" rIns="0" bIns="0" anchor="t" anchorCtr="0">
                <a:spAutoFit/>
              </a:bodyPr>
              <a:lstStyle/>
              <a:p>
                <a:pPr algn="l"/>
                <a:r>
                  <a:rPr lang="en" sz="1500" dirty="0">
                    <a:solidFill>
                      <a:schemeClr val="dk1"/>
                    </a:solidFill>
                    <a:latin typeface="+mn-lt"/>
                    <a:ea typeface="+mn-ea"/>
                    <a:cs typeface="+mn-cs"/>
                  </a:rPr>
                  <a:t xml:space="preserve">State-tracking wins </a:t>
                </a:r>
                <a:r>
                  <a:rPr lang="en" sz="1500" b="1" dirty="0">
                    <a:solidFill>
                      <a:schemeClr val="accent2"/>
                    </a:solidFill>
                    <a:latin typeface="+mn-lt"/>
                    <a:ea typeface="+mn-ea"/>
                    <a:cs typeface="+mn-cs"/>
                  </a:rPr>
                  <a:t>fidelity</a:t>
                </a:r>
                <a:r>
                  <a:rPr lang="en" sz="1500" dirty="0">
                    <a:solidFill>
                      <a:schemeClr val="dk1"/>
                    </a:solidFill>
                    <a:latin typeface="+mn-lt"/>
                    <a:ea typeface="+mn-ea"/>
                    <a:cs typeface="+mn-cs"/>
                  </a:rPr>
                  <a:t xml:space="preserve"> alone.</a:t>
                </a:r>
              </a:p>
            </p:txBody>
          </p:sp>
        </p:grpSp>
        <p:grpSp>
          <p:nvGrpSpPr>
            <p:cNvPr id="15" name="Group 15"/>
            <p:cNvGrpSpPr/>
            <p:nvPr/>
          </p:nvGrpSpPr>
          <p:grpSpPr>
            <a:xfrm>
              <a:off x="619125" y="2219325"/>
              <a:ext cx="8928164" cy="293370"/>
              <a:chOff x="619125" y="2219325"/>
              <a:chExt cx="8928164" cy="293370"/>
            </a:xfrm>
          </p:grpSpPr>
          <p:sp>
            <p:nvSpPr>
              <p:cNvPr id="13" name="Ellipse 13"/>
              <p:cNvSpPr/>
              <p:nvPr/>
            </p:nvSpPr>
            <p:spPr>
              <a:xfrm>
                <a:off x="619125" y="2257425"/>
                <a:ext cx="133350" cy="133350"/>
              </a:xfrm>
              <a:prstGeom prst="ellipse">
                <a:avLst/>
              </a:prstGeom>
              <a:solidFill>
                <a:schemeClr val="accent1"/>
              </a:solidFill>
              <a:ln>
                <a:noFill/>
              </a:ln>
            </p:spPr>
          </p:sp>
          <p:sp>
            <p:nvSpPr>
              <p:cNvPr id="14" name="TextBox 14"/>
              <p:cNvSpPr txBox="1"/>
              <p:nvPr/>
            </p:nvSpPr>
            <p:spPr>
              <a:xfrm>
                <a:off x="868680" y="2219325"/>
                <a:ext cx="8678609" cy="293370"/>
              </a:xfrm>
              <a:prstGeom prst="rect">
                <a:avLst/>
              </a:prstGeom>
              <a:noFill/>
              <a:ln>
                <a:noFill/>
              </a:ln>
            </p:spPr>
            <p:txBody>
              <a:bodyPr wrap="none" lIns="0" tIns="0" rIns="0" bIns="0" anchor="t" anchorCtr="0">
                <a:spAutoFit/>
              </a:bodyPr>
              <a:lstStyle/>
              <a:p>
                <a:pPr algn="l"/>
                <a:r>
                  <a:rPr lang="en" sz="1500" b="1" dirty="0">
                    <a:solidFill>
                      <a:schemeClr val="accent1"/>
                    </a:solidFill>
                    <a:latin typeface="+mn-lt"/>
                    <a:ea typeface="+mn-ea"/>
                    <a:cs typeface="+mn-cs"/>
                  </a:rPr>
                  <a:t>StudentSim occupies the top-right corner — leading on both in chess, L2, and math.</a:t>
                </a:r>
              </a:p>
            </p:txBody>
          </p:sp>
        </p:grpSp>
      </p:grpSp>
      <p:grpSp>
        <p:nvGrpSpPr>
          <p:cNvPr id="19" name="Group 19" descr="## [Group 19] Group 19&#10;only one corner of the fidelity and responsiveness plane. StudentSim is the only method that lands in the top-right corner, leading on both axes simultaneously in chess, language, and math.">
            <a:extLst>
              <a:ext uri="https://github.com/microsoft/ResearchStudio/paper2video/script-provenance/2026">
                <p2v:scriptBaseline xmlns:p2v="https://github.com/microsoft/ResearchStudio/paper2video/script-provenance/2026" algorithm="sha256" normalization="oneline-v1" sha256="985862141ff8d9c430be22c3ad1f14a02a9dac88e7512cd5e1549d89b18d8709" orderSource="geometry" orderIndex="1"/>
              </a:ext>
              <a:ext uri="https://github.com/microsoft/ResearchStudio/paper2video/semantic-provenance/2026">
                <p2vs:blockSemantics xmlns:p2vs="https://github.com/microsoft/ResearchStudio/paper2video/semantic-provenance/2026" schemaVersion="1">
                  <p2vs:concise>Group 19</p2vs:concise>
                  <p2vs:detailed>only one corner of the fidelity and responsiveness plane. StudentSim is the only method that lands in the top-right corner, leading on both axes simultaneously in chess, language, and math.</p2vs:detailed>
                </p2vs:blockSemantics>
              </a:ext>
            </a:extLst>
          </p:cNvPr>
          <p:cNvGrpSpPr/>
          <p:nvPr/>
        </p:nvGrpSpPr>
        <p:grpSpPr>
          <a:xfrm>
            <a:off x="1333500" y="2857500"/>
            <a:ext cx="9525000" cy="3657600"/>
            <a:chOff x="1333500" y="2857500"/>
            <a:chExt cx="9525000" cy="3657600"/>
          </a:xfrm>
        </p:grpSpPr>
        <p:sp>
          <p:nvSpPr>
            <p:cNvPr id="17" name="Rectangle 17"/>
            <p:cNvSpPr/>
            <p:nvPr/>
          </p:nvSpPr>
          <p:spPr>
            <a:xfrm>
              <a:off x="1333500" y="2857500"/>
              <a:ext cx="9525000" cy="3657600"/>
            </a:xfrm>
            <a:prstGeom prst="roundRect">
              <a:avLst>
                <a:gd name="adj" fmla="val 3646"/>
              </a:avLst>
            </a:prstGeom>
            <a:solidFill>
              <a:srgbClr val="FFFFFF"/>
            </a:solidFill>
            <a:ln w="19050">
              <a:solidFill>
                <a:srgbClr val="E9D5FF"/>
              </a:solidFill>
            </a:ln>
          </p:spPr>
        </p:sp>
        <p:pic>
          <p:nvPicPr>
            <p:cNvPr id="18" name="Image 18"/>
            <p:cNvPicPr>
              <a:picLocks noChangeAspect="1"/>
            </p:cNvPicPr>
            <p:nvPr/>
          </p:nvPicPr>
          <p:blipFill>
            <a:blip r:embed="rId2"/>
            <a:stretch>
              <a:fillRect/>
            </a:stretch>
          </p:blipFill>
          <p:spPr>
            <a:xfrm>
              <a:off x="1597484" y="3009900"/>
              <a:ext cx="8997031" cy="3352800"/>
            </a:xfrm>
            <a:prstGeom prst="rect">
              <a:avLst/>
            </a:prstGeom>
          </p:spPr>
        </p:pic>
      </p:grpSp>
      <p:sp>
        <p:nvSpPr>
          <p:cNvPr id="20" name="TextBox 20"/>
          <p:cNvSpPr txBox="1"/>
          <p:nvPr/>
        </p:nvSpPr>
        <p:spPr>
          <a:xfrm>
            <a:off x="11103540" y="6497002"/>
            <a:ext cx="484194" cy="205359"/>
          </a:xfrm>
          <a:prstGeom prst="rect">
            <a:avLst/>
          </a:prstGeom>
          <a:noFill/>
          <a:ln>
            <a:noFill/>
          </a:ln>
        </p:spPr>
        <p:txBody>
          <a:bodyPr wrap="none" lIns="0" tIns="0" rIns="0" bIns="0" anchor="t" anchorCtr="0">
            <a:spAutoFit/>
          </a:bodyPr>
          <a:lstStyle/>
          <a:p>
            <a:pPr algn="r"/>
            <a:r>
              <a:rPr lang="en" sz="1050" dirty="0">
                <a:solidFill>
                  <a:schemeClr val="accent3"/>
                </a:solidFill>
                <a:latin typeface="+mn-lt"/>
                <a:ea typeface="+mn-ea"/>
                <a:cs typeface="+mn-cs"/>
              </a:rPr>
              <a:t>09 / 12</a:t>
            </a:r>
          </a:p>
        </p:txBody>
      </p:sp>
    </p:spTree>
  </p:cSld>
  <p:clrMapOvr>
    <a:masterClrMapping/>
  </p:clrMapOvr>
  <p:transition xmlns:p14="http://schemas.microsoft.com/office/powerpoint/2010/main" p14:dur="4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xmlns:p="http://schemas.openxmlformats.org/presentationml/2006/mai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400" fill="hold"/>
                                        <p:tgtEl>
                                          <p:spTgt spid="16"/>
                                        </p:tgtEl>
                                        <p:attrNameLst>
                                          <p:attrName>ppt_x</p:attrName>
                                        </p:attrNameLst>
                                      </p:cBhvr>
                                      <p:tavLst>
                                        <p:tav tm="0">
                                          <p:val>
                                            <p:strVal val="#ppt_x"/>
                                          </p:val>
                                        </p:tav>
                                        <p:tav tm="100000">
                                          <p:val>
                                            <p:strVal val="#ppt_x"/>
                                          </p:val>
                                        </p:tav>
                                      </p:tavLst>
                                    </p:anim>
                                    <p:anim calcmode="lin" valueType="num">
                                      <p:cBhvr additive="base">
                                        <p:cTn id="8" dur="4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xmlns:p="http://schemas.openxmlformats.org/presentationml/2006/main" id="11" presetID="23" presetClass="entr" presetSubtype="16"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400" fill="hold"/>
                                        <p:tgtEl>
                                          <p:spTgt spid="19"/>
                                        </p:tgtEl>
                                        <p:attrNameLst>
                                          <p:attrName>ppt_w</p:attrName>
                                        </p:attrNameLst>
                                      </p:cBhvr>
                                      <p:tavLst>
                                        <p:tav tm="0">
                                          <p:val>
                                            <p:fltVal val="0"/>
                                          </p:val>
                                        </p:tav>
                                        <p:tav tm="100000">
                                          <p:val>
                                            <p:strVal val="#ppt_w"/>
                                          </p:val>
                                        </p:tav>
                                      </p:tavLst>
                                    </p:anim>
                                    <p:anim calcmode="lin" valueType="num">
                                      <p:cBhvr>
                                        <p:cTn id="14" dur="400" fill="hold"/>
                                        <p:tgtEl>
                                          <p:spTgt spid="1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tudentsim">
  <a:themeElements>
    <a:clrScheme name="studentsim">
      <a:dk1>
        <a:srgbClr val="3B0764"/>
      </a:dk1>
      <a:lt1>
        <a:srgbClr val="FAF5FF"/>
      </a:lt1>
      <a:dk2>
        <a:srgbClr val="1F497D"/>
      </a:dk2>
      <a:lt2>
        <a:srgbClr val="F3E8FF"/>
      </a:lt2>
      <a:accent1>
        <a:srgbClr val="5B21B6"/>
      </a:accent1>
      <a:accent2>
        <a:srgbClr val="7C3AED"/>
      </a:accent2>
      <a:accent3>
        <a:srgbClr val="A78BFA"/>
      </a:accent3>
      <a:accent4>
        <a:srgbClr val="5B21B6"/>
      </a:accent4>
      <a:accent5>
        <a:srgbClr val="4BACC6"/>
      </a:accent5>
      <a:accent6>
        <a:srgbClr val="F79646"/>
      </a:accent6>
      <a:hlink>
        <a:srgbClr val="7C3AED"/>
      </a:hlink>
      <a:folHlink>
        <a:srgbClr val="A78BFA"/>
      </a:folHlink>
    </a:clrScheme>
    <a:fontScheme name="studentsim">
      <a:majorFont>
        <a:latin typeface="Aptos Display"/>
        <a:ea typeface="Microsoft YaHei"/>
        <a:cs typeface="Aptos Display"/>
        <a:font script="Jpan" typeface="Microsoft YaHei"/>
        <a:font script="Hang" typeface="Microsoft YaHei"/>
        <a:font script="Hans" typeface="Microsoft YaHei"/>
        <a:font script="Hant" typeface="Microsoft YaHei"/>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a:ea typeface="Microsoft YaHei"/>
        <a:cs typeface="Aptos"/>
        <a:font script="Jpan" typeface="Microsoft YaHei"/>
        <a:font script="Hang" typeface="Microsoft YaHei"/>
        <a:font script="Hans" typeface="Microsoft YaHei"/>
        <a:font script="Hant" typeface="Microsoft YaHei"/>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udentsi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studentsim">
  <a:themeElements>
    <a:clrScheme name="studentsim">
      <a:dk1>
        <a:srgbClr val="3B0764"/>
      </a:dk1>
      <a:lt1>
        <a:srgbClr val="FAF5FF"/>
      </a:lt1>
      <a:dk2>
        <a:srgbClr val="1F497D"/>
      </a:dk2>
      <a:lt2>
        <a:srgbClr val="F3E8FF"/>
      </a:lt2>
      <a:accent1>
        <a:srgbClr val="5B21B6"/>
      </a:accent1>
      <a:accent2>
        <a:srgbClr val="7C3AED"/>
      </a:accent2>
      <a:accent3>
        <a:srgbClr val="A78BFA"/>
      </a:accent3>
      <a:accent4>
        <a:srgbClr val="5B21B6"/>
      </a:accent4>
      <a:accent5>
        <a:srgbClr val="4BACC6"/>
      </a:accent5>
      <a:accent6>
        <a:srgbClr val="F79646"/>
      </a:accent6>
      <a:hlink>
        <a:srgbClr val="7C3AED"/>
      </a:hlink>
      <a:folHlink>
        <a:srgbClr val="A78BFA"/>
      </a:folHlink>
    </a:clrScheme>
    <a:fontScheme name="studentsim">
      <a:majorFont>
        <a:latin typeface="Aptos Display"/>
        <a:ea typeface="Microsoft YaHei"/>
        <a:cs typeface="Aptos Display"/>
        <a:font script="Jpan" typeface="Microsoft YaHei"/>
        <a:font script="Hang" typeface="Microsoft YaHei"/>
        <a:font script="Hans" typeface="Microsoft YaHei"/>
        <a:font script="Hant" typeface="Microsoft YaHei"/>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a:ea typeface="Microsoft YaHei"/>
        <a:cs typeface="Aptos"/>
        <a:font script="Jpan" typeface="Microsoft YaHei"/>
        <a:font script="Hang" typeface="Microsoft YaHei"/>
        <a:font script="Hans" typeface="Microsoft YaHei"/>
        <a:font script="Hant" typeface="Microsoft YaHei"/>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udentsi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Office PowerPoint</Application>
  <PresentationFormat>On-screen Show (16:9)</PresentationFormat>
  <Paragraphs>0</Paragraphs>
  <Slides>12</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dc:language>en</dc:language>
  <cp:lastModifiedBy/>
  <cp:revision>1</cp:revision>
  <dcterms:created xsi:type="dcterms:W3CDTF">2026-09-02T14:42:56Z</dcterms:created>
  <dcterms:modified xsi:type="dcterms:W3CDTF">2026-09-02T14:42:56Z</dcterms:modified>
  <cp:category/>
  <cp:contentStatus/>
</cp:coreProperties>
</file>