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51206400" cy="3072384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51887" y="651887"/>
            <a:ext cx="49902625" cy="5081190"/>
          </a:xfrm>
          <a:prstGeom prst="roundRect">
            <a:avLst>
              <a:gd name="adj" fmla="val 2799"/>
            </a:avLst>
          </a:prstGeom>
          <a:solidFill>
            <a:srgbClr val="F4E6EF"/>
          </a:solidFill>
          <a:ln>
            <a:noFill/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51887" y="6254531"/>
            <a:ext cx="16349682" cy="6190913"/>
          </a:xfrm>
          <a:prstGeom prst="roundRect">
            <a:avLst>
              <a:gd name="adj" fmla="val 1340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7428289" y="6254531"/>
            <a:ext cx="16349682" cy="23817421"/>
          </a:xfrm>
          <a:prstGeom prst="roundRect">
            <a:avLst>
              <a:gd name="adj" fmla="val 507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4204691" y="6254531"/>
            <a:ext cx="16349821" cy="10684530"/>
          </a:xfrm>
          <a:prstGeom prst="roundRect">
            <a:avLst>
              <a:gd name="adj" fmla="val 776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51887" y="12777291"/>
            <a:ext cx="16349682" cy="9764554"/>
          </a:xfrm>
          <a:prstGeom prst="roundRect">
            <a:avLst>
              <a:gd name="adj" fmla="val 849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4204691" y="17270908"/>
            <a:ext cx="16349821" cy="4600436"/>
          </a:xfrm>
          <a:prstGeom prst="roundRect">
            <a:avLst>
              <a:gd name="adj" fmla="val 1803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04691" y="22203191"/>
            <a:ext cx="16349821" cy="7868761"/>
          </a:xfrm>
          <a:prstGeom prst="roundRect">
            <a:avLst>
              <a:gd name="adj" fmla="val 1054"/>
            </a:avLst>
          </a:prstGeom>
          <a:solidFill>
            <a:srgbClr val="F6ECF1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4204691" y="22203191"/>
            <a:ext cx="53340" cy="7868761"/>
          </a:xfrm>
          <a:prstGeom prst="rect">
            <a:avLst/>
          </a:prstGeom>
          <a:solidFill>
            <a:srgbClr val="7D286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51887" y="22873692"/>
            <a:ext cx="16349682" cy="7198260"/>
          </a:xfrm>
          <a:prstGeom prst="roundRect">
            <a:avLst>
              <a:gd name="adj" fmla="val 1152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microsof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6128" y="3958133"/>
            <a:ext cx="6875859" cy="1466850"/>
          </a:xfrm>
          <a:prstGeom prst="rect">
            <a:avLst/>
          </a:prstGeom>
        </p:spPr>
      </p:pic>
      <p:pic>
        <p:nvPicPr>
          <p:cNvPr id="12" name="Picture 11" descr="university-of-illinois-urbana-champaig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8961" y="3958142"/>
            <a:ext cx="8261310" cy="1466832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039991" y="6642635"/>
            <a:ext cx="3442791" cy="924560"/>
          </a:xfrm>
          <a:prstGeom prst="roundRect">
            <a:avLst>
              <a:gd name="adj" fmla="val 10256"/>
            </a:avLst>
          </a:prstGeom>
          <a:solidFill>
            <a:srgbClr val="7D2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17816393" y="6642635"/>
            <a:ext cx="3125391" cy="924560"/>
          </a:xfrm>
          <a:prstGeom prst="roundRect">
            <a:avLst>
              <a:gd name="adj" fmla="val 10256"/>
            </a:avLst>
          </a:prstGeom>
          <a:solidFill>
            <a:srgbClr val="7D2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4592795" y="6642635"/>
            <a:ext cx="4668639" cy="924560"/>
          </a:xfrm>
          <a:prstGeom prst="roundRect">
            <a:avLst>
              <a:gd name="adj" fmla="val 10256"/>
            </a:avLst>
          </a:prstGeom>
          <a:solidFill>
            <a:srgbClr val="7D2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4592795" y="7887235"/>
            <a:ext cx="15573613" cy="1647984"/>
          </a:xfrm>
          <a:prstGeom prst="roundRect">
            <a:avLst>
              <a:gd name="adj" fmla="val 12659"/>
            </a:avLst>
          </a:prstGeom>
          <a:solidFill>
            <a:srgbClr val="F4E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1039991" y="10416579"/>
            <a:ext cx="15573474" cy="1647984"/>
          </a:xfrm>
          <a:prstGeom prst="roundRect">
            <a:avLst>
              <a:gd name="adj" fmla="val 12659"/>
            </a:avLst>
          </a:prstGeom>
          <a:solidFill>
            <a:srgbClr val="F4E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1039991" y="13165395"/>
            <a:ext cx="4153019" cy="924560"/>
          </a:xfrm>
          <a:prstGeom prst="roundRect">
            <a:avLst>
              <a:gd name="adj" fmla="val 10256"/>
            </a:avLst>
          </a:prstGeom>
          <a:solidFill>
            <a:srgbClr val="7D2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7816393" y="15670708"/>
            <a:ext cx="15573474" cy="2927033"/>
          </a:xfrm>
          <a:prstGeom prst="roundRect">
            <a:avLst>
              <a:gd name="adj" fmla="val 7697"/>
            </a:avLst>
          </a:prstGeom>
          <a:solidFill>
            <a:srgbClr val="F7F2F5"/>
          </a:solidFill>
          <a:ln w="8890">
            <a:solidFill>
              <a:srgbClr val="D5BA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34592795" y="17659012"/>
            <a:ext cx="6841828" cy="924560"/>
          </a:xfrm>
          <a:prstGeom prst="roundRect">
            <a:avLst>
              <a:gd name="adj" fmla="val 10256"/>
            </a:avLst>
          </a:prstGeom>
          <a:solidFill>
            <a:srgbClr val="7D2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4592795" y="18903612"/>
            <a:ext cx="15573613" cy="2702282"/>
          </a:xfrm>
          <a:prstGeom prst="roundRect">
            <a:avLst>
              <a:gd name="adj" fmla="val 2631"/>
            </a:avLst>
          </a:prstGeom>
          <a:gradFill rotWithShape="1" flip="none">
            <a:gsLst>
              <a:gs pos="0">
                <a:srgbClr val="EFE5EC"/>
              </a:gs>
              <a:gs pos="100000">
                <a:srgbClr val="F7F2F5"/>
              </a:gs>
            </a:gsLst>
            <a:lin ang="5400000" scaled="0"/>
          </a:gradFill>
          <a:ln w="8890">
            <a:solidFill>
              <a:srgbClr val="DEC9D7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34637245" y="22591295"/>
            <a:ext cx="3905350" cy="924560"/>
          </a:xfrm>
          <a:prstGeom prst="roundRect">
            <a:avLst>
              <a:gd name="adj" fmla="val 10256"/>
            </a:avLst>
          </a:prstGeom>
          <a:solidFill>
            <a:srgbClr val="7D2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1039991" y="23261796"/>
            <a:ext cx="7633315" cy="924560"/>
          </a:xfrm>
          <a:prstGeom prst="roundRect">
            <a:avLst>
              <a:gd name="adj" fmla="val 10256"/>
            </a:avLst>
          </a:prstGeom>
          <a:solidFill>
            <a:srgbClr val="7D2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4637245" y="26365239"/>
            <a:ext cx="15529163" cy="3546138"/>
          </a:xfrm>
          <a:prstGeom prst="roundRect">
            <a:avLst>
              <a:gd name="adj" fmla="val 5147"/>
            </a:avLst>
          </a:prstGeom>
          <a:solidFill>
            <a:srgbClr val="F5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34637245" y="26365239"/>
            <a:ext cx="124460" cy="3546138"/>
          </a:xfrm>
          <a:prstGeom prst="rect">
            <a:avLst/>
          </a:prstGeom>
          <a:solidFill>
            <a:srgbClr val="AE262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4592795" y="9795946"/>
            <a:ext cx="15573613" cy="5811560"/>
          </a:xfrm>
          <a:prstGeom prst="roundRect">
            <a:avLst>
              <a:gd name="adj" fmla="val 611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figur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2795" y="9801524"/>
            <a:ext cx="15573613" cy="5800404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039991" y="18556069"/>
            <a:ext cx="7267991" cy="3609479"/>
          </a:xfrm>
          <a:prstGeom prst="roundRect">
            <a:avLst>
              <a:gd name="adj" fmla="val 5779"/>
            </a:avLst>
          </a:prstGeom>
          <a:solidFill>
            <a:srgbClr val="FAFAFA"/>
          </a:solidFill>
          <a:ln w="8890">
            <a:solidFill>
              <a:srgbClr val="D97A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9345473" y="18556069"/>
            <a:ext cx="7267992" cy="2853273"/>
          </a:xfrm>
          <a:prstGeom prst="roundRect">
            <a:avLst>
              <a:gd name="adj" fmla="val 7311"/>
            </a:avLst>
          </a:prstGeom>
          <a:solidFill>
            <a:srgbClr val="F7F2F5"/>
          </a:solidFill>
          <a:ln w="8890">
            <a:solidFill>
              <a:srgbClr val="7D28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17877095" y="18999180"/>
            <a:ext cx="15452070" cy="9405203"/>
          </a:xfrm>
          <a:prstGeom prst="roundRect">
            <a:avLst>
              <a:gd name="adj" fmla="val 378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figur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77126" y="18999180"/>
            <a:ext cx="15452008" cy="9405203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43776860" y="19125862"/>
            <a:ext cx="6143684" cy="230528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3776860" y="19125862"/>
            <a:ext cx="11557" cy="2305288"/>
          </a:xfrm>
          <a:prstGeom prst="rect">
            <a:avLst/>
          </a:prstGeom>
          <a:solidFill>
            <a:srgbClr val="DEC9D7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1039991" y="27896264"/>
            <a:ext cx="1793557" cy="819825"/>
          </a:xfrm>
          <a:prstGeom prst="roundRect">
            <a:avLst>
              <a:gd name="adj" fmla="val 50000"/>
            </a:avLst>
          </a:prstGeom>
          <a:solidFill>
            <a:srgbClr val="F2E9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7D2860"/>
                </a:solidFill>
                <a:latin typeface="Segoe Pro"/>
              </a:rPr>
              <a:t>Chess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989957" y="27896264"/>
            <a:ext cx="4190801" cy="819825"/>
          </a:xfrm>
          <a:prstGeom prst="roundRect">
            <a:avLst>
              <a:gd name="adj" fmla="val 50000"/>
            </a:avLst>
          </a:prstGeom>
          <a:solidFill>
            <a:srgbClr val="F2E9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7D2860"/>
                </a:solidFill>
                <a:latin typeface="Segoe Pro"/>
              </a:rPr>
              <a:t>L2 English writing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337167" y="27896264"/>
            <a:ext cx="3115250" cy="819825"/>
          </a:xfrm>
          <a:prstGeom prst="roundRect">
            <a:avLst>
              <a:gd name="adj" fmla="val 50000"/>
            </a:avLst>
          </a:prstGeom>
          <a:solidFill>
            <a:srgbClr val="F2E9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7D2860"/>
                </a:solidFill>
                <a:latin typeface="Segoe Pro"/>
              </a:rPr>
              <a:t>Mathematics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0608825" y="27896264"/>
            <a:ext cx="2893973" cy="819825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555555"/>
                </a:solidFill>
                <a:latin typeface="Segoe Pro"/>
              </a:rPr>
              <a:t>60 students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1039991" y="28872497"/>
            <a:ext cx="3468766" cy="819825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555555"/>
                </a:solidFill>
                <a:latin typeface="Segoe Pro"/>
              </a:rPr>
              <a:t>public corpora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665166" y="28872497"/>
            <a:ext cx="3387368" cy="819825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555555"/>
                </a:solidFill>
                <a:latin typeface="Segoe Pro"/>
              </a:rPr>
              <a:t>released code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7816393" y="7887235"/>
            <a:ext cx="703977" cy="703977"/>
          </a:xfrm>
          <a:prstGeom prst="roundRect">
            <a:avLst>
              <a:gd name="adj" fmla="val 50000"/>
            </a:avLst>
          </a:prstGeom>
          <a:solidFill>
            <a:srgbClr val="7D2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696" b="1">
                <a:solidFill>
                  <a:srgbClr val="FFFFFF"/>
                </a:solidFill>
                <a:latin typeface="Segoe Pro"/>
              </a:rPr>
              <a:t>1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7816393" y="10539095"/>
            <a:ext cx="703977" cy="703976"/>
          </a:xfrm>
          <a:prstGeom prst="roundRect">
            <a:avLst>
              <a:gd name="adj" fmla="val 50000"/>
            </a:avLst>
          </a:prstGeom>
          <a:solidFill>
            <a:srgbClr val="7D2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696" b="1">
                <a:solidFill>
                  <a:srgbClr val="FFFFFF"/>
                </a:solidFill>
                <a:latin typeface="Segoe Pro"/>
              </a:rPr>
              <a:t>2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7816393" y="13190954"/>
            <a:ext cx="703977" cy="703977"/>
          </a:xfrm>
          <a:prstGeom prst="roundRect">
            <a:avLst>
              <a:gd name="adj" fmla="val 50000"/>
            </a:avLst>
          </a:prstGeom>
          <a:solidFill>
            <a:srgbClr val="7D2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696" b="1">
                <a:solidFill>
                  <a:srgbClr val="FFFFFF"/>
                </a:solidFill>
                <a:latin typeface="Segoe Pro"/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5126751" y="27575252"/>
            <a:ext cx="14221642" cy="2403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Segoe Pro"/>
              </a:rPr>
              <a:t>A StudentSim-reward tutor is rated by experts as more accurate and better-guided than no-RL and GPT-5.4-reward baselines.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15581" y="1007487"/>
            <a:ext cx="49001957" cy="137953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9445"/>
              </a:lnSpc>
              <a:spcBef>
                <a:spcPts val="0"/>
              </a:spcBef>
              <a:spcAft>
                <a:spcPts val="0"/>
              </a:spcAft>
            </a:pPr>
            <a:r>
              <a:rPr sz="8586" b="1" spc="-85">
                <a:solidFill>
                  <a:srgbClr val="7D2860"/>
                </a:solidFill>
                <a:latin typeface="Segoe Pro"/>
              </a:rPr>
              <a:t>StudentSim: Training LLM-based Student Simulators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315581" y="2446972"/>
            <a:ext cx="49001957" cy="77970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B2331"/>
                </a:solidFill>
                <a:latin typeface="Segoe Pro"/>
              </a:rPr>
              <a:t>Ke Yang</a:t>
            </a:r>
            <a:r>
              <a:rPr sz="5749" b="0" baseline="30000">
                <a:solidFill>
                  <a:srgbClr val="1B2331"/>
                </a:solidFill>
                <a:latin typeface="Segoe Pro"/>
              </a:rPr>
              <a:t>1,2</a:t>
            </a:r>
            <a:r>
              <a:rPr sz="4106" b="0">
                <a:solidFill>
                  <a:srgbClr val="1B2331"/>
                </a:solidFill>
                <a:latin typeface="Segoe Pro"/>
              </a:rPr>
              <a:t>*, Chenglong Wang</a:t>
            </a:r>
            <a:r>
              <a:rPr sz="5749" b="0" baseline="30000">
                <a:solidFill>
                  <a:srgbClr val="1B2331"/>
                </a:solidFill>
                <a:latin typeface="Segoe Pro"/>
              </a:rPr>
              <a:t>1</a:t>
            </a:r>
            <a:r>
              <a:rPr sz="4106" b="0">
                <a:solidFill>
                  <a:srgbClr val="1B2331"/>
                </a:solidFill>
                <a:latin typeface="Segoe Pro"/>
              </a:rPr>
              <a:t>, Michel Galley</a:t>
            </a:r>
            <a:r>
              <a:rPr sz="5749" b="0" baseline="30000">
                <a:solidFill>
                  <a:srgbClr val="1B2331"/>
                </a:solidFill>
                <a:latin typeface="Segoe Pro"/>
              </a:rPr>
              <a:t>1</a:t>
            </a:r>
            <a:r>
              <a:rPr sz="4106" b="0">
                <a:solidFill>
                  <a:srgbClr val="1B2331"/>
                </a:solidFill>
                <a:latin typeface="Segoe Pro"/>
              </a:rPr>
              <a:t>, Chandan Singh</a:t>
            </a:r>
            <a:r>
              <a:rPr sz="5749" b="0" baseline="30000">
                <a:solidFill>
                  <a:srgbClr val="1B2331"/>
                </a:solidFill>
                <a:latin typeface="Segoe Pro"/>
              </a:rPr>
              <a:t>1</a:t>
            </a:r>
            <a:r>
              <a:rPr sz="4106" b="0">
                <a:solidFill>
                  <a:srgbClr val="1B2331"/>
                </a:solidFill>
                <a:latin typeface="Segoe Pro"/>
              </a:rPr>
              <a:t>, Jeevana Priya Inala</a:t>
            </a:r>
            <a:r>
              <a:rPr sz="5749" b="0" baseline="30000">
                <a:solidFill>
                  <a:srgbClr val="1B2331"/>
                </a:solidFill>
                <a:latin typeface="Segoe Pro"/>
              </a:rPr>
              <a:t>1</a:t>
            </a:r>
            <a:r>
              <a:rPr sz="4106" b="0">
                <a:solidFill>
                  <a:srgbClr val="1B2331"/>
                </a:solidFill>
                <a:latin typeface="Segoe Pro"/>
              </a:rPr>
              <a:t>, ChengXiang Zhai</a:t>
            </a:r>
            <a:r>
              <a:rPr sz="5749" b="0" baseline="30000">
                <a:solidFill>
                  <a:srgbClr val="1B2331"/>
                </a:solidFill>
                <a:latin typeface="Segoe Pro"/>
              </a:rPr>
              <a:t>2</a:t>
            </a:r>
            <a:r>
              <a:rPr sz="4106" b="0">
                <a:solidFill>
                  <a:srgbClr val="1B2331"/>
                </a:solidFill>
                <a:latin typeface="Segoe Pro"/>
              </a:rPr>
              <a:t>, Jianfeng Gao</a:t>
            </a:r>
            <a:r>
              <a:rPr sz="5749" b="0" baseline="30000">
                <a:solidFill>
                  <a:srgbClr val="1B2331"/>
                </a:solidFill>
                <a:latin typeface="Segoe Pro"/>
              </a:rPr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315581" y="3181786"/>
            <a:ext cx="49001957" cy="59296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4060"/>
              </a:lnSpc>
              <a:spcBef>
                <a:spcPts val="0"/>
              </a:spcBef>
              <a:spcAft>
                <a:spcPts val="0"/>
              </a:spcAft>
            </a:pPr>
            <a:r>
              <a:rPr sz="2430" b="0" spc="56" baseline="30000">
                <a:solidFill>
                  <a:srgbClr val="55617A"/>
                </a:solidFill>
                <a:latin typeface="Segoe Pro"/>
              </a:rPr>
              <a:t>1</a:t>
            </a:r>
            <a:r>
              <a:rPr sz="2800" b="0" spc="56">
                <a:solidFill>
                  <a:srgbClr val="55617A"/>
                </a:solidFill>
                <a:latin typeface="Segoe Pro"/>
              </a:rPr>
              <a:t>Microsoft Research   </a:t>
            </a:r>
            <a:r>
              <a:rPr sz="3920" b="0" spc="56" baseline="30000">
                <a:solidFill>
                  <a:srgbClr val="55617A"/>
                </a:solidFill>
                <a:latin typeface="Segoe Pro"/>
              </a:rPr>
              <a:t>2</a:t>
            </a:r>
            <a:r>
              <a:rPr sz="2800" b="0" spc="56">
                <a:solidFill>
                  <a:srgbClr val="55617A"/>
                </a:solidFill>
                <a:latin typeface="Segoe Pro"/>
              </a:rPr>
              <a:t>University of Illinois Urbana-Champaign   *Work done during an internship at Microsoft Research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39991" y="6642635"/>
            <a:ext cx="3546074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Segoe Pro"/>
              </a:rPr>
              <a:t>Problem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7816393" y="6642635"/>
            <a:ext cx="3219152" cy="1063244"/>
          </a:xfrm>
          <a:prstGeom prst="rect">
            <a:avLst/>
          </a:prstGeom>
          <a:noFill/>
        </p:spPr>
        <p:txBody>
          <a:bodyPr wrap="non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Segoe Pro"/>
              </a:rPr>
              <a:t>Method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4592795" y="6642635"/>
            <a:ext cx="4808698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Segoe Pro"/>
              </a:rPr>
              <a:t>Key Results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39991" y="7887235"/>
            <a:ext cx="16000194" cy="260890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Segoe Pro"/>
              </a:rPr>
              <a:t>AI tutors get useful only with </a:t>
            </a:r>
            <a:r>
              <a:rPr sz="4106" b="1">
                <a:solidFill>
                  <a:srgbClr val="111111"/>
                </a:solidFill>
                <a:latin typeface="Segoe Pro"/>
              </a:rPr>
              <a:t>per-student feedback</a:t>
            </a:r>
            <a:r>
              <a:rPr sz="4106" b="0">
                <a:solidFill>
                  <a:srgbClr val="1C1C1C"/>
                </a:solidFill>
                <a:latin typeface="Segoe Pro"/>
              </a:rPr>
              <a:t> on which guidance works — but that signal is </a:t>
            </a:r>
            <a:r>
              <a:rPr sz="4106" b="1">
                <a:solidFill>
                  <a:srgbClr val="111111"/>
                </a:solidFill>
                <a:highlight>
                  <a:srgbClr val="ECECEC"/>
                </a:highlight>
                <a:latin typeface="Segoe Pro"/>
              </a:rPr>
              <a:t>sparse, slow, and costly</a:t>
            </a:r>
            <a:r>
              <a:rPr sz="4106" b="0">
                <a:solidFill>
                  <a:srgbClr val="1C1C1C"/>
                </a:solidFill>
                <a:latin typeface="Segoe Pro"/>
              </a:rPr>
              <a:t> to collect from real learners.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592795" y="7887235"/>
            <a:ext cx="16000333" cy="1895181"/>
          </a:xfrm>
          <a:prstGeom prst="rect">
            <a:avLst/>
          </a:prstGeom>
          <a:noFill/>
        </p:spPr>
        <p:txBody>
          <a:bodyPr wrap="square" lIns="339005" rIns="339005" tIns="146033" bIns="146033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Segoe Pro"/>
              </a:rPr>
              <a:t>StudentSim</a:t>
            </a:r>
            <a:r>
              <a:rPr sz="4106" b="0">
                <a:solidFill>
                  <a:srgbClr val="7D2860"/>
                </a:solidFill>
                <a:latin typeface="Segoe Pro"/>
              </a:rPr>
              <a:t> reaches ℱ=0.51 / ℛ=0.91 on chess, beating both baselines on </a:t>
            </a:r>
            <a:r>
              <a:rPr sz="4106" b="1">
                <a:solidFill>
                  <a:srgbClr val="111111"/>
                </a:solidFill>
                <a:highlight>
                  <a:srgbClr val="ECECEC"/>
                </a:highlight>
                <a:latin typeface="Segoe Pro"/>
              </a:rPr>
              <a:t>both</a:t>
            </a:r>
            <a:r>
              <a:rPr sz="4106" b="0">
                <a:solidFill>
                  <a:srgbClr val="7D2860"/>
                </a:solidFill>
                <a:latin typeface="Segoe Pro"/>
              </a:rPr>
              <a:t> axes.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39991" y="10416579"/>
            <a:ext cx="16000194" cy="1895181"/>
          </a:xfrm>
          <a:prstGeom prst="rect">
            <a:avLst/>
          </a:prstGeom>
          <a:noFill/>
        </p:spPr>
        <p:txBody>
          <a:bodyPr wrap="square" lIns="339005" rIns="339005" tIns="146033" bIns="146033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7D2860"/>
                </a:solidFill>
                <a:latin typeface="Segoe Pro"/>
              </a:rPr>
              <a:t>Recruiting a diverse student population to train tutors is prohibitively expensive, so tutor progress lags the models.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39991" y="13165395"/>
            <a:ext cx="4277609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Segoe Pro"/>
              </a:rPr>
              <a:t>Motivation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4592795" y="17659012"/>
            <a:ext cx="7047082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Segoe Pro"/>
              </a:rPr>
              <a:t>Headline Numbers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9792334" y="18115875"/>
            <a:ext cx="11970239" cy="422518"/>
          </a:xfrm>
          <a:prstGeom prst="rect">
            <a:avLst/>
          </a:prstGeom>
          <a:noFill/>
        </p:spPr>
        <p:txBody>
          <a:bodyPr wrap="square" lIns="394289" rIns="394289" tIns="67592" bIns="67592">
            <a:spAutoFit/>
          </a:bodyPr>
          <a:lstStyle/>
          <a:p>
            <a:pPr algn="ctr">
              <a:lnSpc>
                <a:spcPts val="3215"/>
              </a:lnSpc>
              <a:spcBef>
                <a:spcPts val="0"/>
              </a:spcBef>
              <a:spcAft>
                <a:spcPts val="0"/>
              </a:spcAft>
            </a:pPr>
            <a:r>
              <a:rPr sz="2217" b="0" i="1">
                <a:solidFill>
                  <a:srgbClr val="555555"/>
                </a:solidFill>
                <a:latin typeface="Cambria Math"/>
              </a:rPr>
              <a:t>Each per-student simulator M</a:t>
            </a:r>
            <a:r>
              <a:rPr sz="3104" b="0" i="1" baseline="-25000">
                <a:solidFill>
                  <a:srgbClr val="555555"/>
                </a:solidFill>
                <a:latin typeface="Cambria Math"/>
              </a:rPr>
              <a:t>i</a:t>
            </a:r>
            <a:r>
              <a:rPr sz="2217" b="0" i="1">
                <a:solidFill>
                  <a:srgbClr val="555555"/>
                </a:solidFill>
                <a:latin typeface="Cambria Math"/>
              </a:rPr>
              <a:t> jointly maximizes behavioral fidelity ℱ and guidance responsiveness ℛ.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637245" y="22591295"/>
            <a:ext cx="4022510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Segoe Pro"/>
              </a:rPr>
              <a:t>Takeaway 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39991" y="23261796"/>
            <a:ext cx="7862314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Segoe Pro"/>
              </a:rPr>
              <a:t>Dataset / Benchmark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4637245" y="23835895"/>
            <a:ext cx="15955883" cy="260890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Segoe Pro"/>
              </a:rPr>
              <a:t>Individualized simulators that are jointly faithful and guidance-responsive turn student simulation into an </a:t>
            </a:r>
            <a:r>
              <a:rPr sz="4106" b="1">
                <a:solidFill>
                  <a:srgbClr val="111111"/>
                </a:solidFill>
                <a:latin typeface="Segoe Pro"/>
              </a:rPr>
              <a:t>optimizable objective</a:t>
            </a:r>
            <a:r>
              <a:rPr sz="4106" b="0">
                <a:solidFill>
                  <a:srgbClr val="1C1C1C"/>
                </a:solidFill>
                <a:latin typeface="Segoe Pro"/>
              </a:rPr>
              <a:t> for real AI-tutor improvement.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4637245" y="26365239"/>
            <a:ext cx="15955883" cy="4078058"/>
          </a:xfrm>
          <a:prstGeom prst="rect">
            <a:avLst/>
          </a:prstGeom>
          <a:noFill/>
        </p:spPr>
        <p:txBody>
          <a:bodyPr wrap="none" lIns="365082" rIns="365082" tIns="156464" bIns="156464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Segoe Pro"/>
              </a:rPr>
              <a:t>PROOF OF CONCEPT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Segoe Pro"/>
              </a:rPr>
              <a:t>A StudentSim-reward tutor is rated by experts as more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Segoe Pro"/>
              </a:rPr>
              <a:t>accurate and better-guided than no-RL and GPT-5.4-reward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Segoe Pro"/>
              </a:rPr>
              <a:t>baselines.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8778535" y="7887235"/>
            <a:ext cx="15038052" cy="26898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749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Segoe Pro"/>
              </a:rPr>
              <a:t>Stage 1 — Pooled training.</a:t>
            </a:r>
            <a:r>
              <a:rPr sz="4106" b="0">
                <a:solidFill>
                  <a:srgbClr val="1C1C1C"/>
                </a:solidFill>
                <a:latin typeface="Segoe Pro"/>
              </a:rPr>
              <a:t> Pool the sparse records of </a:t>
            </a:r>
            <a:r>
              <a:rPr sz="4106" b="0" i="1">
                <a:solidFill>
                  <a:srgbClr val="1C1C1C"/>
                </a:solidFill>
                <a:latin typeface="Segoe Pro"/>
              </a:rPr>
              <a:t>all</a:t>
            </a:r>
            <a:r>
              <a:rPr sz="4106" b="0">
                <a:solidFill>
                  <a:srgbClr val="1C1C1C"/>
                </a:solidFill>
                <a:latin typeface="Segoe Pro"/>
              </a:rPr>
              <a:t> students in a domain to pretrain one base simulator that captures shared mistakes and how students revise after guidance.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8778535" y="10539095"/>
            <a:ext cx="15038052" cy="268989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749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Segoe Pro"/>
              </a:rPr>
              <a:t>Stage 2 — Per-student specialization.</a:t>
            </a:r>
            <a:r>
              <a:rPr sz="4106" b="0">
                <a:solidFill>
                  <a:srgbClr val="1C1C1C"/>
                </a:solidFill>
                <a:latin typeface="Segoe Pro"/>
              </a:rPr>
              <a:t> Initialize from the base and adapt it on a </a:t>
            </a:r>
            <a:r>
              <a:rPr sz="4106" b="0" i="1">
                <a:solidFill>
                  <a:srgbClr val="1C1C1C"/>
                </a:solidFill>
                <a:latin typeface="Segoe Pro"/>
              </a:rPr>
              <a:t>single</a:t>
            </a:r>
            <a:r>
              <a:rPr sz="4106" b="0">
                <a:solidFill>
                  <a:srgbClr val="1C1C1C"/>
                </a:solidFill>
                <a:latin typeface="Segoe Pro"/>
              </a:rPr>
              <a:t> student's own records → one individualized simulator per student.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8778535" y="13190954"/>
            <a:ext cx="15038052" cy="268989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749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Segoe Pro"/>
              </a:rPr>
              <a:t>Deploy as reward.</a:t>
            </a:r>
            <a:r>
              <a:rPr sz="4106" b="0">
                <a:solidFill>
                  <a:srgbClr val="1C1C1C"/>
                </a:solidFill>
                <a:latin typeface="Segoe Pro"/>
              </a:rPr>
              <a:t> A frozen StudentSim then serves as the reward source for tutor reinforcement learning, closing the loop from simulation to tutor improvement.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39972" y="14409995"/>
            <a:ext cx="16000213" cy="260890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4106" b="1">
                <a:solidFill>
                  <a:srgbClr val="111111"/>
                </a:solidFill>
                <a:latin typeface="Segoe Pro"/>
              </a:rPr>
              <a:t>State-tracking models</a:t>
            </a:r>
            <a:r>
              <a:rPr sz="4106" b="0">
                <a:solidFill>
                  <a:srgbClr val="1C1C1C"/>
                </a:solidFill>
                <a:latin typeface="Segoe Pro"/>
              </a:rPr>
              <a:t> (knowledge tracing, Maia2) capture how a student </a:t>
            </a:r>
            <a:r>
              <a:rPr sz="4106" b="0" i="1">
                <a:solidFill>
                  <a:srgbClr val="1C1C1C"/>
                </a:solidFill>
                <a:latin typeface="Segoe Pro"/>
              </a:rPr>
              <a:t>behaves</a:t>
            </a:r>
            <a:r>
              <a:rPr sz="4106" b="0">
                <a:solidFill>
                  <a:srgbClr val="1C1C1C"/>
                </a:solidFill>
                <a:latin typeface="Segoe Pro"/>
              </a:rPr>
              <a:t>, but can't digest a tutor's explanations or corrections.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4592795" y="15757108"/>
            <a:ext cx="14754344" cy="127857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Segoe Pro"/>
              </a:rPr>
              <a:t>Where each method lands on chess: StudentSim leads on both axes; each baseline wins only one.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039972" y="16861135"/>
            <a:ext cx="16000213" cy="17392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4106" b="1">
                <a:solidFill>
                  <a:srgbClr val="111111"/>
                </a:solidFill>
                <a:latin typeface="Segoe Pro"/>
              </a:rPr>
              <a:t>Prompted LLMs</a:t>
            </a:r>
            <a:r>
              <a:rPr sz="4106" b="0">
                <a:solidFill>
                  <a:srgbClr val="1C1C1C"/>
                </a:solidFill>
                <a:latin typeface="Segoe Pro"/>
              </a:rPr>
              <a:t> follow guidance fluently, yet don't reliably reproduce the </a:t>
            </a:r>
            <a:r>
              <a:rPr sz="4106" b="0" i="1">
                <a:solidFill>
                  <a:srgbClr val="1C1C1C"/>
                </a:solidFill>
                <a:latin typeface="Segoe Pro"/>
              </a:rPr>
              <a:t>competence</a:t>
            </a:r>
            <a:r>
              <a:rPr sz="4106" b="0">
                <a:solidFill>
                  <a:srgbClr val="1C1C1C"/>
                </a:solidFill>
                <a:latin typeface="Segoe Pro"/>
              </a:rPr>
              <a:t> of the student they imitate.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438276" y="18556069"/>
            <a:ext cx="800210" cy="869635"/>
          </a:xfrm>
          <a:prstGeom prst="rect">
            <a:avLst/>
          </a:prstGeom>
          <a:noFill/>
        </p:spPr>
        <p:txBody>
          <a:bodyPr wrap="none" lIns="26077" rIns="26077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7D2860"/>
                </a:solidFill>
                <a:latin typeface="Segoe Pro"/>
              </a:rPr>
              <a:t>vs.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39972" y="24506396"/>
            <a:ext cx="16000213" cy="17392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4106" b="1">
                <a:solidFill>
                  <a:srgbClr val="111111"/>
                </a:solidFill>
                <a:latin typeface="Segoe Pro"/>
              </a:rPr>
              <a:t>StudentSimEval</a:t>
            </a:r>
            <a:r>
              <a:rPr sz="4106" b="0">
                <a:solidFill>
                  <a:srgbClr val="1C1C1C"/>
                </a:solidFill>
                <a:latin typeface="Segoe Pro"/>
              </a:rPr>
              <a:t>: 60 students across chess, L2 English writing, and math, from public learner corpora with shared records.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39972" y="26201330"/>
            <a:ext cx="16000213" cy="17392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Font typeface="Arial" panose="020B0604020202020204" pitchFamily="34" charset="0"/>
              <a:buChar char="•"/>
            </a:pPr>
            <a:r>
              <a:rPr sz="4106" b="0">
                <a:solidFill>
                  <a:srgbClr val="1C1C1C"/>
                </a:solidFill>
                <a:latin typeface="Segoe Pro"/>
              </a:rPr>
              <a:t>Fixed per-student schema with </a:t>
            </a:r>
            <a:r>
              <a:rPr sz="4106" b="1">
                <a:solidFill>
                  <a:srgbClr val="111111"/>
                </a:solidFill>
                <a:highlight>
                  <a:srgbClr val="ECECEC"/>
                </a:highlight>
                <a:latin typeface="Segoe Pro"/>
              </a:rPr>
              <a:t>frozen train / held-out splits</a:t>
            </a:r>
            <a:r>
              <a:rPr sz="4106" b="0">
                <a:solidFill>
                  <a:srgbClr val="1C1C1C"/>
                </a:solidFill>
                <a:latin typeface="Segoe Pro"/>
              </a:rPr>
              <a:t> — every method scored on identical data.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8495228" y="28553985"/>
            <a:ext cx="14642278" cy="127857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Segoe Pro"/>
              </a:rPr>
              <a:t>Two-stage training: Stage 1 pools many students to pretrain a base; Stage 2 specializes it per student.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283493" y="18773457"/>
            <a:ext cx="6984416" cy="6522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4466"/>
              </a:lnSpc>
              <a:spcBef>
                <a:spcPts val="0"/>
              </a:spcBef>
              <a:spcAft>
                <a:spcPts val="0"/>
              </a:spcAft>
            </a:pPr>
            <a:r>
              <a:rPr sz="3080" b="1" spc="154">
                <a:solidFill>
                  <a:srgbClr val="555555"/>
                </a:solidFill>
                <a:latin typeface="Segoe Pro"/>
              </a:rPr>
              <a:t>PRIOR SIMULATORS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588976" y="18773457"/>
            <a:ext cx="6984415" cy="6522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4466"/>
              </a:lnSpc>
              <a:spcBef>
                <a:spcPts val="0"/>
              </a:spcBef>
              <a:spcAft>
                <a:spcPts val="0"/>
              </a:spcAft>
            </a:pPr>
            <a:r>
              <a:rPr sz="3080" b="1" spc="154">
                <a:solidFill>
                  <a:srgbClr val="555555"/>
                </a:solidFill>
                <a:latin typeface="Segoe Pro"/>
              </a:rPr>
              <a:t>STUDENTSIM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4838659" y="19125862"/>
            <a:ext cx="8615453" cy="155397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10640"/>
              </a:lnSpc>
              <a:spcBef>
                <a:spcPts val="0"/>
              </a:spcBef>
              <a:spcAft>
                <a:spcPts val="0"/>
              </a:spcAft>
            </a:pPr>
            <a:r>
              <a:rPr sz="11200" b="1" spc="-224">
                <a:solidFill>
                  <a:srgbClr val="7D2860"/>
                </a:solidFill>
                <a:latin typeface="Segoe Pro"/>
              </a:rPr>
              <a:t>0.91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283493" y="19418815"/>
            <a:ext cx="6984416" cy="260890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Segoe Pro"/>
              </a:rPr>
              <a:t>Win only one axis — fidelity </a:t>
            </a:r>
            <a:r>
              <a:rPr sz="4106" b="0" i="1">
                <a:solidFill>
                  <a:srgbClr val="1C1C1C"/>
                </a:solidFill>
                <a:latin typeface="Segoe Pro"/>
              </a:rPr>
              <a:t>or</a:t>
            </a:r>
            <a:r>
              <a:rPr sz="4106" b="0">
                <a:solidFill>
                  <a:srgbClr val="1C1C1C"/>
                </a:solidFill>
                <a:latin typeface="Segoe Pro"/>
              </a:rPr>
              <a:t> responsiveness, never both.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9588976" y="19418815"/>
            <a:ext cx="6984415" cy="173927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Segoe Pro"/>
              </a:rPr>
              <a:t>Jointly faithful </a:t>
            </a:r>
            <a:r>
              <a:rPr sz="4106" b="0" i="1">
                <a:solidFill>
                  <a:srgbClr val="1C1C1C"/>
                </a:solidFill>
                <a:latin typeface="Segoe Pro"/>
              </a:rPr>
              <a:t>and</a:t>
            </a:r>
            <a:r>
              <a:rPr sz="4106" b="0">
                <a:solidFill>
                  <a:srgbClr val="1C1C1C"/>
                </a:solidFill>
                <a:latin typeface="Segoe Pro"/>
              </a:rPr>
              <a:t> guidance-responsive per student.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4838659" y="20500756"/>
            <a:ext cx="8615453" cy="5996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4106"/>
              </a:lnSpc>
              <a:spcBef>
                <a:spcPts val="0"/>
              </a:spcBef>
              <a:spcAft>
                <a:spcPts val="0"/>
              </a:spcAft>
            </a:pPr>
            <a:r>
              <a:rPr sz="3733" b="1">
                <a:solidFill>
                  <a:srgbClr val="1C1C1C"/>
                </a:solidFill>
                <a:latin typeface="Segoe Pro"/>
              </a:rPr>
              <a:t>Guidance responsiveness ℛ (chess)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4838659" y="21022210"/>
            <a:ext cx="8615453" cy="470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22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1">
                <a:solidFill>
                  <a:srgbClr val="555555"/>
                </a:solidFill>
                <a:latin typeface="Segoe Pro"/>
              </a:rPr>
              <a:t>vs 0.72 GPT-5.4 · 0.27 Maia2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4255114" y="19125862"/>
            <a:ext cx="1070619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Segoe Pro"/>
              </a:rPr>
              <a:t>0.51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5477072" y="19259212"/>
            <a:ext cx="4576776" cy="4907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Segoe Pro"/>
              </a:rPr>
              <a:t>Behavioral fidelity ℱ (chess)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4255114" y="19981108"/>
            <a:ext cx="613498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Segoe Pro"/>
              </a:rPr>
              <a:t>60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5033267" y="20114458"/>
            <a:ext cx="3399997" cy="4907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Segoe Pro"/>
              </a:rPr>
              <a:t>students · 3 domains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4255114" y="20836493"/>
            <a:ext cx="794915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Segoe Pro"/>
              </a:rPr>
              <a:t>1st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5209400" y="20969843"/>
            <a:ext cx="4831160" cy="49072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Segoe Pro"/>
              </a:rPr>
              <a:t>expert-rated tutor (RL reward)</a:t>
            </a:r>
          </a:p>
        </p:txBody>
      </p:sp>
      <p:pic>
        <p:nvPicPr>
          <p:cNvPr id="83" name="Picture 82" descr="eq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19499" y="16310371"/>
            <a:ext cx="14767262" cy="11977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